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705" r:id="rId4"/>
    <p:sldId id="706" r:id="rId5"/>
    <p:sldId id="707" r:id="rId6"/>
    <p:sldId id="711" r:id="rId7"/>
    <p:sldId id="708" r:id="rId8"/>
    <p:sldId id="709" r:id="rId9"/>
    <p:sldId id="71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15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객체 지향 프로그래밍</a:t>
            </a:r>
            <a:r>
              <a:rPr lang="en-US" altLang="ko-KR" sz="4000" dirty="0">
                <a:latin typeface="+mj-ea"/>
                <a:ea typeface="+mj-ea"/>
              </a:rPr>
              <a:t>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다중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다중 상속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다중 상속은 여러 기반 클래스로부터 상속을 받아서 파생 클래스를 만드는 방법</a:t>
            </a:r>
            <a:r>
              <a:rPr lang="ko-KR" altLang="en-US" sz="1600" dirty="0">
                <a:latin typeface="+mj-ea"/>
                <a:ea typeface="+mj-ea"/>
              </a:rPr>
              <a:t>입니다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같이 클래스를 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들 때 </a:t>
            </a:r>
            <a:r>
              <a:rPr lang="en-US" altLang="ko-KR" sz="1600" dirty="0">
                <a:latin typeface="+mj-ea"/>
                <a:ea typeface="+mj-ea"/>
              </a:rPr>
              <a:t>( )(</a:t>
            </a:r>
            <a:r>
              <a:rPr lang="ko-KR" altLang="en-US" sz="1600" dirty="0">
                <a:latin typeface="+mj-ea"/>
                <a:ea typeface="+mj-ea"/>
              </a:rPr>
              <a:t>괄호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안에 클래스 이름을 </a:t>
            </a:r>
            <a:r>
              <a:rPr lang="en-US" altLang="ko-KR" sz="1600" dirty="0">
                <a:latin typeface="+mj-ea"/>
                <a:ea typeface="+mj-ea"/>
              </a:rPr>
              <a:t>,(</a:t>
            </a:r>
            <a:r>
              <a:rPr lang="ko-KR" altLang="en-US" sz="1600" dirty="0">
                <a:latin typeface="+mj-ea"/>
                <a:ea typeface="+mj-ea"/>
              </a:rPr>
              <a:t>콤마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로 구분해서 클래스명을 적어준다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원래 다중 상속은 </a:t>
            </a:r>
            <a:r>
              <a:rPr lang="en-US" altLang="ko-KR" sz="1600" dirty="0">
                <a:latin typeface="+mj-ea"/>
                <a:ea typeface="+mj-ea"/>
              </a:rPr>
              <a:t>C++</a:t>
            </a:r>
            <a:r>
              <a:rPr lang="ko-KR" altLang="en-US" sz="1600" dirty="0">
                <a:latin typeface="+mj-ea"/>
                <a:ea typeface="+mj-ea"/>
              </a:rPr>
              <a:t>은 지원하지만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자바 언어에서는 단일 상속만 지원하며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다중 상속의 대체 방법으로 포함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이라는 방법을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다중 상속의 문제점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▶ 상속받은 여러 기초 클래스에 같은 이름의 멤버가 존재할 가능성이 있다</a:t>
            </a:r>
            <a:r>
              <a:rPr lang="en-US" altLang="ko-KR" sz="1600" dirty="0">
                <a:latin typeface="+mj-ea"/>
                <a:ea typeface="+mj-ea"/>
              </a:rPr>
              <a:t>.(</a:t>
            </a:r>
            <a:r>
              <a:rPr lang="ko-KR" altLang="en-US" sz="1600" dirty="0" err="1">
                <a:latin typeface="+mj-ea"/>
                <a:ea typeface="+mj-ea"/>
              </a:rPr>
              <a:t>충돌성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▶ 하나의 클래스를 간접적으로 두 번 이상 상속받을 가능성이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위와 같은 이유로 다중 상속은 잘 사용하지 않지만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다중 상속을 지원하기에 알고는 넘어가자는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1343472" y="2248123"/>
            <a:ext cx="7128792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기반클래스이름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코드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기반클래스이름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2: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코드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파생클래스이름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기반클래스이름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1,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기반클래스이름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2):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코드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다중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다중 상속의 예제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Person</a:t>
            </a:r>
            <a:r>
              <a:rPr lang="ko-KR" altLang="en-US" sz="1600" dirty="0">
                <a:latin typeface="+mj-ea"/>
                <a:ea typeface="+mj-ea"/>
              </a:rPr>
              <a:t> 클래스와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University</a:t>
            </a:r>
            <a:r>
              <a:rPr lang="ko-KR" altLang="en-US" sz="1600" dirty="0">
                <a:latin typeface="+mj-ea"/>
                <a:ea typeface="+mj-ea"/>
              </a:rPr>
              <a:t> 클래스를 만든 뒤 다중 상속으로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Undergraduate</a:t>
            </a:r>
            <a:r>
              <a:rPr lang="ko-KR" altLang="en-US" sz="1600" dirty="0">
                <a:latin typeface="+mj-ea"/>
                <a:ea typeface="+mj-ea"/>
              </a:rPr>
              <a:t> 클래스를 만들어 보자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1343472" y="1864920"/>
            <a:ext cx="7128792" cy="40934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Person: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greeting(self):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University: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manage_credit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학점 관리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Undergraduate(Person, University):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study(self):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공부하기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Undergraduate()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james.greeting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.: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기반 클래스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Person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메서드 호출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james.manage_credit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학점 관리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기반 클래스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University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메서드 호출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james.study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공부하기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파생 클래스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Undergraduate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에 추가한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study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학점 관리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공부하기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2F350-3B10-4F50-953B-C86DCA927FD1}"/>
              </a:ext>
            </a:extLst>
          </p:cNvPr>
          <p:cNvSpPr txBox="1"/>
          <p:nvPr/>
        </p:nvSpPr>
        <p:spPr>
          <a:xfrm>
            <a:off x="6099142" y="2608456"/>
            <a:ext cx="582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먼저 기반 클래스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Person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과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University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만들었습니다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 다음에 파생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클래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스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Undergraduate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만들 때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class Undergraduate(Person, University):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같이 괄호 안에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Person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과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University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콤마로 구분해서 적었다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이렇게 하면 두 기반 클래스의 기능을 모두 상속받는다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3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16D62-2D1C-417F-B5B2-53E2A15A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73" y="3811217"/>
            <a:ext cx="3134866" cy="212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4F383B-9CE8-4F6A-A437-82C74A852A83}"/>
              </a:ext>
            </a:extLst>
          </p:cNvPr>
          <p:cNvSpPr txBox="1"/>
          <p:nvPr/>
        </p:nvSpPr>
        <p:spPr>
          <a:xfrm>
            <a:off x="9627534" y="5945733"/>
            <a:ext cx="11489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+mj-ea"/>
                <a:ea typeface="+mj-ea"/>
              </a:rPr>
              <a:t>[</a:t>
            </a:r>
            <a:r>
              <a:rPr lang="ko-KR" altLang="en-US" sz="1300" b="1" dirty="0">
                <a:latin typeface="+mj-ea"/>
                <a:ea typeface="+mj-ea"/>
              </a:rPr>
              <a:t>상속 계층도</a:t>
            </a:r>
            <a:r>
              <a:rPr lang="en-US" altLang="ko-KR" sz="1300" b="1" dirty="0">
                <a:latin typeface="+mj-ea"/>
                <a:ea typeface="+mj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104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다중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다이아몬드 상속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그럼 조금 복잡한 클래스 상속을 해보겠습니다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여기서는 편의상 클래스 이름을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A, B, C, D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로 하겠다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클래스 간의 관계가 다이아몬드 같이 생겼다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그래서 객체지향 프로그래밍에서는 이런 상속 관계를 다이아몬드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상속이라 부른다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여기서는 클래스 </a:t>
            </a:r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ko-KR" altLang="en-US" sz="1600" dirty="0">
                <a:latin typeface="+mj-ea"/>
                <a:ea typeface="+mj-ea"/>
              </a:rPr>
              <a:t>를 상속받아서 </a:t>
            </a:r>
            <a:r>
              <a:rPr lang="en-US" altLang="ko-KR" sz="1600" dirty="0">
                <a:latin typeface="+mj-ea"/>
                <a:ea typeface="+mj-ea"/>
              </a:rPr>
              <a:t>B, C</a:t>
            </a:r>
            <a:r>
              <a:rPr lang="ko-KR" altLang="en-US" sz="1600" dirty="0">
                <a:latin typeface="+mj-ea"/>
                <a:ea typeface="+mj-ea"/>
              </a:rPr>
              <a:t>를 만들고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클래스 </a:t>
            </a:r>
            <a:r>
              <a:rPr lang="en-US" altLang="ko-KR" sz="1600" dirty="0">
                <a:latin typeface="+mj-ea"/>
                <a:ea typeface="+mj-ea"/>
              </a:rPr>
              <a:t>B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를 상속받아서 </a:t>
            </a:r>
            <a:r>
              <a:rPr lang="en-US" altLang="ko-KR" sz="1600" dirty="0">
                <a:latin typeface="+mj-ea"/>
                <a:ea typeface="+mj-ea"/>
              </a:rPr>
              <a:t>D</a:t>
            </a:r>
            <a:r>
              <a:rPr lang="ko-KR" altLang="en-US" sz="1600" dirty="0">
                <a:latin typeface="+mj-ea"/>
                <a:ea typeface="+mj-ea"/>
              </a:rPr>
              <a:t>를 만들었다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</a:t>
            </a:r>
            <a:r>
              <a:rPr lang="en-US" altLang="ko-KR" sz="1600" dirty="0">
                <a:latin typeface="+mj-ea"/>
                <a:ea typeface="+mj-ea"/>
              </a:rPr>
              <a:t>A, B, C </a:t>
            </a:r>
            <a:r>
              <a:rPr lang="ko-KR" altLang="en-US" sz="1600" dirty="0">
                <a:latin typeface="+mj-ea"/>
                <a:ea typeface="+mj-ea"/>
              </a:rPr>
              <a:t>모두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greeting</a:t>
            </a:r>
            <a:r>
              <a:rPr lang="ko-KR" altLang="en-US" sz="1600" dirty="0">
                <a:latin typeface="+mj-ea"/>
                <a:ea typeface="+mj-ea"/>
              </a:rPr>
              <a:t>이라는 같은 메서드를 가지고 있다면 </a:t>
            </a:r>
            <a:r>
              <a:rPr lang="en-US" altLang="ko-KR" sz="1600" dirty="0">
                <a:latin typeface="+mj-ea"/>
                <a:ea typeface="+mj-ea"/>
              </a:rPr>
              <a:t>D</a:t>
            </a:r>
            <a:r>
              <a:rPr lang="ko-KR" altLang="en-US" sz="1600" dirty="0">
                <a:latin typeface="+mj-ea"/>
                <a:ea typeface="+mj-ea"/>
              </a:rPr>
              <a:t>는 어떤 클래스의 메서드를 호출해야 하나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상당히 곤란하다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1343472" y="1864920"/>
            <a:ext cx="7128792" cy="329320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A: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greeting(self):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A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B(A):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greeting(self):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B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C(A):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greeting(self):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C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D(B, C):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pass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x = D()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x.greeting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B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B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2F350-3B10-4F50-953B-C86DCA927FD1}"/>
              </a:ext>
            </a:extLst>
          </p:cNvPr>
          <p:cNvSpPr txBox="1"/>
          <p:nvPr/>
        </p:nvSpPr>
        <p:spPr>
          <a:xfrm>
            <a:off x="4372521" y="2566075"/>
            <a:ext cx="39557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기반 클래스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 있고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B, C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상속받는다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그리고 다시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B, C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상속받는다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383B-9CE8-4F6A-A437-82C74A852A83}"/>
              </a:ext>
            </a:extLst>
          </p:cNvPr>
          <p:cNvSpPr txBox="1"/>
          <p:nvPr/>
        </p:nvSpPr>
        <p:spPr>
          <a:xfrm>
            <a:off x="9627534" y="4915044"/>
            <a:ext cx="11489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+mj-ea"/>
                <a:ea typeface="+mj-ea"/>
              </a:rPr>
              <a:t>[</a:t>
            </a:r>
            <a:r>
              <a:rPr lang="ko-KR" altLang="en-US" sz="1300" b="1" dirty="0">
                <a:latin typeface="+mj-ea"/>
                <a:ea typeface="+mj-ea"/>
              </a:rPr>
              <a:t>상속 계층도</a:t>
            </a:r>
            <a:r>
              <a:rPr lang="en-US" altLang="ko-KR" sz="1300" b="1" dirty="0">
                <a:latin typeface="+mj-ea"/>
                <a:ea typeface="+mj-ea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0BB661-6DF6-4087-A126-2D765EB3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38" y="2028056"/>
            <a:ext cx="3194298" cy="2880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1CA81-6DE5-488A-883A-3020E84E26FB}"/>
              </a:ext>
            </a:extLst>
          </p:cNvPr>
          <p:cNvSpPr txBox="1"/>
          <p:nvPr/>
        </p:nvSpPr>
        <p:spPr>
          <a:xfrm>
            <a:off x="4372521" y="3606766"/>
            <a:ext cx="39557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프로그래밍에서는 이렇게 모호한 상태를 좋아하지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않는다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프로그램이 어떨 때는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 메서드를 호출하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고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또 어떨 때는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또는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 메서드를 호출한다면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상당한 문제다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만약 이런 프로그램이 미사일 발사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에 쓰인다면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그래서 다이아몬드 상속은 문제가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많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다고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해서 죽음의 다이아몬드라고도 부르며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웬만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해선 잘 사용하지 않는다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3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다중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다이아몬드 상속 문제점의 해결책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파이썬에서는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다이아몬드 상속 문제점의 해결책으로 메서드 탐색 순서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(Method Resolution Order, MRO)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를 따른</a:t>
            </a:r>
            <a:b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</a:b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   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다음과 같이 클래스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D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에 메서드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mro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를 사용해보면 메서드 탐색 순서가 나온다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   (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클래스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.__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mro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__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형식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MRO</a:t>
            </a:r>
            <a:r>
              <a:rPr lang="ko-KR" altLang="en-US" sz="1600" dirty="0">
                <a:latin typeface="+mj-ea"/>
                <a:ea typeface="+mj-ea"/>
              </a:rPr>
              <a:t>에 따르면 </a:t>
            </a:r>
            <a:r>
              <a:rPr lang="en-US" altLang="ko-KR" sz="1600" dirty="0">
                <a:latin typeface="+mj-ea"/>
                <a:ea typeface="+mj-ea"/>
              </a:rPr>
              <a:t>D</a:t>
            </a:r>
            <a:r>
              <a:rPr lang="ko-KR" altLang="en-US" sz="1600" dirty="0">
                <a:latin typeface="+mj-ea"/>
                <a:ea typeface="+mj-ea"/>
              </a:rPr>
              <a:t>의 메서드 호출 순서는 자기 자신 </a:t>
            </a:r>
            <a:r>
              <a:rPr lang="en-US" altLang="ko-KR" sz="1600" dirty="0">
                <a:latin typeface="+mj-ea"/>
                <a:ea typeface="+mj-ea"/>
              </a:rPr>
              <a:t>D, </a:t>
            </a:r>
            <a:r>
              <a:rPr lang="ko-KR" altLang="en-US" sz="1600" dirty="0">
                <a:latin typeface="+mj-ea"/>
                <a:ea typeface="+mj-ea"/>
              </a:rPr>
              <a:t>그 다음이 </a:t>
            </a:r>
            <a:r>
              <a:rPr lang="en-US" altLang="ko-KR" sz="1600" dirty="0">
                <a:latin typeface="+mj-ea"/>
                <a:ea typeface="+mj-ea"/>
              </a:rPr>
              <a:t>B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r>
              <a:rPr lang="en-US" altLang="ko-KR" sz="1600" dirty="0">
                <a:latin typeface="+mj-ea"/>
                <a:ea typeface="+mj-ea"/>
              </a:rPr>
              <a:t>D</a:t>
            </a:r>
            <a:r>
              <a:rPr lang="ko-KR" altLang="en-US" sz="1600" dirty="0">
                <a:latin typeface="+mj-ea"/>
                <a:ea typeface="+mj-ea"/>
              </a:rPr>
              <a:t>로 인스턴스를 만들고 </a:t>
            </a:r>
            <a:r>
              <a:rPr lang="en-US" altLang="ko-KR" sz="1600" dirty="0">
                <a:latin typeface="+mj-ea"/>
                <a:ea typeface="+mj-ea"/>
              </a:rPr>
              <a:t>greeting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을 호출하면 </a:t>
            </a:r>
            <a:r>
              <a:rPr lang="en-US" altLang="ko-KR" sz="1600" dirty="0">
                <a:latin typeface="+mj-ea"/>
                <a:ea typeface="+mj-ea"/>
              </a:rPr>
              <a:t>B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greeting</a:t>
            </a:r>
            <a:r>
              <a:rPr lang="ko-KR" altLang="en-US" sz="1600" dirty="0">
                <a:latin typeface="+mj-ea"/>
                <a:ea typeface="+mj-ea"/>
              </a:rPr>
              <a:t>이 호출된다</a:t>
            </a:r>
            <a:r>
              <a:rPr lang="en-US" altLang="ko-KR" sz="1600" dirty="0">
                <a:latin typeface="+mj-ea"/>
                <a:ea typeface="+mj-ea"/>
              </a:rPr>
              <a:t>.(D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greeting </a:t>
            </a:r>
            <a:r>
              <a:rPr lang="ko-KR" altLang="en-US" sz="1600" dirty="0">
                <a:latin typeface="+mj-ea"/>
                <a:ea typeface="+mj-ea"/>
              </a:rPr>
              <a:t>메서드가 없다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다중 상속을 한다면 </a:t>
            </a:r>
            <a:r>
              <a:rPr lang="en-US" altLang="ko-KR" sz="1600" dirty="0">
                <a:latin typeface="+mj-ea"/>
                <a:ea typeface="+mj-ea"/>
              </a:rPr>
              <a:t>class D(B, C) : </a:t>
            </a:r>
            <a:r>
              <a:rPr lang="ko-KR" altLang="en-US" sz="1600" dirty="0">
                <a:latin typeface="+mj-ea"/>
                <a:ea typeface="+mj-ea"/>
              </a:rPr>
              <a:t>의 클래스 목록 중 왼쪽에서 오른쪽 순서로 메서드를 찾는다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그러므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로 같은 메서드가 있다면 </a:t>
            </a:r>
            <a:r>
              <a:rPr lang="en-US" altLang="ko-KR" sz="1600" dirty="0">
                <a:latin typeface="+mj-ea"/>
                <a:ea typeface="+mj-ea"/>
              </a:rPr>
              <a:t>B</a:t>
            </a:r>
            <a:r>
              <a:rPr lang="ko-KR" altLang="en-US" sz="1600" dirty="0">
                <a:latin typeface="+mj-ea"/>
                <a:ea typeface="+mj-ea"/>
              </a:rPr>
              <a:t>가 우선한다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만약 상속 관계가 복잡하게 얽혀 있다면 </a:t>
            </a:r>
            <a:r>
              <a:rPr lang="en-US" altLang="ko-KR" sz="1600" dirty="0">
                <a:latin typeface="+mj-ea"/>
                <a:ea typeface="+mj-ea"/>
              </a:rPr>
              <a:t>MRO</a:t>
            </a:r>
            <a:r>
              <a:rPr lang="ko-KR" altLang="en-US" sz="1600" dirty="0">
                <a:latin typeface="+mj-ea"/>
                <a:ea typeface="+mj-ea"/>
              </a:rPr>
              <a:t>를 살펴보는 것이 편리하다</a:t>
            </a:r>
            <a:r>
              <a:rPr lang="en-US" altLang="ko-KR" sz="1600" dirty="0">
                <a:latin typeface="+mj-ea"/>
                <a:ea typeface="+mj-ea"/>
              </a:rPr>
              <a:t>.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1343472" y="2636912"/>
            <a:ext cx="8784976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D.mro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[&lt;class '__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main__.D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'&gt;, &lt;class '__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main__.B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'&gt;, &lt;class '__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main__.C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'&gt;, &lt;class '__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main__.A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'&gt;, &lt;class 'object'&gt;]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CCBFF-4834-4EF3-AB1D-EE4CA193FA1D}"/>
              </a:ext>
            </a:extLst>
          </p:cNvPr>
          <p:cNvSpPr txBox="1"/>
          <p:nvPr/>
        </p:nvSpPr>
        <p:spPr>
          <a:xfrm>
            <a:off x="1343472" y="4060000"/>
            <a:ext cx="8784976" cy="49244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x = D()</a:t>
            </a:r>
          </a:p>
          <a:p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x.greeting()    # </a:t>
            </a:r>
            <a:r>
              <a:rPr lang="ko-KR" altLang="en-US" sz="130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. B</a:t>
            </a:r>
            <a:r>
              <a:rPr lang="ko-KR" altLang="en-US" sz="130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9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다형성</a:t>
            </a:r>
            <a:r>
              <a:rPr lang="en-US" altLang="ko-KR" sz="2800" b="1" dirty="0">
                <a:latin typeface="+mj-ea"/>
              </a:rPr>
              <a:t>(polymorphism)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다형성의 개념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“</a:t>
            </a:r>
            <a:r>
              <a:rPr lang="ko-KR" altLang="en-US" sz="1600" dirty="0">
                <a:latin typeface="+mj-ea"/>
                <a:ea typeface="+mj-ea"/>
              </a:rPr>
              <a:t>여러 가지 형태를 가질 수 있는 </a:t>
            </a:r>
            <a:r>
              <a:rPr lang="ko-KR" altLang="en-US" sz="1600" dirty="0" err="1">
                <a:latin typeface="+mj-ea"/>
                <a:ea typeface="+mj-ea"/>
              </a:rPr>
              <a:t>능력”이다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이 부분은 사전적 의미이며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아울러 다형성은 보이는 이름은 </a:t>
            </a:r>
            <a:r>
              <a:rPr lang="ko-KR" altLang="en-US" sz="1600" dirty="0" err="1">
                <a:latin typeface="+mj-ea"/>
                <a:ea typeface="+mj-ea"/>
              </a:rPr>
              <a:t>같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지만 실제 모습 혹은 행위는 다른 특징을 말한다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다형성은 크게 형식의 다형성과 메서드의 다형성으로 나눌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형식의 다형성은 특정 변수에 참조하는 </a:t>
            </a:r>
            <a:r>
              <a:rPr lang="ko-KR" altLang="en-US" sz="1600" dirty="0" err="1">
                <a:latin typeface="+mj-ea"/>
                <a:ea typeface="+mj-ea"/>
              </a:rPr>
              <a:t>인스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턴스가</a:t>
            </a:r>
            <a:r>
              <a:rPr lang="ko-KR" altLang="en-US" sz="1600" dirty="0">
                <a:latin typeface="+mj-ea"/>
                <a:ea typeface="+mj-ea"/>
              </a:rPr>
              <a:t> 다를 수 있음을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메서드의 다형성은 특정 변수로 호출하는 메서드는 실제 참조하는 </a:t>
            </a:r>
            <a:r>
              <a:rPr lang="ko-KR" altLang="en-US" sz="1600" dirty="0" err="1">
                <a:latin typeface="+mj-ea"/>
                <a:ea typeface="+mj-ea"/>
              </a:rPr>
              <a:t>인스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턴스에</a:t>
            </a:r>
            <a:r>
              <a:rPr lang="ko-KR" altLang="en-US" sz="1600" dirty="0">
                <a:latin typeface="+mj-ea"/>
                <a:ea typeface="+mj-ea"/>
              </a:rPr>
              <a:t> 따라 서로 다르게 정의한 메서드를 호출할 수 있음을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0DAFC-6893-455F-822E-08FD9E114CAD}"/>
              </a:ext>
            </a:extLst>
          </p:cNvPr>
          <p:cNvSpPr txBox="1"/>
          <p:nvPr/>
        </p:nvSpPr>
        <p:spPr>
          <a:xfrm>
            <a:off x="1343472" y="3385399"/>
            <a:ext cx="3672408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Animal: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name, age, weight, instance):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self.__name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name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self.__age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age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self.__weight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weight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self.__instance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instance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show(self):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self.__name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종류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",self.__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instance.d_name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나이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self.__age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몸무게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self.__weight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self.__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instance.sound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print("--------------------------------")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4C626-5324-45A2-BE13-E8B397F05ED8}"/>
              </a:ext>
            </a:extLst>
          </p:cNvPr>
          <p:cNvSpPr txBox="1"/>
          <p:nvPr/>
        </p:nvSpPr>
        <p:spPr>
          <a:xfrm>
            <a:off x="5139258" y="3416220"/>
            <a:ext cx="3477022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Tiger(Animal):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호랑이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sound(self):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어흥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class Dog(Animal):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개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sound(self):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멍멍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ani1 = Animal("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호돌이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8, 180, Tiger())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ani2 = Animal("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땡칠이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4, 8, Dog())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ani1.show()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ani2.show()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29EFE-533B-4091-B93A-F7C2D3DD244C}"/>
              </a:ext>
            </a:extLst>
          </p:cNvPr>
          <p:cNvSpPr txBox="1"/>
          <p:nvPr/>
        </p:nvSpPr>
        <p:spPr>
          <a:xfrm>
            <a:off x="8714978" y="3523885"/>
            <a:ext cx="2494360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호돌이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종류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호랑이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나이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8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몸무게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180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어흥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--------------------------------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땡칠이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종류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개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나이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4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몸무게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 8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멍멍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8584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추상 클래스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추상 클래스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추상 클래스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(abstract class)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라는 기능을 제공한다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추상 클래스는 메서드의 목록만 가진 클래스이며 상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속받는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클래스에서 메서드 구현을 강제하기 위해 사용한다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먼저 추상 클래스를 만들려면 </a:t>
            </a:r>
            <a:r>
              <a:rPr lang="en-US" altLang="ko-KR" sz="1600" dirty="0">
                <a:latin typeface="+mj-ea"/>
                <a:ea typeface="+mj-ea"/>
              </a:rPr>
              <a:t>import</a:t>
            </a:r>
            <a:r>
              <a:rPr lang="ko-KR" altLang="en-US" sz="1600" dirty="0">
                <a:latin typeface="+mj-ea"/>
                <a:ea typeface="+mj-ea"/>
              </a:rPr>
              <a:t>로 </a:t>
            </a:r>
            <a:r>
              <a:rPr lang="en-US" altLang="ko-KR" sz="1600" dirty="0" err="1">
                <a:latin typeface="+mj-ea"/>
                <a:ea typeface="+mj-ea"/>
              </a:rPr>
              <a:t>abc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가져와야 한다</a:t>
            </a:r>
            <a:r>
              <a:rPr lang="en-US" altLang="ko-KR" sz="1600" dirty="0">
                <a:latin typeface="+mj-ea"/>
                <a:ea typeface="+mj-ea"/>
              </a:rPr>
              <a:t>.(</a:t>
            </a:r>
            <a:r>
              <a:rPr lang="en-US" altLang="ko-KR" sz="1600" dirty="0" err="1">
                <a:latin typeface="+mj-ea"/>
                <a:ea typeface="+mj-ea"/>
              </a:rPr>
              <a:t>abc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모듈은 </a:t>
            </a:r>
            <a:r>
              <a:rPr lang="en-US" altLang="ko-KR" sz="1600" dirty="0">
                <a:latin typeface="+mj-ea"/>
                <a:ea typeface="+mj-ea"/>
              </a:rPr>
              <a:t>abstract base class</a:t>
            </a:r>
            <a:r>
              <a:rPr lang="ko-KR" altLang="en-US" sz="1600" dirty="0">
                <a:latin typeface="+mj-ea"/>
                <a:ea typeface="+mj-ea"/>
              </a:rPr>
              <a:t>의 약자이다</a:t>
            </a:r>
            <a:r>
              <a:rPr lang="en-US" altLang="ko-KR" sz="1600" dirty="0">
                <a:latin typeface="+mj-ea"/>
                <a:ea typeface="+mj-ea"/>
              </a:rPr>
              <a:t>). </a:t>
            </a:r>
            <a:r>
              <a:rPr lang="ko-KR" altLang="en-US" sz="1600" dirty="0">
                <a:latin typeface="+mj-ea"/>
                <a:ea typeface="+mj-ea"/>
              </a:rPr>
              <a:t>그리고 클래스의 </a:t>
            </a:r>
            <a:r>
              <a:rPr lang="en-US" altLang="ko-KR" sz="1600" dirty="0">
                <a:latin typeface="+mj-ea"/>
                <a:ea typeface="+mj-ea"/>
              </a:rPr>
              <a:t>( )(</a:t>
            </a:r>
            <a:r>
              <a:rPr lang="ko-KR" altLang="en-US" sz="1600" dirty="0">
                <a:latin typeface="+mj-ea"/>
                <a:ea typeface="+mj-ea"/>
              </a:rPr>
              <a:t>괄호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안에 </a:t>
            </a:r>
            <a:r>
              <a:rPr lang="en-US" altLang="ko-KR" sz="1600" dirty="0" err="1">
                <a:latin typeface="+mj-ea"/>
                <a:ea typeface="+mj-ea"/>
              </a:rPr>
              <a:t>metaclass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en-US" altLang="ko-KR" sz="1600" dirty="0" err="1">
                <a:latin typeface="+mj-ea"/>
                <a:ea typeface="+mj-ea"/>
              </a:rPr>
              <a:t>ABCMeta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를 지정하고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메서드를 만들 때 위에 </a:t>
            </a:r>
            <a:r>
              <a:rPr lang="en-US" altLang="ko-KR" sz="1600" dirty="0">
                <a:latin typeface="+mj-ea"/>
                <a:ea typeface="+mj-ea"/>
              </a:rPr>
              <a:t>@abstractmethod</a:t>
            </a:r>
            <a:r>
              <a:rPr lang="ko-KR" altLang="en-US" sz="1600" dirty="0">
                <a:latin typeface="+mj-ea"/>
                <a:ea typeface="+mj-ea"/>
              </a:rPr>
              <a:t>를 붙여서 추상 메서드로 지정한다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1387008" y="2924944"/>
            <a:ext cx="4132928" cy="349326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abc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StudentBase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metaclass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ABCMeta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@abstractmethod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study(self):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pass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@abstractmethod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go_to_school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pass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Student(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StudentBase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study(self):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공부하기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Student()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james.study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24BB4-3C36-41A3-BE4E-0D072CF4DF25}"/>
              </a:ext>
            </a:extLst>
          </p:cNvPr>
          <p:cNvSpPr txBox="1"/>
          <p:nvPr/>
        </p:nvSpPr>
        <p:spPr>
          <a:xfrm>
            <a:off x="3503712" y="5648761"/>
            <a:ext cx="6768752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실행 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File "C:\project\class_abc_error.py", line 16, in &lt;module&gt;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Student()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Can't instantiate abstract class Student with abstract methods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go_to_school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26772-8DE0-4CBB-A43D-AB860D5297A4}"/>
              </a:ext>
            </a:extLst>
          </p:cNvPr>
          <p:cNvSpPr txBox="1"/>
          <p:nvPr/>
        </p:nvSpPr>
        <p:spPr>
          <a:xfrm>
            <a:off x="5530120" y="3429000"/>
            <a:ext cx="597150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실행을 해보면 에러가 발생합니다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이유는 추상 클래스 </a:t>
            </a:r>
            <a:r>
              <a:rPr lang="en-US" altLang="ko-KR" sz="13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StudentBase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에서는 추</a:t>
            </a:r>
            <a:endParaRPr lang="en-US" altLang="ko-KR" sz="13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상 메서드로 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study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와 </a:t>
            </a:r>
            <a:r>
              <a:rPr lang="en-US" altLang="ko-KR" sz="13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go_to_school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을 구현했다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하지만 </a:t>
            </a:r>
            <a:r>
              <a:rPr lang="en-US" altLang="ko-KR" sz="13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StudentBase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를 </a:t>
            </a:r>
            <a:r>
              <a:rPr lang="ko-KR" altLang="en-US" sz="13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상속받</a:t>
            </a:r>
            <a:endParaRPr lang="en-US" altLang="ko-KR" sz="13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은 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Student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에서는 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study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메서드만 구현하고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altLang="ko-KR" sz="13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go_to_school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메서드는 구현하지</a:t>
            </a:r>
            <a:endParaRPr lang="en-US" altLang="ko-KR" sz="13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않았으므로 에러가 발생한다</a:t>
            </a:r>
            <a:r>
              <a:rPr lang="en-US" altLang="ko-KR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그 이유는 </a:t>
            </a:r>
            <a:r>
              <a:rPr lang="ko-KR" altLang="en-US" sz="13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추상메서드를</a:t>
            </a:r>
            <a:r>
              <a:rPr lang="ko-KR" altLang="en-US" sz="13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하나라도 구현하지 않았</a:t>
            </a:r>
            <a:endParaRPr lang="en-US" altLang="ko-KR" sz="13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다면 추상클래스는 인스턴스를 생성할 수가 없기 때문이다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607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추상 클래스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추상 클래스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추상 클래스를 상속받았다면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@abstractmethod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붙은 추상 메서드를 모두 구현</a:t>
            </a:r>
            <a:r>
              <a:rPr lang="ko-KR" altLang="en-US" sz="1600" dirty="0">
                <a:latin typeface="+mj-ea"/>
                <a:ea typeface="+mj-ea"/>
              </a:rPr>
              <a:t>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같이 </a:t>
            </a:r>
            <a:r>
              <a:rPr lang="en-US" altLang="ko-KR" sz="1600" dirty="0">
                <a:latin typeface="+mj-ea"/>
                <a:ea typeface="+mj-ea"/>
              </a:rPr>
              <a:t>Student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클래스에서 </a:t>
            </a:r>
            <a:r>
              <a:rPr lang="en-US" altLang="ko-KR" sz="1600" dirty="0" err="1">
                <a:latin typeface="+mj-ea"/>
                <a:ea typeface="+mj-ea"/>
              </a:rPr>
              <a:t>go_to_school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메서드도 구현해 주도록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4AC7-B7C6-49AA-91C2-F15640B991C3}"/>
              </a:ext>
            </a:extLst>
          </p:cNvPr>
          <p:cNvSpPr txBox="1"/>
          <p:nvPr/>
        </p:nvSpPr>
        <p:spPr>
          <a:xfrm>
            <a:off x="1387008" y="2204864"/>
            <a:ext cx="4132928" cy="429348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abc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StudentBase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metaclass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ABCMeta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@abstractmethod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study(self):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pass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@abstractmethod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go_to_school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pass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Student(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StudentBase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study(self):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공부하기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go_to_school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print('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학교가기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Student()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james.study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james.go_to_school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24BB4-3C36-41A3-BE4E-0D072CF4DF25}"/>
              </a:ext>
            </a:extLst>
          </p:cNvPr>
          <p:cNvSpPr txBox="1"/>
          <p:nvPr/>
        </p:nvSpPr>
        <p:spPr>
          <a:xfrm>
            <a:off x="3503712" y="5832847"/>
            <a:ext cx="6768752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실행 결과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공부하기</a:t>
            </a:r>
          </a:p>
          <a:p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학교가기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8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추상 클래스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추상 클래스의 용도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추상클래스는 인스턴스를 만들 수가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그 이유는 앞선 내용에서 말했듯이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추상 메서드가 존재하기 때문이다</a:t>
            </a:r>
            <a:r>
              <a:rPr lang="en-US" altLang="ko-KR" sz="1600" dirty="0">
                <a:latin typeface="+mj-ea"/>
                <a:ea typeface="+mj-ea"/>
              </a:rPr>
              <a:t>.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추상메서드를</a:t>
            </a:r>
            <a:r>
              <a:rPr lang="ko-KR" altLang="en-US" sz="1600" dirty="0">
                <a:latin typeface="+mj-ea"/>
                <a:ea typeface="+mj-ea"/>
              </a:rPr>
              <a:t> 하나라도 가지고 있다면 그 클래스는 추상클래스가 되며 인스턴스를 생성할 수가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그럼 추상클래스는 왜 사용하는 것일까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라는 의문이 들것이다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 이유는 바로 추상클래스를 상속받는 각각의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자손클래스에서 다른 내용으로 구현될 것을 예상하고 뼈대만 만든다는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50E27-B42B-432B-9B3F-B249CE78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976313"/>
            <a:ext cx="5047820" cy="3794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C0AC3-C2DD-41BA-B17D-33C4DFC3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33" y="2974277"/>
            <a:ext cx="1614108" cy="3794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051378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11994</TotalTime>
  <Words>1563</Words>
  <Application>Microsoft Office PowerPoint</Application>
  <PresentationFormat>와이드스크린</PresentationFormat>
  <Paragraphs>237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클래스 다중 상속</vt:lpstr>
      <vt:lpstr>1. 클래스 다중 상속</vt:lpstr>
      <vt:lpstr>1. 클래스 다중 상속</vt:lpstr>
      <vt:lpstr>1. 클래스 다중 상속</vt:lpstr>
      <vt:lpstr>2. 다형성(polymorphism)</vt:lpstr>
      <vt:lpstr>2. 추상 클래스</vt:lpstr>
      <vt:lpstr>2. 추상 클래스</vt:lpstr>
      <vt:lpstr>2. 추상 클래스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2446</cp:revision>
  <dcterms:created xsi:type="dcterms:W3CDTF">2019-09-27T03:30:23Z</dcterms:created>
  <dcterms:modified xsi:type="dcterms:W3CDTF">2021-03-21T08:52:20Z</dcterms:modified>
</cp:coreProperties>
</file>