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704" r:id="rId3"/>
    <p:sldId id="705" r:id="rId4"/>
    <p:sldId id="712" r:id="rId5"/>
    <p:sldId id="713" r:id="rId6"/>
    <p:sldId id="714" r:id="rId7"/>
    <p:sldId id="715" r:id="rId8"/>
    <p:sldId id="716" r:id="rId9"/>
    <p:sldId id="717" r:id="rId10"/>
    <p:sldId id="718" r:id="rId11"/>
    <p:sldId id="719" r:id="rId12"/>
    <p:sldId id="720" r:id="rId13"/>
    <p:sldId id="721" r:id="rId14"/>
    <p:sldId id="722" r:id="rId15"/>
    <p:sldId id="723" r:id="rId16"/>
    <p:sldId id="72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82" d="100"/>
          <a:sy n="82" d="100"/>
        </p:scale>
        <p:origin x="708" y="78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16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en-US" altLang="ko-KR" sz="4000" dirty="0">
                <a:latin typeface="+mj-ea"/>
                <a:ea typeface="+mj-ea"/>
              </a:rPr>
              <a:t>GUI</a:t>
            </a:r>
            <a:r>
              <a:rPr lang="ko-KR" altLang="en-US" sz="4000" dirty="0">
                <a:latin typeface="+mj-ea"/>
                <a:ea typeface="+mj-ea"/>
              </a:rPr>
              <a:t> 프로그래밍</a:t>
            </a:r>
            <a:r>
              <a:rPr lang="en-US" altLang="ko-KR" sz="4000" dirty="0">
                <a:latin typeface="+mj-ea"/>
                <a:ea typeface="+mj-ea"/>
              </a:rPr>
              <a:t>-1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버튼과 이벤트 처리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82663" y="1018171"/>
            <a:ext cx="10713290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이벤트 처리 소개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버튼을 하나 생성하고 버튼을 클릭하면 버튼의 텍스트가 변경되는 프로그램을 작성해보자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이번에는 레이블과 버튼을 동시에 표시하는 코드를 살펴보자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31898E-BF5D-4F03-AD0B-E9B60C83AF0D}"/>
              </a:ext>
            </a:extLst>
          </p:cNvPr>
          <p:cNvSpPr txBox="1"/>
          <p:nvPr/>
        </p:nvSpPr>
        <p:spPr>
          <a:xfrm>
            <a:off x="1343472" y="1780729"/>
            <a:ext cx="4752528" cy="169277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callback():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button["text"] =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버튼이 클릭되었음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!"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button = Button (window, text="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클릭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", command=callback)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button.pack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(side=LEFT)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C434D9-CAB5-4273-A73A-8AE0D6AD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949" y="1780729"/>
            <a:ext cx="1143000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4E7148-E30F-472F-B646-A4513C496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803" y="1795016"/>
            <a:ext cx="1152525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372DD14-34B3-4C76-B7EB-628359E58B2D}"/>
              </a:ext>
            </a:extLst>
          </p:cNvPr>
          <p:cNvSpPr/>
          <p:nvPr/>
        </p:nvSpPr>
        <p:spPr>
          <a:xfrm>
            <a:off x="7553864" y="1876933"/>
            <a:ext cx="21602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7B080-ADFB-4D19-A729-37D1B40B7F68}"/>
              </a:ext>
            </a:extLst>
          </p:cNvPr>
          <p:cNvSpPr txBox="1"/>
          <p:nvPr/>
        </p:nvSpPr>
        <p:spPr>
          <a:xfrm>
            <a:off x="6221592" y="2360600"/>
            <a:ext cx="490820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좌측 프로그램을 실행하면 오른쪽과 같은 윈도우가 나타난다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버튼을 클릭하면 버튼의 텍스트가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"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버튼이 클릭되었음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!"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으로 변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경된다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프로그램의 첫 부분을 보면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callback()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이라는 함수를 정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의한다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이 함수는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Button()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의 생성자 호출에서 이벤트 처리함수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로 등록되어 위와 같은 결과가 나타난다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15DA4-9297-4591-B9C2-1174F3DC3281}"/>
              </a:ext>
            </a:extLst>
          </p:cNvPr>
          <p:cNvSpPr txBox="1"/>
          <p:nvPr/>
        </p:nvSpPr>
        <p:spPr>
          <a:xfrm>
            <a:off x="1343472" y="4004044"/>
            <a:ext cx="5832648" cy="169277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label = Label(window, text="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안녕하세요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!")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label.pack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button = Button (window, text="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로 버튼을 쉽게 만들 수 있습니다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button.pack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B60172-F4AF-4D0F-841D-1852C2B06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386" y="3991468"/>
            <a:ext cx="2152650" cy="714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2654DA-C91F-4C41-9E42-0E56B5433369}"/>
              </a:ext>
            </a:extLst>
          </p:cNvPr>
          <p:cNvSpPr txBox="1"/>
          <p:nvPr/>
        </p:nvSpPr>
        <p:spPr>
          <a:xfrm>
            <a:off x="7283386" y="4747222"/>
            <a:ext cx="441256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좌측 프로그램을 실행하면 위와 같은 결과를 나타낸다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하지만 이벤트 처리 부분은 따로 정의하지 않아서 버튼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을 클릭해도 아무런 행위가 일어나지 않는다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154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en-US" altLang="ko-KR" sz="2800" b="1" dirty="0" err="1">
                <a:latin typeface="+mj-ea"/>
              </a:rPr>
              <a:t>tkinter</a:t>
            </a:r>
            <a:r>
              <a:rPr lang="ko-KR" altLang="en-US" sz="2800" b="1" dirty="0">
                <a:latin typeface="+mj-ea"/>
              </a:rPr>
              <a:t>의 위젯들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82663" y="1018171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위젯 클래스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>
                <a:latin typeface="+mj-ea"/>
                <a:ea typeface="+mj-ea"/>
              </a:rPr>
              <a:t>GUI </a:t>
            </a:r>
            <a:r>
              <a:rPr lang="ko-KR" altLang="en-US" sz="1600" dirty="0">
                <a:latin typeface="+mj-ea"/>
                <a:ea typeface="+mj-ea"/>
              </a:rPr>
              <a:t>작성에 필요한 위젯들을 제공한다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필수적인 위젯 만을 골라서 학습할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Button : </a:t>
            </a:r>
            <a:r>
              <a:rPr lang="ko-KR" altLang="en-US" sz="1600" dirty="0">
                <a:latin typeface="+mj-ea"/>
                <a:ea typeface="+mj-ea"/>
              </a:rPr>
              <a:t>간단한 버튼으로 명령을 수행할 때 사용된다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Canvas : </a:t>
            </a:r>
            <a:r>
              <a:rPr lang="ko-KR" altLang="en-US" sz="1600" dirty="0">
                <a:latin typeface="+mj-ea"/>
                <a:ea typeface="+mj-ea"/>
              </a:rPr>
              <a:t>화면에 무언가를 그릴 때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</a:t>
            </a:r>
            <a:r>
              <a:rPr lang="en-US" altLang="ko-KR" sz="1600" dirty="0" err="1">
                <a:latin typeface="+mj-ea"/>
                <a:ea typeface="+mj-ea"/>
              </a:rPr>
              <a:t>Checkbutton</a:t>
            </a:r>
            <a:r>
              <a:rPr lang="en-US" altLang="ko-KR" sz="1600" dirty="0">
                <a:latin typeface="+mj-ea"/>
                <a:ea typeface="+mj-ea"/>
              </a:rPr>
              <a:t> : 2</a:t>
            </a:r>
            <a:r>
              <a:rPr lang="ko-KR" altLang="en-US" sz="1600" dirty="0">
                <a:latin typeface="+mj-ea"/>
                <a:ea typeface="+mj-ea"/>
              </a:rPr>
              <a:t>가지의 구별되는 값을 가지는 변수를 표현한다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Entry : </a:t>
            </a:r>
            <a:r>
              <a:rPr lang="ko-KR" altLang="en-US" sz="1600" dirty="0">
                <a:latin typeface="+mj-ea"/>
                <a:ea typeface="+mj-ea"/>
              </a:rPr>
              <a:t>한 줄의 텍스트를 입력 받는 필드이다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Frame : </a:t>
            </a:r>
            <a:r>
              <a:rPr lang="ko-KR" altLang="en-US" sz="1600" dirty="0">
                <a:latin typeface="+mj-ea"/>
                <a:ea typeface="+mj-ea"/>
              </a:rPr>
              <a:t>컨테이너 클래스이다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프레임은 경계선과 배경을 가지고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다른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ko-KR" altLang="en-US" sz="1600" dirty="0">
                <a:latin typeface="+mj-ea"/>
                <a:ea typeface="+mj-ea"/>
              </a:rPr>
              <a:t>위젯들을 </a:t>
            </a:r>
            <a:r>
              <a:rPr lang="ko-KR" altLang="en-US" sz="1600" dirty="0" err="1">
                <a:latin typeface="+mj-ea"/>
                <a:ea typeface="+mj-ea"/>
              </a:rPr>
              <a:t>그룹핑</a:t>
            </a:r>
            <a:r>
              <a:rPr lang="ko-KR" altLang="en-US" sz="1600" dirty="0">
                <a:latin typeface="+mj-ea"/>
                <a:ea typeface="+mj-ea"/>
              </a:rPr>
              <a:t> 하는데 사용된다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Label : </a:t>
            </a:r>
            <a:r>
              <a:rPr lang="ko-KR" altLang="en-US" sz="1600" dirty="0">
                <a:latin typeface="+mj-ea"/>
                <a:ea typeface="+mj-ea"/>
              </a:rPr>
              <a:t>텍스트나 이미지를 표시한다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</a:t>
            </a:r>
            <a:r>
              <a:rPr lang="en-US" altLang="ko-KR" sz="1600" dirty="0" err="1">
                <a:latin typeface="+mj-ea"/>
                <a:ea typeface="+mj-ea"/>
              </a:rPr>
              <a:t>Listbox</a:t>
            </a:r>
            <a:r>
              <a:rPr lang="en-US" altLang="ko-KR" sz="1600" dirty="0">
                <a:latin typeface="+mj-ea"/>
                <a:ea typeface="+mj-ea"/>
              </a:rPr>
              <a:t> : </a:t>
            </a:r>
            <a:r>
              <a:rPr lang="ko-KR" altLang="en-US" sz="1600" dirty="0">
                <a:latin typeface="+mj-ea"/>
                <a:ea typeface="+mj-ea"/>
              </a:rPr>
              <a:t>선택 사항을 표시한다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Menu : </a:t>
            </a:r>
            <a:r>
              <a:rPr lang="ko-KR" altLang="en-US" sz="1600" dirty="0">
                <a:latin typeface="+mj-ea"/>
                <a:ea typeface="+mj-ea"/>
              </a:rPr>
              <a:t>메뉴를 표시한다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풀다운</a:t>
            </a:r>
            <a:r>
              <a:rPr lang="ko-KR" altLang="en-US" sz="1600" dirty="0">
                <a:latin typeface="+mj-ea"/>
                <a:ea typeface="+mj-ea"/>
              </a:rPr>
              <a:t> 메뉴나 팝업 메뉴가 가능하다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</a:t>
            </a:r>
            <a:r>
              <a:rPr lang="en-US" altLang="ko-KR" sz="1600" dirty="0" err="1">
                <a:latin typeface="+mj-ea"/>
                <a:ea typeface="+mj-ea"/>
              </a:rPr>
              <a:t>Menubutton</a:t>
            </a:r>
            <a:r>
              <a:rPr lang="en-US" altLang="ko-KR" sz="1600" dirty="0">
                <a:latin typeface="+mj-ea"/>
                <a:ea typeface="+mj-ea"/>
              </a:rPr>
              <a:t> : </a:t>
            </a:r>
            <a:r>
              <a:rPr lang="ko-KR" altLang="en-US" sz="1600" dirty="0">
                <a:latin typeface="+mj-ea"/>
                <a:ea typeface="+mj-ea"/>
              </a:rPr>
              <a:t>메뉴 버튼이다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풀다운</a:t>
            </a:r>
            <a:r>
              <a:rPr lang="ko-KR" altLang="en-US" sz="1600" dirty="0">
                <a:latin typeface="+mj-ea"/>
                <a:ea typeface="+mj-ea"/>
              </a:rPr>
              <a:t> 메뉴가 가능하다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Message : </a:t>
            </a:r>
            <a:r>
              <a:rPr lang="ko-KR" altLang="en-US" sz="1600" dirty="0">
                <a:latin typeface="+mj-ea"/>
                <a:ea typeface="+mj-ea"/>
              </a:rPr>
              <a:t>텍스트를 표시한다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레이블 위젯과 비슷하다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자동적으로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</a:t>
            </a:r>
            <a:r>
              <a:rPr lang="ko-KR" altLang="en-US" sz="1600" dirty="0">
                <a:latin typeface="+mj-ea"/>
                <a:ea typeface="+mj-ea"/>
              </a:rPr>
              <a:t> 주어진 크기로 텍스트를 축소할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</a:t>
            </a:r>
            <a:r>
              <a:rPr lang="en-US" altLang="ko-KR" sz="1600" dirty="0" err="1">
                <a:latin typeface="+mj-ea"/>
                <a:ea typeface="+mj-ea"/>
              </a:rPr>
              <a:t>Radiobutton</a:t>
            </a:r>
            <a:r>
              <a:rPr lang="en-US" altLang="ko-KR" sz="1600" dirty="0">
                <a:latin typeface="+mj-ea"/>
                <a:ea typeface="+mj-ea"/>
              </a:rPr>
              <a:t> : </a:t>
            </a:r>
            <a:r>
              <a:rPr lang="ko-KR" altLang="en-US" sz="1600" dirty="0">
                <a:latin typeface="+mj-ea"/>
                <a:ea typeface="+mj-ea"/>
              </a:rPr>
              <a:t>여러 값을 가질 수 있는 변수를 표시한다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12" name="Picture 2" descr="http://pythoncard.sourceforge.net/images/large/Widgets.gif">
            <a:extLst>
              <a:ext uri="{FF2B5EF4-FFF2-40B4-BE49-F238E27FC236}">
                <a16:creationId xmlns:a16="http://schemas.microsoft.com/office/drawing/2014/main" id="{D6B15F0B-7A0F-4CC8-9994-52361A47B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1844824"/>
            <a:ext cx="364772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48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en-US" altLang="ko-KR" sz="2800" b="1" dirty="0" err="1">
                <a:latin typeface="+mj-ea"/>
              </a:rPr>
              <a:t>tkinter</a:t>
            </a:r>
            <a:r>
              <a:rPr lang="ko-KR" altLang="en-US" sz="2800" b="1" dirty="0">
                <a:latin typeface="+mj-ea"/>
              </a:rPr>
              <a:t>의 위젯들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82663" y="1018171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위젯 클래스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Scale : </a:t>
            </a:r>
            <a:r>
              <a:rPr lang="ko-KR" altLang="en-US" sz="1600" dirty="0">
                <a:latin typeface="+mj-ea"/>
                <a:ea typeface="+mj-ea"/>
              </a:rPr>
              <a:t>슬라이더를 끌어서 </a:t>
            </a:r>
            <a:r>
              <a:rPr lang="ko-KR" altLang="en-US" sz="1600" dirty="0" err="1">
                <a:latin typeface="+mj-ea"/>
                <a:ea typeface="+mj-ea"/>
              </a:rPr>
              <a:t>수치값을</a:t>
            </a:r>
            <a:r>
              <a:rPr lang="ko-KR" altLang="en-US" sz="1600" dirty="0">
                <a:latin typeface="+mj-ea"/>
                <a:ea typeface="+mj-ea"/>
              </a:rPr>
              <a:t> 입력하는데 사용된다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Scrollbar : </a:t>
            </a:r>
            <a:r>
              <a:rPr lang="ko-KR" altLang="en-US" sz="1600" dirty="0">
                <a:latin typeface="+mj-ea"/>
                <a:ea typeface="+mj-ea"/>
              </a:rPr>
              <a:t>캔버스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엔트리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리스트 박스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텍스트 위젯을 위한 스크롤바를 제공한다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Text : </a:t>
            </a:r>
            <a:r>
              <a:rPr lang="ko-KR" altLang="en-US" sz="1600" dirty="0">
                <a:latin typeface="+mj-ea"/>
                <a:ea typeface="+mj-ea"/>
              </a:rPr>
              <a:t>형식을 가지는 텍스트를 표시한다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여러 가지 스타일과 속성으로 텍스트를 </a:t>
            </a:r>
            <a:r>
              <a:rPr lang="ko-KR" altLang="en-US" sz="1600" dirty="0" err="1">
                <a:latin typeface="+mj-ea"/>
                <a:ea typeface="+mj-ea"/>
              </a:rPr>
              <a:t>표시할수</a:t>
            </a:r>
            <a:r>
              <a:rPr lang="ko-KR" altLang="en-US" sz="1600" dirty="0">
                <a:latin typeface="+mj-ea"/>
                <a:ea typeface="+mj-ea"/>
              </a:rPr>
              <a:t>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</a:t>
            </a:r>
            <a:r>
              <a:rPr lang="en-US" altLang="ko-KR" sz="1600" dirty="0" err="1">
                <a:latin typeface="+mj-ea"/>
                <a:ea typeface="+mj-ea"/>
              </a:rPr>
              <a:t>Toplevel</a:t>
            </a:r>
            <a:r>
              <a:rPr lang="en-US" altLang="ko-KR" sz="1600" dirty="0">
                <a:latin typeface="+mj-ea"/>
                <a:ea typeface="+mj-ea"/>
              </a:rPr>
              <a:t> : </a:t>
            </a:r>
            <a:r>
              <a:rPr lang="ko-KR" altLang="en-US" sz="1600" dirty="0">
                <a:latin typeface="+mj-ea"/>
                <a:ea typeface="+mj-ea"/>
              </a:rPr>
              <a:t>최상위 윈도우로 표시되는 독립적인 컨테이너 위젯이다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</a:t>
            </a:r>
            <a:r>
              <a:rPr lang="en-US" altLang="ko-KR" sz="1600" dirty="0" err="1">
                <a:latin typeface="+mj-ea"/>
                <a:ea typeface="+mj-ea"/>
              </a:rPr>
              <a:t>LabelFrame</a:t>
            </a:r>
            <a:r>
              <a:rPr lang="en-US" altLang="ko-KR" sz="1600" dirty="0">
                <a:latin typeface="+mj-ea"/>
                <a:ea typeface="+mj-ea"/>
              </a:rPr>
              <a:t> : </a:t>
            </a:r>
            <a:r>
              <a:rPr lang="ko-KR" altLang="en-US" sz="1600" dirty="0">
                <a:latin typeface="+mj-ea"/>
                <a:ea typeface="+mj-ea"/>
              </a:rPr>
              <a:t>경계선과 제목을 가지는 프레임 위젯의 변형이다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</a:t>
            </a:r>
            <a:r>
              <a:rPr lang="en-US" altLang="ko-KR" sz="1600" dirty="0" err="1">
                <a:latin typeface="+mj-ea"/>
                <a:ea typeface="+mj-ea"/>
              </a:rPr>
              <a:t>Panedwindow</a:t>
            </a:r>
            <a:r>
              <a:rPr lang="en-US" altLang="ko-KR" sz="1600" dirty="0">
                <a:latin typeface="+mj-ea"/>
                <a:ea typeface="+mj-ea"/>
              </a:rPr>
              <a:t> : </a:t>
            </a:r>
            <a:r>
              <a:rPr lang="ko-KR" altLang="en-US" sz="1600" dirty="0">
                <a:latin typeface="+mj-ea"/>
                <a:ea typeface="+mj-ea"/>
              </a:rPr>
              <a:t>자식 위젯들을 크기조절이 가능한 패널로 관리하는 컨테이너 위젯이다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</a:t>
            </a:r>
            <a:r>
              <a:rPr lang="en-US" altLang="ko-KR" sz="1600" dirty="0" err="1">
                <a:latin typeface="+mj-ea"/>
                <a:ea typeface="+mj-ea"/>
              </a:rPr>
              <a:t>Spinbox</a:t>
            </a:r>
            <a:r>
              <a:rPr lang="en-US" altLang="ko-KR" sz="1600" dirty="0">
                <a:latin typeface="+mj-ea"/>
                <a:ea typeface="+mj-ea"/>
              </a:rPr>
              <a:t> : </a:t>
            </a:r>
            <a:r>
              <a:rPr lang="ko-KR" altLang="en-US" sz="1600" dirty="0">
                <a:latin typeface="+mj-ea"/>
                <a:ea typeface="+mj-ea"/>
              </a:rPr>
              <a:t>특정한 범위에서 값을 선택하는 엔트리 위젯의 변형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단순 위젯과 컨테이너 위젯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파이썬이</a:t>
            </a:r>
            <a:r>
              <a:rPr lang="ko-KR" altLang="en-US" sz="1600" dirty="0">
                <a:latin typeface="+mj-ea"/>
                <a:ea typeface="+mj-ea"/>
              </a:rPr>
              <a:t> 제공하는 위젯은 크게 단순 위젯과 컨테이너 위젯으로 나누어진다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컨테이너란 다른 위젯들을 내부에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넣을 수 있는 위젯을 의미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1AB92F-00B2-4084-9649-79B02BABC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5115696"/>
            <a:ext cx="3302448" cy="16550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4463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en-US" altLang="ko-KR" sz="2800" b="1" dirty="0" err="1">
                <a:latin typeface="+mj-ea"/>
              </a:rPr>
              <a:t>tkinter</a:t>
            </a:r>
            <a:r>
              <a:rPr lang="ko-KR" altLang="en-US" sz="2800" b="1" dirty="0">
                <a:latin typeface="+mj-ea"/>
              </a:rPr>
              <a:t>의 위젯들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82663" y="1018171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단순 위젯과 컨테이너 위젯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</a:t>
            </a:r>
            <a:r>
              <a:rPr lang="ko-KR" altLang="en-US" sz="1600" dirty="0">
                <a:latin typeface="+mj-ea"/>
                <a:ea typeface="+mj-ea"/>
              </a:rPr>
              <a:t> 단순 위젯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단순한 위젯으로서 </a:t>
            </a:r>
            <a:r>
              <a:rPr lang="en-US" altLang="ko-KR" sz="1600" dirty="0">
                <a:latin typeface="+mj-ea"/>
                <a:ea typeface="+mj-ea"/>
              </a:rPr>
              <a:t>Button, Canvas, </a:t>
            </a:r>
            <a:r>
              <a:rPr lang="en-US" altLang="ko-KR" sz="1600" dirty="0" err="1">
                <a:latin typeface="+mj-ea"/>
                <a:ea typeface="+mj-ea"/>
              </a:rPr>
              <a:t>Checkbutton</a:t>
            </a:r>
            <a:r>
              <a:rPr lang="en-US" altLang="ko-KR" sz="1600" dirty="0">
                <a:latin typeface="+mj-ea"/>
                <a:ea typeface="+mj-ea"/>
              </a:rPr>
              <a:t>, Entry, Label, Message </a:t>
            </a:r>
            <a:r>
              <a:rPr lang="ko-KR" altLang="en-US" sz="1600" dirty="0">
                <a:latin typeface="+mj-ea"/>
                <a:ea typeface="+mj-ea"/>
              </a:rPr>
              <a:t>등이 여기에 속한다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</a:t>
            </a:r>
            <a:r>
              <a:rPr lang="ko-KR" altLang="en-US" sz="1600" dirty="0">
                <a:latin typeface="+mj-ea"/>
                <a:ea typeface="+mj-ea"/>
              </a:rPr>
              <a:t>컨테이너 컴포넌트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다른 컴포넌트를 안에 포함할 수 있는 컴포넌트로서 </a:t>
            </a:r>
            <a:r>
              <a:rPr lang="en-US" altLang="ko-KR" sz="1600" dirty="0">
                <a:latin typeface="+mj-ea"/>
                <a:ea typeface="+mj-ea"/>
              </a:rPr>
              <a:t>Frame, </a:t>
            </a:r>
            <a:r>
              <a:rPr lang="en-US" altLang="ko-KR" sz="1600" dirty="0" err="1">
                <a:latin typeface="+mj-ea"/>
                <a:ea typeface="+mj-ea"/>
              </a:rPr>
              <a:t>Toplevel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en-US" altLang="ko-KR" sz="1600" dirty="0" err="1">
                <a:latin typeface="+mj-ea"/>
                <a:ea typeface="+mj-ea"/>
              </a:rPr>
              <a:t>LabelFrame</a:t>
            </a:r>
            <a:r>
              <a:rPr lang="en-US" altLang="ko-KR" sz="1600" dirty="0">
                <a:latin typeface="+mj-ea"/>
                <a:ea typeface="+mj-ea"/>
              </a:rPr>
              <a:t>, Pa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en-US" altLang="ko-KR" sz="1600" dirty="0" err="1">
                <a:latin typeface="+mj-ea"/>
                <a:ea typeface="+mj-ea"/>
              </a:rPr>
              <a:t>nedWindow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등이 여기에 속한다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배치 관리자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배치 관리자는 컨테이너 안에서 위젯들의 위치와 크기를 결정하는 객체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독서실에서는 보통 관리자가 있어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서 독서실에 출입하는 학생들의 위치를 결정해준다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배치 관리자도 위젯들의 위치와 크기를 관리한다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Grid : </a:t>
            </a:r>
            <a:r>
              <a:rPr lang="ko-KR" altLang="en-US" sz="1600" dirty="0">
                <a:latin typeface="+mj-ea"/>
                <a:ea typeface="+mj-ea"/>
              </a:rPr>
              <a:t>격자 배치 관리자</a:t>
            </a:r>
            <a:r>
              <a:rPr lang="en-US" altLang="ko-KR" sz="1600" dirty="0">
                <a:latin typeface="+mj-ea"/>
                <a:ea typeface="+mj-ea"/>
              </a:rPr>
              <a:t>(grid geometry manager)</a:t>
            </a:r>
            <a:r>
              <a:rPr lang="ko-KR" altLang="en-US" sz="1600" dirty="0">
                <a:latin typeface="+mj-ea"/>
                <a:ea typeface="+mj-ea"/>
              </a:rPr>
              <a:t>는 테이블 형태의 배치를 가능하게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위젯을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차원적인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ko-KR" altLang="en-US" sz="1600" dirty="0">
                <a:latin typeface="+mj-ea"/>
                <a:ea typeface="+mj-ea"/>
              </a:rPr>
              <a:t>그리드에 배치한다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격자 배치 관리자를 사용하려면 </a:t>
            </a:r>
            <a:r>
              <a:rPr lang="en-US" altLang="ko-KR" sz="1600" dirty="0">
                <a:latin typeface="+mj-ea"/>
                <a:ea typeface="+mj-ea"/>
              </a:rPr>
              <a:t>grid()</a:t>
            </a:r>
            <a:r>
              <a:rPr lang="ko-KR" altLang="en-US" sz="1600" dirty="0">
                <a:latin typeface="+mj-ea"/>
                <a:ea typeface="+mj-ea"/>
              </a:rPr>
              <a:t>메소드를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Pack : </a:t>
            </a:r>
            <a:r>
              <a:rPr lang="ko-KR" altLang="en-US" sz="1600" dirty="0">
                <a:latin typeface="+mj-ea"/>
                <a:ea typeface="+mj-ea"/>
              </a:rPr>
              <a:t>압축 배치 관리자</a:t>
            </a:r>
            <a:r>
              <a:rPr lang="en-US" altLang="ko-KR" sz="1600" dirty="0">
                <a:latin typeface="+mj-ea"/>
                <a:ea typeface="+mj-ea"/>
              </a:rPr>
              <a:t>(pack geometry manager)</a:t>
            </a:r>
            <a:r>
              <a:rPr lang="ko-KR" altLang="en-US" sz="1600" dirty="0">
                <a:latin typeface="+mj-ea"/>
                <a:ea typeface="+mj-ea"/>
              </a:rPr>
              <a:t>는 위젯들을 부모 위젯 안에 압축한다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자식 위젯들을 사각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ko-KR" altLang="en-US" sz="1600" dirty="0">
                <a:latin typeface="+mj-ea"/>
                <a:ea typeface="+mj-ea"/>
              </a:rPr>
              <a:t>형 블록으로 간주하여 프레임 안에 배치한다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압축 배치 관리자를 사용하려면 </a:t>
            </a:r>
            <a:r>
              <a:rPr lang="en-US" altLang="ko-KR" sz="1600" dirty="0">
                <a:latin typeface="+mj-ea"/>
                <a:ea typeface="+mj-ea"/>
              </a:rPr>
              <a:t>pack() </a:t>
            </a:r>
            <a:r>
              <a:rPr lang="ko-KR" altLang="en-US" sz="1600" dirty="0">
                <a:latin typeface="+mj-ea"/>
                <a:ea typeface="+mj-ea"/>
              </a:rPr>
              <a:t>메소드를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• Place : </a:t>
            </a:r>
            <a:r>
              <a:rPr lang="ko-KR" altLang="en-US" sz="1600" dirty="0">
                <a:latin typeface="+mj-ea"/>
                <a:ea typeface="+mj-ea"/>
              </a:rPr>
              <a:t>절대 배치 관리자</a:t>
            </a:r>
            <a:r>
              <a:rPr lang="en-US" altLang="ko-KR" sz="1600" dirty="0">
                <a:latin typeface="+mj-ea"/>
                <a:ea typeface="+mj-ea"/>
              </a:rPr>
              <a:t>(place geometry manager)</a:t>
            </a:r>
            <a:r>
              <a:rPr lang="ko-KR" altLang="en-US" sz="1600" dirty="0">
                <a:latin typeface="+mj-ea"/>
                <a:ea typeface="+mj-ea"/>
              </a:rPr>
              <a:t>는 주어진 위치에 위젯을 배치한다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절대 배치 관리자를 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ko-KR" altLang="en-US" sz="1600" dirty="0" err="1">
                <a:latin typeface="+mj-ea"/>
                <a:ea typeface="+mj-ea"/>
              </a:rPr>
              <a:t>용하려면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place() </a:t>
            </a:r>
            <a:r>
              <a:rPr lang="ko-KR" altLang="en-US" sz="1600" dirty="0">
                <a:latin typeface="+mj-ea"/>
                <a:ea typeface="+mj-ea"/>
              </a:rPr>
              <a:t>메소드를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0318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색상과 폰트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82663" y="1018171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색상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대부분의 위젯은 배경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bg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과 전경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fg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ko-KR" altLang="en-US" sz="1600" dirty="0">
                <a:latin typeface="+mj-ea"/>
                <a:ea typeface="+mj-ea"/>
              </a:rPr>
              <a:t>속성을 사용하여 위젯 및 텍스트 색상을 지정할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색을 지정하려면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색상 이름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영어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을 사용하면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>
                <a:latin typeface="+mj-ea"/>
                <a:ea typeface="+mj-ea"/>
              </a:rPr>
              <a:t>red, white, blue</a:t>
            </a:r>
            <a:r>
              <a:rPr lang="ko-KR" altLang="en-US" sz="1600" dirty="0">
                <a:latin typeface="+mj-ea"/>
                <a:ea typeface="+mj-ea"/>
              </a:rPr>
              <a:t>와 같은 색상의 이름을 사용하면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버튼의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배경색과 전경색은 다음과 같은 형식으로 변경이 가능하다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또 다른 방법은 </a:t>
            </a:r>
            <a:r>
              <a:rPr lang="en-US" altLang="ko-KR" sz="1600" dirty="0">
                <a:latin typeface="+mj-ea"/>
                <a:ea typeface="+mj-ea"/>
              </a:rPr>
              <a:t>"#ff0000'</a:t>
            </a:r>
            <a:r>
              <a:rPr lang="ko-KR" altLang="en-US" sz="1600" dirty="0">
                <a:latin typeface="+mj-ea"/>
                <a:ea typeface="+mj-ea"/>
              </a:rPr>
              <a:t>과 같은 형식으로 </a:t>
            </a:r>
            <a:r>
              <a:rPr lang="en-US" altLang="ko-KR" sz="1600" dirty="0">
                <a:latin typeface="+mj-ea"/>
                <a:ea typeface="+mj-ea"/>
              </a:rPr>
              <a:t>RGB </a:t>
            </a:r>
            <a:r>
              <a:rPr lang="ko-KR" altLang="en-US" sz="1600" dirty="0">
                <a:latin typeface="+mj-ea"/>
                <a:ea typeface="+mj-ea"/>
              </a:rPr>
              <a:t>값을 </a:t>
            </a:r>
            <a:r>
              <a:rPr lang="en-US" altLang="ko-KR" sz="1600" dirty="0">
                <a:latin typeface="+mj-ea"/>
                <a:ea typeface="+mj-ea"/>
              </a:rPr>
              <a:t>16</a:t>
            </a:r>
            <a:r>
              <a:rPr lang="ko-KR" altLang="en-US" sz="1600" dirty="0">
                <a:latin typeface="+mj-ea"/>
                <a:ea typeface="+mj-ea"/>
              </a:rPr>
              <a:t>진수로 표시하는 방법이다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 err="1">
                <a:latin typeface="+mj-ea"/>
                <a:ea typeface="+mj-ea"/>
              </a:rPr>
              <a:t>tkinter.colorchooser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모듈의 </a:t>
            </a:r>
            <a:r>
              <a:rPr lang="en-US" altLang="ko-KR" sz="1600" dirty="0" err="1">
                <a:latin typeface="+mj-ea"/>
                <a:ea typeface="+mj-ea"/>
              </a:rPr>
              <a:t>askcolor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를 호출하면 대화상자를 통하여 색상의 값을 입력 받을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5F71C-B194-40F9-9320-C1BAF1E8514B}"/>
              </a:ext>
            </a:extLst>
          </p:cNvPr>
          <p:cNvSpPr txBox="1"/>
          <p:nvPr/>
        </p:nvSpPr>
        <p:spPr>
          <a:xfrm>
            <a:off x="1343472" y="2564904"/>
            <a:ext cx="6120680" cy="129266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button = Button(window, text="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버튼을 클릭하세요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button.pack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button["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fg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"] "yellow"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button["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bg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"] = "green"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4F0F98-7BF4-4CEE-A60F-B80A4FEE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93608"/>
            <a:ext cx="1247775" cy="542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9A4B93-0A87-47D2-A076-3C1A2882A6F8}"/>
              </a:ext>
            </a:extLst>
          </p:cNvPr>
          <p:cNvSpPr txBox="1"/>
          <p:nvPr/>
        </p:nvSpPr>
        <p:spPr>
          <a:xfrm>
            <a:off x="1343472" y="4363318"/>
            <a:ext cx="6120680" cy="6924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…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button["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fg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"] = "#ff0000"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button["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bg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"] = "#00ff00"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415CA3-062D-4598-B771-03869AF15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126" y="4408528"/>
            <a:ext cx="1257300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518D87-71E7-4B65-935E-64F1E1455C39}"/>
              </a:ext>
            </a:extLst>
          </p:cNvPr>
          <p:cNvSpPr txBox="1"/>
          <p:nvPr/>
        </p:nvSpPr>
        <p:spPr>
          <a:xfrm>
            <a:off x="1343472" y="5445244"/>
            <a:ext cx="6120680" cy="109260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color=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colorchooser.askcolor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print(color)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((255.99609375, 255.99609375, 128.5), '#ffff80')</a:t>
            </a:r>
          </a:p>
        </p:txBody>
      </p:sp>
      <p:pic>
        <p:nvPicPr>
          <p:cNvPr id="11" name="_x182112840" descr="EMB000014440f08">
            <a:extLst>
              <a:ext uri="{FF2B5EF4-FFF2-40B4-BE49-F238E27FC236}">
                <a16:creationId xmlns:a16="http://schemas.microsoft.com/office/drawing/2014/main" id="{93070EA9-1569-4F43-8B57-55A47C0DF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5428891"/>
            <a:ext cx="2652312" cy="139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47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색상과 폰트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82663" y="1018171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폰트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텍스트를 표시하는 위젯을 사용할 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폰트를 지정할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모든 위젯은 디폴트 폰트를 가지고 있기 때문에 레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이블과</a:t>
            </a:r>
            <a:r>
              <a:rPr lang="ko-KR" altLang="en-US" sz="1600" dirty="0">
                <a:latin typeface="+mj-ea"/>
                <a:ea typeface="+mj-ea"/>
              </a:rPr>
              <a:t> 버튼 등 간단한 요소에서는 폰트를 지정할 필요는 없다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물론 얼마든지 폰트를 변경하여도 된다</a:t>
            </a:r>
            <a:r>
              <a:rPr lang="en-US" altLang="ko-KR" sz="1600" dirty="0">
                <a:latin typeface="+mj-ea"/>
                <a:ea typeface="+mj-ea"/>
              </a:rPr>
              <a:t>. Tk 8.0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부터는 플랫폼 독립적인 폰트 기술자를 지원한다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폰트를 </a:t>
            </a:r>
            <a:r>
              <a:rPr lang="ko-KR" altLang="en-US" sz="1600" dirty="0" err="1">
                <a:latin typeface="+mj-ea"/>
                <a:ea typeface="+mj-ea"/>
              </a:rPr>
              <a:t>튜플로</a:t>
            </a:r>
            <a:r>
              <a:rPr lang="ko-KR" altLang="en-US" sz="1600" dirty="0">
                <a:latin typeface="+mj-ea"/>
                <a:ea typeface="+mj-ea"/>
              </a:rPr>
              <a:t> 지정할 수 있는데 여기에는 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폰트이름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폰트의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크기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폰트 스타일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과 같은 형식을 사용한다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들면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거의 모든 위젯이 </a:t>
            </a:r>
            <a:r>
              <a:rPr lang="en-US" altLang="ko-KR" sz="1600" dirty="0">
                <a:latin typeface="+mj-ea"/>
                <a:ea typeface="+mj-ea"/>
              </a:rPr>
              <a:t>font</a:t>
            </a:r>
            <a:r>
              <a:rPr lang="ko-KR" altLang="en-US" sz="1600" dirty="0">
                <a:latin typeface="+mj-ea"/>
                <a:ea typeface="+mj-ea"/>
              </a:rPr>
              <a:t>라는 속성을 가지고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이것을 변경하면 폰트가 변경된다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레이블 위젯의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폰트를 </a:t>
            </a:r>
            <a:r>
              <a:rPr lang="en-US" altLang="ko-KR" sz="1600" dirty="0">
                <a:latin typeface="+mj-ea"/>
                <a:ea typeface="+mj-ea"/>
              </a:rPr>
              <a:t>("Helvetica", 16)</a:t>
            </a:r>
            <a:r>
              <a:rPr lang="ko-KR" altLang="en-US" sz="1600" dirty="0">
                <a:latin typeface="+mj-ea"/>
                <a:ea typeface="+mj-ea"/>
              </a:rPr>
              <a:t>으로 변경하는 문장은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폰트는 문자열로도 지정이 가능하다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문자열 </a:t>
            </a:r>
            <a:r>
              <a:rPr lang="en-US" altLang="ko-KR" sz="1600" dirty="0">
                <a:latin typeface="+mj-ea"/>
                <a:ea typeface="+mj-ea"/>
              </a:rPr>
              <a:t>"Helvetica 16"</a:t>
            </a:r>
            <a:r>
              <a:rPr lang="ko-KR" altLang="en-US" sz="1600" dirty="0">
                <a:latin typeface="+mj-ea"/>
                <a:ea typeface="+mj-ea"/>
              </a:rPr>
              <a:t>은 </a:t>
            </a:r>
            <a:r>
              <a:rPr lang="en-US" altLang="ko-KR" sz="1600" dirty="0">
                <a:latin typeface="+mj-ea"/>
                <a:ea typeface="+mj-ea"/>
              </a:rPr>
              <a:t>("Helvetica", 16)</a:t>
            </a:r>
            <a:r>
              <a:rPr lang="ko-KR" altLang="en-US" sz="1600" dirty="0">
                <a:latin typeface="+mj-ea"/>
                <a:ea typeface="+mj-ea"/>
              </a:rPr>
              <a:t>과 같은 의미이다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폰트도 미리 객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체로 생성해 놓고 여러 곳에서 사용하면 메모리를 절약할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간단한 예제로 첫 번째 버튼을 누르면 레이블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의 폰트가 작아졌다가 두 번째 버튼을 누르면 폰트가 커지는 프로그램을 작성해보자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다음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슬라이드에서 보도록 하자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A4B93-0A87-47D2-A076-3C1A2882A6F8}"/>
              </a:ext>
            </a:extLst>
          </p:cNvPr>
          <p:cNvSpPr txBox="1"/>
          <p:nvPr/>
        </p:nvSpPr>
        <p:spPr>
          <a:xfrm>
            <a:off x="1343472" y="2924944"/>
            <a:ext cx="6120680" cy="6924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("Times", 10, "bold")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("Helvetica", 10, "bold italic")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("Symbol", 8)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D28B0-0282-4676-9897-65E06D1AE3D8}"/>
              </a:ext>
            </a:extLst>
          </p:cNvPr>
          <p:cNvSpPr txBox="1"/>
          <p:nvPr/>
        </p:nvSpPr>
        <p:spPr>
          <a:xfrm>
            <a:off x="1343472" y="4365104"/>
            <a:ext cx="6120680" cy="29238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altLang="ko-KR" sz="1300" dirty="0">
                <a:latin typeface="+mj-ea"/>
                <a:ea typeface="+mj-ea"/>
                <a:cs typeface="Arial" panose="020B0604020202020204" pitchFamily="34" charset="0"/>
              </a:rPr>
              <a:t>w = Label(master, text=”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안녕</a:t>
            </a:r>
            <a:r>
              <a:rPr lang="sv-SE" altLang="ko-KR" sz="1300" dirty="0">
                <a:latin typeface="+mj-ea"/>
                <a:ea typeface="+mj-ea"/>
                <a:cs typeface="Arial" panose="020B0604020202020204" pitchFamily="34" charset="0"/>
              </a:rPr>
              <a:t>", font=("Helvetica", 16))</a:t>
            </a:r>
          </a:p>
        </p:txBody>
      </p:sp>
    </p:spTree>
    <p:extLst>
      <p:ext uri="{BB962C8B-B14F-4D97-AF65-F5344CB8AC3E}">
        <p14:creationId xmlns:p14="http://schemas.microsoft.com/office/powerpoint/2010/main" val="360111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색상과 폰트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82663" y="1018171"/>
            <a:ext cx="1071329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폰트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A4B93-0A87-47D2-A076-3C1A2882A6F8}"/>
              </a:ext>
            </a:extLst>
          </p:cNvPr>
          <p:cNvSpPr txBox="1"/>
          <p:nvPr/>
        </p:nvSpPr>
        <p:spPr>
          <a:xfrm>
            <a:off x="1271464" y="1484784"/>
            <a:ext cx="6408712" cy="489364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import tkinter as tk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import tkinter.font as font     # tkinter.font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를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font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로 접근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App:</a:t>
            </a:r>
          </a:p>
          <a:p>
            <a:pPr lvl="1"/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__(self):</a:t>
            </a:r>
          </a:p>
          <a:p>
            <a:pPr lvl="2"/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root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tk.Tk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pPr lvl="2"/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self.customFont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font.Font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(family="Helvetica", size=12)</a:t>
            </a:r>
          </a:p>
          <a:p>
            <a:pPr lvl="2"/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buttonframe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tk.Frame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pPr lvl="2"/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label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tk.Label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(root, text="Hello, World!", font=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self.customFont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pPr lvl="2"/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buttonframe.pack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pPr lvl="2"/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label.pack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pPr lvl="2"/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bigger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tk.Button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(root, text="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폰트 크게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", command=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self.BigFont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pPr lvl="2"/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smaller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tk.Button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(root, text="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폰트 작게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, command=self.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SmallFont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pPr lvl="2"/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bigger.pack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pPr lvl="2"/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smaller.pack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pPr lvl="2"/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root.mainloop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pPr lvl="2"/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def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BigFont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(self):              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폰트를 크게 하는 메소드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size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self.customFont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['size’]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self.customFont.configure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(size=size+2)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def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SmallFont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(self):            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폰트를 작게 하는 메소드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size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self.customFont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['size’]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self.customFont.configure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(size=size-2)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app=App()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FEF42-371E-45D9-8516-A7CA0C4225B8}"/>
              </a:ext>
            </a:extLst>
          </p:cNvPr>
          <p:cNvSpPr txBox="1"/>
          <p:nvPr/>
        </p:nvSpPr>
        <p:spPr>
          <a:xfrm>
            <a:off x="7680176" y="3397481"/>
            <a:ext cx="46452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폰트 객체는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</a:rPr>
              <a:t>tkinter.font.Font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(family="Helvetica", size=512)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를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호출하면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생성된다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생성된 폰트의 속성을 변경하려면 폰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트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객체의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configure()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메소드를 호출한다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803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en-US" altLang="ko-KR" sz="2800" b="1" dirty="0" err="1">
                <a:latin typeface="+mj-ea"/>
              </a:rPr>
              <a:t>tkinter</a:t>
            </a:r>
            <a:r>
              <a:rPr lang="ko-KR" altLang="en-US" sz="2800" b="1" dirty="0">
                <a:latin typeface="+mj-ea"/>
              </a:rPr>
              <a:t>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 err="1">
                <a:latin typeface="+mj-ea"/>
                <a:ea typeface="+mj-ea"/>
              </a:rPr>
              <a:t>tkinter</a:t>
            </a:r>
            <a:r>
              <a:rPr lang="ko-KR" altLang="en-US" sz="1600" b="1" dirty="0">
                <a:latin typeface="+mj-ea"/>
                <a:ea typeface="+mj-ea"/>
              </a:rPr>
              <a:t>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</a:rPr>
              <a:t>tkinter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는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그래픽 사용자 인터페이스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(GUI: graphic user interface)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를 개발할 때 필요한 모듈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GU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I</a:t>
            </a:r>
            <a:r>
              <a:rPr lang="ko-KR" altLang="en-US" sz="1600" dirty="0">
                <a:latin typeface="+mj-ea"/>
                <a:ea typeface="+mj-ea"/>
              </a:rPr>
              <a:t>는 사용자가 컴퓨터를 사용할 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그래픽을 통하여 상호작용할 수 있는 환경을 말한다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우리는 지금까지 키보드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와 콘솔 창을 통하여 작업을 수행시켰고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작업의 결과는 화면에 문자로 표시하였다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이런 방식도 괜찮은 방법이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지만 최근에는 많이 사용되지 않는다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요즘 대부분의 프로그램에서 사용자는 마우스를 이용하여 화면에 표시된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메뉴를 선택하여 작업을 하고 실행 결과도 화면에 그래픽으로 표시된다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이번 장에서는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ko-KR" altLang="en-US" sz="1600" dirty="0">
                <a:latin typeface="+mj-ea"/>
                <a:ea typeface="+mj-ea"/>
              </a:rPr>
              <a:t>를 소개한다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ko-KR" altLang="en-US" sz="1600" dirty="0">
                <a:latin typeface="+mj-ea"/>
                <a:ea typeface="+mj-ea"/>
              </a:rPr>
              <a:t>를 이용하면 윈도우를 생성하고 버튼이나 레이블과 같은 위젯을 이용하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여서 사용자와 상호작용하는 프로그램을 작성할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파이썬에는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GUI </a:t>
            </a:r>
            <a:r>
              <a:rPr lang="ko-KR" altLang="en-US" sz="1600" dirty="0">
                <a:latin typeface="+mj-ea"/>
                <a:ea typeface="+mj-ea"/>
              </a:rPr>
              <a:t>프로그램을 개발하기 위한 다양한 모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듈들이</a:t>
            </a:r>
            <a:r>
              <a:rPr lang="ko-KR" altLang="en-US" sz="1600" dirty="0">
                <a:latin typeface="+mj-ea"/>
                <a:ea typeface="+mj-ea"/>
              </a:rPr>
              <a:t> 있지만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ko-KR" altLang="en-US" sz="1600" dirty="0">
                <a:latin typeface="+mj-ea"/>
                <a:ea typeface="+mj-ea"/>
              </a:rPr>
              <a:t>가 가장 많은 지지를 받고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ko-KR" altLang="en-US" sz="1600" dirty="0">
                <a:latin typeface="+mj-ea"/>
                <a:ea typeface="+mj-ea"/>
              </a:rPr>
              <a:t>를 이용하여 프로그램을 작성하다 보면 파이썬 프로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그래밍의</a:t>
            </a:r>
            <a:r>
              <a:rPr lang="ko-KR" altLang="en-US" sz="1600" dirty="0">
                <a:latin typeface="+mj-ea"/>
                <a:ea typeface="+mj-ea"/>
              </a:rPr>
              <a:t> 여러 가지 개념을 쉽게 이해할 수 있을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ko-KR" altLang="en-US" sz="1600" dirty="0">
                <a:latin typeface="+mj-ea"/>
                <a:ea typeface="+mj-ea"/>
              </a:rPr>
              <a:t>의 첫 번째 버전은 </a:t>
            </a:r>
            <a:r>
              <a:rPr lang="en-US" altLang="ko-KR" sz="1600" dirty="0">
                <a:latin typeface="+mj-ea"/>
                <a:ea typeface="+mj-ea"/>
              </a:rPr>
              <a:t>1991</a:t>
            </a:r>
            <a:r>
              <a:rPr lang="ko-KR" altLang="en-US" sz="1600" dirty="0">
                <a:latin typeface="+mj-ea"/>
                <a:ea typeface="+mj-ea"/>
              </a:rPr>
              <a:t>년에 발표되었다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이후로 </a:t>
            </a:r>
            <a:r>
              <a:rPr lang="en-US" altLang="ko-KR" sz="1600" dirty="0">
                <a:latin typeface="+mj-ea"/>
                <a:ea typeface="+mj-ea"/>
              </a:rPr>
              <a:t>Tk</a:t>
            </a:r>
            <a:r>
              <a:rPr lang="ko-KR" altLang="en-US" sz="1600" dirty="0">
                <a:latin typeface="+mj-ea"/>
                <a:ea typeface="+mj-ea"/>
              </a:rPr>
              <a:t>는 아주 성공적이었다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왜냐하면 다른 </a:t>
            </a:r>
            <a:r>
              <a:rPr lang="ko-KR" altLang="en-US" sz="1600" dirty="0" err="1">
                <a:latin typeface="+mj-ea"/>
                <a:ea typeface="+mj-ea"/>
              </a:rPr>
              <a:t>툴킷보다</a:t>
            </a:r>
            <a:r>
              <a:rPr lang="ko-KR" altLang="en-US" sz="1600" dirty="0">
                <a:latin typeface="+mj-ea"/>
                <a:ea typeface="+mj-ea"/>
              </a:rPr>
              <a:t> 배우기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쉽고 사용하기 간편하였기 때문이다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그런 이유로 많은 언어 바인딩이 개발되었으며 </a:t>
            </a:r>
            <a:r>
              <a:rPr lang="en-US" altLang="ko-KR" sz="1600" dirty="0">
                <a:latin typeface="+mj-ea"/>
                <a:ea typeface="+mj-ea"/>
              </a:rPr>
              <a:t>Perl, Python, Ruby </a:t>
            </a:r>
            <a:r>
              <a:rPr lang="ko-KR" altLang="en-US" sz="1600" dirty="0">
                <a:latin typeface="+mj-ea"/>
                <a:ea typeface="+mj-ea"/>
              </a:rPr>
              <a:t>등을 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한 인터페이스가 존재한다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ko-KR" altLang="en-US" sz="1600" dirty="0">
                <a:latin typeface="+mj-ea"/>
                <a:ea typeface="+mj-ea"/>
              </a:rPr>
              <a:t>는 “</a:t>
            </a:r>
            <a:r>
              <a:rPr lang="en-US" altLang="ko-KR" sz="1600" dirty="0">
                <a:latin typeface="+mj-ea"/>
                <a:ea typeface="+mj-ea"/>
              </a:rPr>
              <a:t>Tk interface</a:t>
            </a:r>
            <a:r>
              <a:rPr lang="ko-KR" altLang="en-US" sz="1600" dirty="0">
                <a:latin typeface="+mj-ea"/>
                <a:ea typeface="+mj-ea"/>
              </a:rPr>
              <a:t>의 약자이다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ko-KR" altLang="en-US" sz="1600" dirty="0">
                <a:latin typeface="+mj-ea"/>
                <a:ea typeface="+mj-ea"/>
              </a:rPr>
              <a:t>가 없었다면 많은 사용자에게 </a:t>
            </a:r>
            <a:r>
              <a:rPr lang="ko-KR" altLang="en-US" sz="1600" dirty="0" err="1">
                <a:latin typeface="+mj-ea"/>
                <a:ea typeface="+mj-ea"/>
              </a:rPr>
              <a:t>파이썬은</a:t>
            </a:r>
            <a:r>
              <a:rPr lang="ko-KR" altLang="en-US" sz="1600" dirty="0">
                <a:latin typeface="+mj-ea"/>
                <a:ea typeface="+mj-ea"/>
              </a:rPr>
              <a:t> 그다지 매력적이지 못했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을 수도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</a:rPr>
              <a:t>tkinter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가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파이썬의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유일한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GUI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모듈은 아니지만 현재 가장 많이 사용되는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GUI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모듈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60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첫 번째 </a:t>
            </a:r>
            <a:r>
              <a:rPr lang="en-US" altLang="ko-KR" sz="2800" b="1" dirty="0" err="1">
                <a:latin typeface="+mj-ea"/>
              </a:rPr>
              <a:t>tkinter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프로그램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첫 번째 </a:t>
            </a:r>
            <a:r>
              <a:rPr lang="en-US" altLang="ko-KR" sz="1600" b="1" dirty="0" err="1">
                <a:latin typeface="+mj-ea"/>
                <a:ea typeface="+mj-ea"/>
              </a:rPr>
              <a:t>tkinter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프로그램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아주 간단한 예로 레이블만을 가지고 있는 윈도우를 작성해보자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레이블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(label)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은 텍스트를 표시하는 위젯이다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위젯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(widget: window gadget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의 준말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이란 윈도우와 같은 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GUI 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기반 운영체제에서 많이 사용하는 각종 시각적인 </a:t>
            </a:r>
            <a:endParaRPr lang="en-US" altLang="ko-KR" sz="1600" dirty="0"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요소를 말한다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대표적으로 버튼이나 레이블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텍스트 필드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메뉴 등을 들 수 있다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레이블은 사용자가 볼 수 있지</a:t>
            </a:r>
            <a:endParaRPr lang="en-US" altLang="ko-KR" sz="1600" dirty="0"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만 상호작용할 수는 없다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  - 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화면에 윈도우를 하나 생성하고 여기에 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"Hello World"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를 표시하는 레이블을 배치한다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처음 나온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프로그램이므로 한 </a:t>
            </a:r>
            <a:r>
              <a:rPr lang="ko-KR" altLang="en-US" sz="1600" dirty="0" err="1">
                <a:latin typeface="+mj-ea"/>
                <a:ea typeface="+mj-ea"/>
              </a:rPr>
              <a:t>줄씩</a:t>
            </a:r>
            <a:r>
              <a:rPr lang="ko-KR" altLang="en-US" sz="1600" dirty="0">
                <a:latin typeface="+mj-ea"/>
                <a:ea typeface="+mj-ea"/>
              </a:rPr>
              <a:t> 자세히 분석해보자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en-US" altLang="ko-KR" sz="1600" b="1" dirty="0">
                <a:latin typeface="+mj-ea"/>
                <a:ea typeface="+mj-ea"/>
              </a:rPr>
              <a:t>from </a:t>
            </a:r>
            <a:r>
              <a:rPr lang="en-US" altLang="ko-KR" sz="1600" b="1" dirty="0" err="1">
                <a:latin typeface="+mj-ea"/>
                <a:ea typeface="+mj-ea"/>
              </a:rPr>
              <a:t>tkinter</a:t>
            </a:r>
            <a:r>
              <a:rPr lang="en-US" altLang="ko-KR" sz="1600" b="1" dirty="0">
                <a:latin typeface="+mj-ea"/>
                <a:ea typeface="+mj-ea"/>
              </a:rPr>
              <a:t> import *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제일 먼저 해야 할 일은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모듈을 포함시키는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모듈은 파이썬 기본 패키지에 포함되어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</a:rPr>
              <a:t>tkinter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모듈은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Tk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툴킷을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사용하는데 필요한 모든 클래스와 함수를 가지고 있다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일반적인 경우에는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모듈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에서 모든 것을 포함시키면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파이썬 </a:t>
            </a:r>
            <a:r>
              <a:rPr lang="en-US" altLang="ko-KR" sz="1600" dirty="0">
                <a:latin typeface="+mj-ea"/>
                <a:ea typeface="+mj-ea"/>
              </a:rPr>
              <a:t>2.x </a:t>
            </a:r>
            <a:r>
              <a:rPr lang="ko-KR" altLang="en-US" sz="1600" dirty="0">
                <a:latin typeface="+mj-ea"/>
                <a:ea typeface="+mj-ea"/>
              </a:rPr>
              <a:t>버전에서는 모듈 이름이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ko-KR" altLang="en-US" sz="1600" dirty="0">
                <a:latin typeface="+mj-ea"/>
                <a:ea typeface="+mj-ea"/>
              </a:rPr>
              <a:t>로 되어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A5A82-B7F3-4A1C-911E-F427F3E33230}"/>
              </a:ext>
            </a:extLst>
          </p:cNvPr>
          <p:cNvSpPr txBox="1"/>
          <p:nvPr/>
        </p:nvSpPr>
        <p:spPr>
          <a:xfrm>
            <a:off x="1343472" y="3360474"/>
            <a:ext cx="7128792" cy="129266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label = Label(window, text="Hello World!")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label.pack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045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첫 번째 </a:t>
            </a:r>
            <a:r>
              <a:rPr lang="en-US" altLang="ko-KR" sz="2800" b="1" dirty="0" err="1">
                <a:latin typeface="+mj-ea"/>
              </a:rPr>
              <a:t>tkinter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프로그램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첫 번째 </a:t>
            </a:r>
            <a:r>
              <a:rPr lang="en-US" altLang="ko-KR" sz="1600" b="1" dirty="0" err="1">
                <a:latin typeface="+mj-ea"/>
                <a:ea typeface="+mj-ea"/>
              </a:rPr>
              <a:t>tkinter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프로그램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window = Tk()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그 다음으로 루트 원도우를 생성하여야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</a:rPr>
              <a:t>tkinter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모듈 안에 있는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Tk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클래스가 윈도우를 나타낸다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Tk </a:t>
            </a:r>
            <a:r>
              <a:rPr lang="ko-KR" altLang="en-US" sz="1600" dirty="0">
                <a:latin typeface="+mj-ea"/>
                <a:ea typeface="+mj-ea"/>
              </a:rPr>
              <a:t>클래스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는 제목을 가지고 있는 일반적인 윈도우이다</a:t>
            </a:r>
            <a:r>
              <a:rPr lang="en-US" altLang="ko-KR" sz="1600" dirty="0">
                <a:latin typeface="+mj-ea"/>
                <a:ea typeface="+mj-ea"/>
              </a:rPr>
              <a:t>. Tk </a:t>
            </a:r>
            <a:r>
              <a:rPr lang="ko-KR" altLang="en-US" sz="1600" dirty="0">
                <a:latin typeface="+mj-ea"/>
                <a:ea typeface="+mj-ea"/>
              </a:rPr>
              <a:t>클래스의 객체를 생성하면 화면에 하나의 윈도우가 생성된다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윈도우 안에 여러 가지 위젯을 추가할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각 프로그램은 오직 하나의 루트 윈도우를 가져야 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루트 윈도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우는 다른 위젯보다 먼저 생성되어야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label = Label (window, text= "Hello, world!")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다음으로 우리는 루트 윈도우의 자식으로 레이블 위젯을 생성한다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레이블 위젯은 텍스트나 이미지를 표시</a:t>
            </a:r>
            <a:r>
              <a:rPr lang="ko-KR" altLang="en-US" sz="1600" dirty="0">
                <a:latin typeface="+mj-ea"/>
                <a:ea typeface="+mj-ea"/>
              </a:rPr>
              <a:t>할 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있는 위젯이다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여기서는 텍스트 </a:t>
            </a:r>
            <a:r>
              <a:rPr lang="en-US" altLang="ko-KR" sz="1600" dirty="0">
                <a:latin typeface="+mj-ea"/>
                <a:ea typeface="+mj-ea"/>
              </a:rPr>
              <a:t>"Hello, world!"</a:t>
            </a:r>
            <a:r>
              <a:rPr lang="ko-KR" altLang="en-US" sz="1600" dirty="0">
                <a:latin typeface="+mj-ea"/>
                <a:ea typeface="+mj-ea"/>
              </a:rPr>
              <a:t>을 표시한다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err="1">
                <a:latin typeface="+mj-ea"/>
                <a:ea typeface="+mj-ea"/>
              </a:rPr>
              <a:t>label.pack</a:t>
            </a:r>
            <a:r>
              <a:rPr lang="en-US" altLang="ko-KR" sz="1600" b="1" dirty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위젯에 대하여 </a:t>
            </a:r>
            <a:r>
              <a:rPr lang="en-US" altLang="ko-KR" sz="1600" dirty="0">
                <a:latin typeface="+mj-ea"/>
                <a:ea typeface="+mj-ea"/>
              </a:rPr>
              <a:t>pack() </a:t>
            </a:r>
            <a:r>
              <a:rPr lang="ko-KR" altLang="en-US" sz="1600" dirty="0">
                <a:latin typeface="+mj-ea"/>
                <a:ea typeface="+mj-ea"/>
              </a:rPr>
              <a:t>메소드가 호출된다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pack()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은 텍스트를 표시할 정도로만 레이블 위젯의 크기를 축소하라는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의미이다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pack()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 호출되어야 위젯이 화면에 나타난다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043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첫 번째 </a:t>
            </a:r>
            <a:r>
              <a:rPr lang="en-US" altLang="ko-KR" sz="2800" b="1" dirty="0" err="1">
                <a:latin typeface="+mj-ea"/>
              </a:rPr>
              <a:t>tkinter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프로그램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첫 번째 </a:t>
            </a:r>
            <a:r>
              <a:rPr lang="en-US" altLang="ko-KR" sz="1600" b="1" dirty="0" err="1">
                <a:latin typeface="+mj-ea"/>
                <a:ea typeface="+mj-ea"/>
              </a:rPr>
              <a:t>tkinter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프로그램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err="1">
                <a:latin typeface="+mj-ea"/>
                <a:ea typeface="+mj-ea"/>
              </a:rPr>
              <a:t>window.mainloop</a:t>
            </a:r>
            <a:r>
              <a:rPr lang="en-US" altLang="ko-KR" sz="1600" b="1" dirty="0"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pack()</a:t>
            </a:r>
            <a:r>
              <a:rPr lang="ko-KR" altLang="en-US" sz="1600" dirty="0">
                <a:latin typeface="+mj-ea"/>
                <a:ea typeface="+mj-ea"/>
              </a:rPr>
              <a:t>이 호출되면 위젯이 화면에 나타난다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윈도우는 우리가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ko-KR" altLang="en-US" sz="1600" dirty="0">
                <a:latin typeface="+mj-ea"/>
                <a:ea typeface="+mj-ea"/>
              </a:rPr>
              <a:t>의 이벤트 루프에 들어가기 전까지는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나타나지 않는다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프로그램은 우리가 윈도우를 닫을 때까지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이벤트 루프에서 대기한다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이벤트 루프는 사용자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로부터 오는 마우스나 키보드 이벤트 뿐만 아니라 윈도우 시스템에서 오는 여러 가지 이벤트도 함께 처리한다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또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자신에 의하여 큐에 넣어지는 이벤트도 처리한다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들면 배치 관리이벤트가 그것이다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우리의 프로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그램에서 </a:t>
            </a:r>
            <a:r>
              <a:rPr lang="en-US" altLang="ko-KR" sz="1600" dirty="0">
                <a:latin typeface="+mj-ea"/>
                <a:ea typeface="+mj-ea"/>
              </a:rPr>
              <a:t>pack() </a:t>
            </a:r>
            <a:r>
              <a:rPr lang="ko-KR" altLang="en-US" sz="1600" dirty="0">
                <a:latin typeface="+mj-ea"/>
                <a:ea typeface="+mj-ea"/>
              </a:rPr>
              <a:t>메소드가 배치 관리 이벤트를 추가한다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프로그램이 메인 루프에 진입하기 전까지는 화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면에 윈도우가 나타나지 않을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477CFA-0525-4C9F-B51C-DBF064C24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801" y="4433259"/>
            <a:ext cx="1590675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4F4C00-B2DC-4728-866D-1AB19DED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4077072"/>
            <a:ext cx="5276850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E398F-A05C-4E09-8C76-C7689315F75D}"/>
              </a:ext>
            </a:extLst>
          </p:cNvPr>
          <p:cNvSpPr txBox="1"/>
          <p:nvPr/>
        </p:nvSpPr>
        <p:spPr>
          <a:xfrm>
            <a:off x="7495968" y="4098840"/>
            <a:ext cx="41764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위의 코드를 실행하면 아래와 같은 화면이 생성된다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9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버튼과 이벤트 처리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버튼과 이벤트 처리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버튼은 아주 많이 사용되는 위젯이다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이번 절에서는 버튼을 생성하고 버튼이 발생하는 이벤트를 처리하는 방법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을 자세히 살펴본다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버튼은 다양한 용도로 사용되는 표준 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</a:rPr>
              <a:t>tkinter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위젯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버튼은 사용자와 상호작용을 할 목적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으로 설계된 위젯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우리가 마우스로 버튼을 누르면 어떤 동작이 시작된다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버튼은 텍스트와 이미지를 포함할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레이블은 다양한 글꼴로 텍스트를 표시 할 수 있지만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버튼은 하나의 글꼴만 사용할 수 있다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버튼의 </a:t>
            </a:r>
            <a:r>
              <a:rPr lang="ko-KR" altLang="en-US" sz="1600" dirty="0" err="1">
                <a:latin typeface="+mj-ea"/>
                <a:ea typeface="+mj-ea"/>
              </a:rPr>
              <a:t>텍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스트는</a:t>
            </a:r>
            <a:r>
              <a:rPr lang="ko-KR" altLang="en-US" sz="1600" dirty="0">
                <a:latin typeface="+mj-ea"/>
                <a:ea typeface="+mj-ea"/>
              </a:rPr>
              <a:t> 여러 줄 이상에 걸쳐 있을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우리는 특정한 함수를 버튼에 등록할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버튼이 눌리면 등록된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함수가 호출된다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간단한 버튼 프로그램을 작성해보자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파이썬 버튼은 </a:t>
            </a:r>
            <a:r>
              <a:rPr lang="en-US" altLang="ko-KR" sz="1600" dirty="0">
                <a:latin typeface="+mj-ea"/>
                <a:ea typeface="+mj-ea"/>
              </a:rPr>
              <a:t>Button </a:t>
            </a:r>
            <a:r>
              <a:rPr lang="ko-KR" altLang="en-US" sz="1600" dirty="0">
                <a:latin typeface="+mj-ea"/>
                <a:ea typeface="+mj-ea"/>
              </a:rPr>
              <a:t>클래스로 생성할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첫 번째 인수는 루트 윈도우이고 </a:t>
            </a:r>
            <a:r>
              <a:rPr lang="en-US" altLang="ko-KR" sz="1600" dirty="0">
                <a:latin typeface="+mj-ea"/>
                <a:ea typeface="+mj-ea"/>
              </a:rPr>
              <a:t>text </a:t>
            </a:r>
            <a:r>
              <a:rPr lang="ko-KR" altLang="en-US" sz="1600" dirty="0">
                <a:latin typeface="+mj-ea"/>
                <a:ea typeface="+mj-ea"/>
              </a:rPr>
              <a:t>인수는 버튼의 텍스트를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나타낸다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버튼을 생성한 후에는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반드시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pack()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을 호출하여야 화면에 버튼이 표시</a:t>
            </a:r>
            <a:r>
              <a:rPr lang="ko-KR" altLang="en-US" sz="1600" dirty="0">
                <a:latin typeface="+mj-ea"/>
                <a:ea typeface="+mj-ea"/>
              </a:rPr>
              <a:t>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이번에도 한 </a:t>
            </a:r>
            <a:r>
              <a:rPr lang="ko-KR" altLang="en-US" sz="1600" dirty="0" err="1">
                <a:latin typeface="+mj-ea"/>
                <a:ea typeface="+mj-ea"/>
              </a:rPr>
              <a:t>줄씩</a:t>
            </a:r>
            <a:r>
              <a:rPr lang="ko-KR" altLang="en-US" sz="1600" dirty="0">
                <a:latin typeface="+mj-ea"/>
                <a:ea typeface="+mj-ea"/>
              </a:rPr>
              <a:t> 자세히 분석해보자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0D64D-703C-410D-AE0D-1C2D82EC32B7}"/>
              </a:ext>
            </a:extLst>
          </p:cNvPr>
          <p:cNvSpPr txBox="1"/>
          <p:nvPr/>
        </p:nvSpPr>
        <p:spPr>
          <a:xfrm>
            <a:off x="1343472" y="3655072"/>
            <a:ext cx="4752528" cy="129266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b1 = Button(window, text="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이것이 파이썬 버튼입니다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b1.pack()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60A13A-00F7-4B13-AEF9-A823C2B00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3667632"/>
            <a:ext cx="1981200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234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버튼과 이벤트 처리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40077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버튼과 이벤트 처리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첫 번째로 해야 할 일은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ko-KR" altLang="en-US" sz="1600" dirty="0">
                <a:latin typeface="+mj-ea"/>
                <a:ea typeface="+mj-ea"/>
              </a:rPr>
              <a:t>의 모듈을 가져 오는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그 다음 루트 윈도우를 생성하고 변수 </a:t>
            </a:r>
            <a:r>
              <a:rPr lang="en-US" altLang="ko-KR" sz="1600" dirty="0">
                <a:latin typeface="+mj-ea"/>
                <a:ea typeface="+mj-ea"/>
              </a:rPr>
              <a:t>window</a:t>
            </a:r>
            <a:r>
              <a:rPr lang="ko-KR" altLang="en-US" sz="1600" dirty="0">
                <a:latin typeface="+mj-ea"/>
                <a:ea typeface="+mj-ea"/>
              </a:rPr>
              <a:t>에 할당한다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문장이 실행되면 작은 윈도우가 화면에 등장하며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제목이 </a:t>
            </a:r>
            <a:r>
              <a:rPr lang="en-US" altLang="ko-KR" sz="1600" dirty="0">
                <a:latin typeface="+mj-ea"/>
                <a:ea typeface="+mj-ea"/>
              </a:rPr>
              <a:t>"</a:t>
            </a:r>
            <a:r>
              <a:rPr lang="en-US" altLang="ko-KR" sz="1600" dirty="0" err="1">
                <a:latin typeface="+mj-ea"/>
                <a:ea typeface="+mj-ea"/>
              </a:rPr>
              <a:t>tk</a:t>
            </a:r>
            <a:r>
              <a:rPr lang="en-US" altLang="ko-KR" sz="1600" dirty="0">
                <a:latin typeface="+mj-ea"/>
                <a:ea typeface="+mj-ea"/>
              </a:rPr>
              <a:t>"</a:t>
            </a:r>
            <a:r>
              <a:rPr lang="ko-KR" altLang="en-US" sz="1600" dirty="0">
                <a:latin typeface="+mj-ea"/>
                <a:ea typeface="+mj-ea"/>
              </a:rPr>
              <a:t>일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그리고 </a:t>
            </a:r>
            <a:r>
              <a:rPr lang="en-US" altLang="ko-KR" sz="1600" dirty="0">
                <a:latin typeface="+mj-ea"/>
                <a:ea typeface="+mj-ea"/>
              </a:rPr>
              <a:t>Button</a:t>
            </a:r>
            <a:r>
              <a:rPr lang="ko-KR" altLang="en-US" sz="1600" dirty="0">
                <a:latin typeface="+mj-ea"/>
                <a:ea typeface="+mj-ea"/>
              </a:rPr>
              <a:t>의 생성자의 첫 번째 인수는 부모 윈도우이다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인수의 나머지는 키워드 </a:t>
            </a:r>
            <a:r>
              <a:rPr lang="en-US" altLang="ko-KR" sz="1600" dirty="0">
                <a:latin typeface="+mj-ea"/>
                <a:ea typeface="+mj-ea"/>
              </a:rPr>
              <a:t>text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로 전달된다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버튼은 아직 윈도우에 표시되지 않는다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버튼이 화면에 표시되려면 배치 관리자 안에 배치되어야 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가장 일반적인 두 개의 배치 관리자는 </a:t>
            </a:r>
            <a:r>
              <a:rPr lang="en-US" altLang="ko-KR" sz="1600" dirty="0">
                <a:latin typeface="+mj-ea"/>
                <a:ea typeface="+mj-ea"/>
              </a:rPr>
              <a:t>"pack"</a:t>
            </a:r>
            <a:r>
              <a:rPr lang="ko-KR" altLang="en-US" sz="1600" dirty="0">
                <a:latin typeface="+mj-ea"/>
                <a:ea typeface="+mj-ea"/>
              </a:rPr>
              <a:t>과 </a:t>
            </a:r>
            <a:r>
              <a:rPr lang="en-US" altLang="ko-KR" sz="1600" dirty="0">
                <a:latin typeface="+mj-ea"/>
                <a:ea typeface="+mj-ea"/>
              </a:rPr>
              <a:t>"grid"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압축 배치 관리자로 위젯을 부모 안에 압축하여 배치할 수 있다</a:t>
            </a:r>
            <a:r>
              <a:rPr lang="en-US" altLang="ko-KR" sz="1600" dirty="0">
                <a:latin typeface="+mj-ea"/>
                <a:ea typeface="+mj-ea"/>
              </a:rPr>
              <a:t>. side (TOP,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LEFT, RIGHT, BOTTOM)</a:t>
            </a:r>
            <a:r>
              <a:rPr lang="ko-KR" altLang="en-US" sz="1600" dirty="0">
                <a:latin typeface="+mj-ea"/>
                <a:ea typeface="+mj-ea"/>
              </a:rPr>
              <a:t>를 지정할 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있으며 위젯은 부모의 경계에 배치된다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경계선을 특별히 지정하지 않으면 기본값은 </a:t>
            </a:r>
            <a:r>
              <a:rPr lang="en-US" altLang="ko-KR" sz="1600" dirty="0">
                <a:latin typeface="+mj-ea"/>
                <a:ea typeface="+mj-ea"/>
              </a:rPr>
              <a:t>TOP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그리고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윈도우의 이벤트 루프를 시작한다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배치 관리자 소개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배치 관리자는 차후에 자세히 설명할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여기서는 버튼을 가지고 간단하게 소개한다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다음과 같이 버튼을  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하나 더 생성해보자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15ACB-830A-4268-B8A3-C807F1B3DA5A}"/>
              </a:ext>
            </a:extLst>
          </p:cNvPr>
          <p:cNvSpPr txBox="1"/>
          <p:nvPr/>
        </p:nvSpPr>
        <p:spPr>
          <a:xfrm>
            <a:off x="1343472" y="5343072"/>
            <a:ext cx="4752528" cy="14927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b1 = Button(window, text="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이것이 파이썬 버튼입니다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b2 = Button(window, text="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이것이 파이썬 버튼입니다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b1.pack()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b2.pack()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6ADBDA-4AED-404B-848A-0D91E12E9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5365530"/>
            <a:ext cx="1428750" cy="723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E01A3-0D94-423F-A500-C7D017A28891}"/>
              </a:ext>
            </a:extLst>
          </p:cNvPr>
          <p:cNvSpPr txBox="1"/>
          <p:nvPr/>
        </p:nvSpPr>
        <p:spPr>
          <a:xfrm>
            <a:off x="7698406" y="5343072"/>
            <a:ext cx="417646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b1.pack()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이 실행되면 버튼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b1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이 윈도우에 배치되고 윈도우 자체가 버튼의 크기로 축소되는 것을 알 수 있다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두 번째 버튼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b2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가 배치되면 윈도우가 이것을 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수용할 수 있도록 확장된다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기본적으로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pack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배치 관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리자는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위젯을 추가된 순서에 따라 수직으로 쌓는다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822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버튼과 이벤트 처리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40077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배치 관리자 소개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이제 앞의 프로그램에서 일부를 변경하여 실행해보자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버튼의 텍스트는 다음과 같은 문장으로 언제든지 변경할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15ACB-830A-4268-B8A3-C807F1B3DA5A}"/>
              </a:ext>
            </a:extLst>
          </p:cNvPr>
          <p:cNvSpPr txBox="1"/>
          <p:nvPr/>
        </p:nvSpPr>
        <p:spPr>
          <a:xfrm>
            <a:off x="1343472" y="1700808"/>
            <a:ext cx="4752528" cy="14927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b1 = Button(window, text="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이것이 파이썬 버튼입니다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b2 = Button(window, text="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이것이 파이썬 버튼입니다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b1.pack(side=LEFT)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b2.pack(side=LEFT)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E01A3-0D94-423F-A500-C7D017A28891}"/>
              </a:ext>
            </a:extLst>
          </p:cNvPr>
          <p:cNvSpPr txBox="1"/>
          <p:nvPr/>
        </p:nvSpPr>
        <p:spPr>
          <a:xfrm>
            <a:off x="6290256" y="2189318"/>
            <a:ext cx="56383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좌측 코드 실행하면 위의 형태로 출력이 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압축 배치 관리자는 위젯을 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수직으로 배치하거나 수평으로 배치하는데 사용된다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현재 버튼은 너무 압축되어 보인다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약간의 패딩을 추가하여 이 문제를 해결할 수 있다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"pad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y"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는 상단과 하단에 픽셀을 추가하고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"</a:t>
            </a:r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</a:rPr>
              <a:t>padx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"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는 왼쪽 및 오른쪽에 픽셀을 추가한다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96D706-F075-4DEA-9A37-66F06D380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979" y="1679040"/>
            <a:ext cx="2933700" cy="504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DEA934-F2EA-47D3-A022-77C546323396}"/>
              </a:ext>
            </a:extLst>
          </p:cNvPr>
          <p:cNvSpPr txBox="1"/>
          <p:nvPr/>
        </p:nvSpPr>
        <p:spPr>
          <a:xfrm>
            <a:off x="1343472" y="3429000"/>
            <a:ext cx="4752528" cy="14927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b1 = Button(window, text="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이것이 파이썬 버튼입니다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b2 = Button(window, text="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이것이 파이썬 버튼입니다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b1.pack(side=LEFT,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padx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=10)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b2.pack(side=LEFT,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padx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=10)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3F9072-7C18-4712-9251-FDA141E5D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979" y="3429000"/>
            <a:ext cx="3305175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5A8823-1DA9-4D7F-AF28-884BFAA2FE34}"/>
              </a:ext>
            </a:extLst>
          </p:cNvPr>
          <p:cNvSpPr txBox="1"/>
          <p:nvPr/>
        </p:nvSpPr>
        <p:spPr>
          <a:xfrm>
            <a:off x="6290256" y="3962400"/>
            <a:ext cx="563839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좌측 코드 실행하면 위의 형태로 출력이 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</a:rPr>
              <a:t>padx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에 각각 값을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10px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씩 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주었고 실행결과를 보면 왼쪽 여백이 생성된 것을 확인할 수가 있다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패딩이란 것은 안쪽 여백을 나타내는 것이다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C5000B-687D-45BF-AE2E-57C00ABD536E}"/>
              </a:ext>
            </a:extLst>
          </p:cNvPr>
          <p:cNvSpPr txBox="1"/>
          <p:nvPr/>
        </p:nvSpPr>
        <p:spPr>
          <a:xfrm>
            <a:off x="1343472" y="5365284"/>
            <a:ext cx="4752528" cy="109260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…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b1.pack(side=LEFT,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padx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=10)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b2.pack(side=LEFT,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padx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=10)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b1["text"] = "One"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b2["text"] = "Two"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559B32-2550-488E-92B6-69149FE9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979" y="5364497"/>
            <a:ext cx="1123950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3C5D72-368C-4422-A5E2-3FA3022455E7}"/>
              </a:ext>
            </a:extLst>
          </p:cNvPr>
          <p:cNvSpPr txBox="1"/>
          <p:nvPr/>
        </p:nvSpPr>
        <p:spPr>
          <a:xfrm>
            <a:off x="6290256" y="5911587"/>
            <a:ext cx="5638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좌측 코드 실행하면 위의 형태로 출력이 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b1, b2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의 속성이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“text”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값을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변경시키고 출력한 것이다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744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버튼과 이벤트 처리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20461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이벤트 처리 소개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</a:rPr>
              <a:t>tkinter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프로그램은 이벤트에 기반을 두고 동작</a:t>
            </a:r>
            <a:r>
              <a:rPr lang="ko-KR" altLang="en-US" sz="1600" dirty="0">
                <a:latin typeface="+mj-ea"/>
                <a:ea typeface="+mj-ea"/>
              </a:rPr>
              <a:t>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이벤트에 대해서는 이번 장의 후반부에서 자세히 설명한다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여기서는 버튼의 이벤트를 처리하는 방법만 간략하게 설명하고 지나가자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실제로 버튼의 이벤트가 가장 많이 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용된다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사용자가 버튼을 클릭하면 버튼에서는 이벤트가 발생한다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버튼에 이벤트를 처리하는 함수를 붙일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버튼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에 이벤트를 처리하는 함수가 연결되어 있으면 이벤트가 발생했을 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그 함수가 호출된다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이벤트가 발생하였을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때 호출되는 이러한 함수를 콜백함수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(callback function),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또는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핸들러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(handler)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라고 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버튼에 </a:t>
            </a:r>
            <a:r>
              <a:rPr lang="ko-KR" altLang="en-US" sz="1600" dirty="0" err="1">
                <a:latin typeface="+mj-ea"/>
                <a:ea typeface="+mj-ea"/>
              </a:rPr>
              <a:t>콜백</a:t>
            </a:r>
            <a:r>
              <a:rPr lang="ko-KR" altLang="en-US" sz="1600" dirty="0">
                <a:latin typeface="+mj-ea"/>
                <a:ea typeface="+mj-ea"/>
              </a:rPr>
              <a:t> 함수를 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록하려면 버튼의 생성자를 호출할 때</a:t>
            </a:r>
            <a:r>
              <a:rPr lang="en-US" altLang="ko-KR" sz="1600" dirty="0">
                <a:latin typeface="+mj-ea"/>
                <a:ea typeface="+mj-ea"/>
              </a:rPr>
              <a:t>, command </a:t>
            </a:r>
            <a:r>
              <a:rPr lang="ko-KR" altLang="en-US" sz="1600" dirty="0">
                <a:latin typeface="+mj-ea"/>
                <a:ea typeface="+mj-ea"/>
              </a:rPr>
              <a:t>매개변수에 이벤트를 처리하는 함수의 이름을 지정하면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245CC8-4E86-458E-8439-D7F65A1E6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561149"/>
            <a:ext cx="5905500" cy="1809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8BFB2D-B812-49B9-811B-B28EF1AB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123" y="5837539"/>
            <a:ext cx="5248275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D30B4B-5BA9-44FD-BA7E-F3AF2230D2F3}"/>
              </a:ext>
            </a:extLst>
          </p:cNvPr>
          <p:cNvSpPr/>
          <p:nvPr/>
        </p:nvSpPr>
        <p:spPr>
          <a:xfrm>
            <a:off x="4296222" y="5837539"/>
            <a:ext cx="1728192" cy="327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DAF428-89AD-4156-9A66-13C89E01E81E}"/>
              </a:ext>
            </a:extLst>
          </p:cNvPr>
          <p:cNvSpPr txBox="1"/>
          <p:nvPr/>
        </p:nvSpPr>
        <p:spPr>
          <a:xfrm>
            <a:off x="6588398" y="6088940"/>
            <a:ext cx="49082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버튼이 클릭되면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command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에 지정한 함수가 호출된다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5070390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12681</TotalTime>
  <Words>2919</Words>
  <Application>Microsoft Office PowerPoint</Application>
  <PresentationFormat>와이드스크린</PresentationFormat>
  <Paragraphs>313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tkinter란?</vt:lpstr>
      <vt:lpstr>2. 첫 번째 tkinter 프로그램</vt:lpstr>
      <vt:lpstr>2. 첫 번째 tkinter 프로그램</vt:lpstr>
      <vt:lpstr>2. 첫 번째 tkinter 프로그램</vt:lpstr>
      <vt:lpstr>3. 버튼과 이벤트 처리</vt:lpstr>
      <vt:lpstr>3. 버튼과 이벤트 처리</vt:lpstr>
      <vt:lpstr>3. 버튼과 이벤트 처리</vt:lpstr>
      <vt:lpstr>3. 버튼과 이벤트 처리</vt:lpstr>
      <vt:lpstr>3. 버튼과 이벤트 처리</vt:lpstr>
      <vt:lpstr>4. tkinter의 위젯들</vt:lpstr>
      <vt:lpstr>4. tkinter의 위젯들</vt:lpstr>
      <vt:lpstr>4. tkinter의 위젯들</vt:lpstr>
      <vt:lpstr>5. 색상과 폰트</vt:lpstr>
      <vt:lpstr>5. 색상과 폰트</vt:lpstr>
      <vt:lpstr>5. 색상과 폰트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2510</cp:revision>
  <dcterms:created xsi:type="dcterms:W3CDTF">2019-09-27T03:30:23Z</dcterms:created>
  <dcterms:modified xsi:type="dcterms:W3CDTF">2021-03-25T09:35:46Z</dcterms:modified>
</cp:coreProperties>
</file>