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704" r:id="rId3"/>
    <p:sldId id="725" r:id="rId4"/>
    <p:sldId id="726" r:id="rId5"/>
    <p:sldId id="727" r:id="rId6"/>
    <p:sldId id="728" r:id="rId7"/>
    <p:sldId id="729" r:id="rId8"/>
    <p:sldId id="730" r:id="rId9"/>
    <p:sldId id="731" r:id="rId10"/>
    <p:sldId id="732" r:id="rId11"/>
    <p:sldId id="733" r:id="rId12"/>
    <p:sldId id="734" r:id="rId13"/>
    <p:sldId id="735" r:id="rId14"/>
    <p:sldId id="736" r:id="rId15"/>
    <p:sldId id="737" r:id="rId16"/>
    <p:sldId id="738" r:id="rId17"/>
    <p:sldId id="73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pythonware.com/products/pi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17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en-US" altLang="ko-KR" sz="4000" dirty="0">
                <a:latin typeface="+mj-ea"/>
                <a:ea typeface="+mj-ea"/>
              </a:rPr>
              <a:t>GUI</a:t>
            </a:r>
            <a:r>
              <a:rPr lang="ko-KR" altLang="en-US" sz="4000" dirty="0">
                <a:latin typeface="+mj-ea"/>
                <a:ea typeface="+mj-ea"/>
              </a:rPr>
              <a:t> 프로그래밍</a:t>
            </a:r>
            <a:r>
              <a:rPr lang="en-US" altLang="ko-KR" sz="4000" dirty="0">
                <a:latin typeface="+mj-ea"/>
                <a:ea typeface="+mj-ea"/>
              </a:rPr>
              <a:t>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ko-KR" altLang="en-US" sz="2800" b="1" dirty="0">
                <a:latin typeface="+mj-ea"/>
              </a:rPr>
              <a:t>를 이용한 그래픽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선과 사각형 그리기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캔버스에 직선과 사각형을 그리는 코드는 다음과 같다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우리가 생성한 캔버스는 </a:t>
            </a:r>
            <a:r>
              <a:rPr lang="en-US" altLang="ko-KR" sz="1600" dirty="0">
                <a:latin typeface="+mj-ea"/>
                <a:ea typeface="+mj-ea"/>
              </a:rPr>
              <a:t>300</a:t>
            </a:r>
            <a:r>
              <a:rPr lang="ko-KR" altLang="en-US" sz="1600" dirty="0">
                <a:latin typeface="+mj-ea"/>
                <a:ea typeface="+mj-ea"/>
              </a:rPr>
              <a:t>픽셀의 폭과 </a:t>
            </a:r>
            <a:r>
              <a:rPr lang="en-US" altLang="ko-KR" sz="1600" dirty="0">
                <a:latin typeface="+mj-ea"/>
                <a:ea typeface="+mj-ea"/>
              </a:rPr>
              <a:t>200</a:t>
            </a:r>
            <a:r>
              <a:rPr lang="ko-KR" altLang="en-US" sz="1600" dirty="0">
                <a:latin typeface="+mj-ea"/>
                <a:ea typeface="+mj-ea"/>
              </a:rPr>
              <a:t>픽셀의 높이를 가지고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화면 왼쪽 상단의 좌표는 </a:t>
            </a:r>
            <a:r>
              <a:rPr lang="en-US" altLang="ko-KR" sz="1600" dirty="0">
                <a:latin typeface="+mj-ea"/>
                <a:ea typeface="+mj-ea"/>
              </a:rPr>
              <a:t>(0, 0)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면 오른쪽 하단의 좌표는 </a:t>
            </a:r>
            <a:r>
              <a:rPr lang="en-US" altLang="ko-KR" sz="1600" dirty="0">
                <a:latin typeface="+mj-ea"/>
                <a:ea typeface="+mj-ea"/>
              </a:rPr>
              <a:t>(300, 200)</a:t>
            </a:r>
            <a:r>
              <a:rPr lang="ko-KR" altLang="en-US" sz="1600" dirty="0">
                <a:latin typeface="+mj-ea"/>
                <a:ea typeface="+mj-ea"/>
              </a:rPr>
              <a:t>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다음 문장은 캔버스 위젯 위에 </a:t>
            </a:r>
            <a:r>
              <a:rPr lang="en-US" altLang="ko-KR" sz="1600" dirty="0">
                <a:latin typeface="+mj-ea"/>
                <a:ea typeface="+mj-ea"/>
              </a:rPr>
              <a:t>(0,0)</a:t>
            </a:r>
            <a:r>
              <a:rPr lang="ko-KR" altLang="en-US" sz="1600" dirty="0">
                <a:latin typeface="+mj-ea"/>
                <a:ea typeface="+mj-ea"/>
              </a:rPr>
              <a:t>에서 </a:t>
            </a:r>
            <a:r>
              <a:rPr lang="en-US" altLang="ko-KR" sz="1600" dirty="0">
                <a:latin typeface="+mj-ea"/>
                <a:ea typeface="+mj-ea"/>
              </a:rPr>
              <a:t>(300,200)</a:t>
            </a:r>
            <a:r>
              <a:rPr lang="ko-KR" altLang="en-US" sz="1600" dirty="0">
                <a:latin typeface="+mj-ea"/>
                <a:ea typeface="+mj-ea"/>
              </a:rPr>
              <a:t>까지 직선을 그린다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2385A-B060-4834-BBD7-5A9BE1BB6EE2}"/>
              </a:ext>
            </a:extLst>
          </p:cNvPr>
          <p:cNvSpPr txBox="1"/>
          <p:nvPr/>
        </p:nvSpPr>
        <p:spPr>
          <a:xfrm>
            <a:off x="1343472" y="1844824"/>
            <a:ext cx="4536504" cy="18928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 = Canvas (window, width=300,height=200)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w.create_line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(0, 0, 300, 200)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w.create_line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(0, 0, 300, 100, fill="red")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w.create_rectangle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(50, 25, 200, 100, fill="blue")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2A7CE1-1F54-4116-BE4F-E6910EB9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419" y="1844009"/>
            <a:ext cx="2171700" cy="1647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B6DB40-C909-4148-8BF3-EE46A7A6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4837743"/>
            <a:ext cx="3096344" cy="924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AB87E9-32FE-4AD0-83AF-8B2EEDBCE7B8}"/>
              </a:ext>
            </a:extLst>
          </p:cNvPr>
          <p:cNvSpPr txBox="1"/>
          <p:nvPr/>
        </p:nvSpPr>
        <p:spPr>
          <a:xfrm>
            <a:off x="1343472" y="6231284"/>
            <a:ext cx="4536504" cy="2923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w.create_line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(0, 0, 300, 200)</a:t>
            </a:r>
          </a:p>
        </p:txBody>
      </p:sp>
    </p:spTree>
    <p:extLst>
      <p:ext uri="{BB962C8B-B14F-4D97-AF65-F5344CB8AC3E}">
        <p14:creationId xmlns:p14="http://schemas.microsoft.com/office/powerpoint/2010/main" val="22548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ko-KR" altLang="en-US" sz="2800" b="1" dirty="0">
                <a:latin typeface="+mj-ea"/>
              </a:rPr>
              <a:t>를 이용한 그래픽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선과 사각형 그리기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다음 문장은 캔버스 위젯 위에 </a:t>
            </a:r>
            <a:r>
              <a:rPr lang="en-US" altLang="ko-KR" sz="1600" dirty="0">
                <a:latin typeface="+mj-ea"/>
                <a:ea typeface="+mj-ea"/>
              </a:rPr>
              <a:t>(0,0)</a:t>
            </a:r>
            <a:r>
              <a:rPr lang="ko-KR" altLang="en-US" sz="1600" dirty="0">
                <a:latin typeface="+mj-ea"/>
                <a:ea typeface="+mj-ea"/>
              </a:rPr>
              <a:t>에서 </a:t>
            </a:r>
            <a:r>
              <a:rPr lang="en-US" altLang="ko-KR" sz="1600" dirty="0">
                <a:latin typeface="+mj-ea"/>
                <a:ea typeface="+mj-ea"/>
              </a:rPr>
              <a:t>(300,100)</a:t>
            </a:r>
            <a:r>
              <a:rPr lang="ko-KR" altLang="en-US" sz="1600" dirty="0">
                <a:latin typeface="+mj-ea"/>
                <a:ea typeface="+mj-ea"/>
              </a:rPr>
              <a:t>까지 직선을 그린다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매개 변수 </a:t>
            </a:r>
            <a:r>
              <a:rPr lang="en-US" altLang="ko-KR" sz="1600" dirty="0">
                <a:latin typeface="+mj-ea"/>
                <a:ea typeface="+mj-ea"/>
              </a:rPr>
              <a:t>fill </a:t>
            </a:r>
            <a:r>
              <a:rPr lang="ko-KR" altLang="en-US" sz="1600" dirty="0">
                <a:latin typeface="+mj-ea"/>
                <a:ea typeface="+mj-ea"/>
              </a:rPr>
              <a:t>을 통하여 직선의 색상을 빨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강색으로 설정하였다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다음 문장은 캔버스 위젯 위에 사각형을 그린다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create_rectangle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에 전달되는 매개변수는 사각형의 왼쪽 상단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의 좌표와 오른쪽 하단의 좌표이다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매개 변수 </a:t>
            </a:r>
            <a:r>
              <a:rPr lang="en-US" altLang="ko-KR" sz="1600" dirty="0">
                <a:latin typeface="+mj-ea"/>
                <a:ea typeface="+mj-ea"/>
              </a:rPr>
              <a:t>fill</a:t>
            </a:r>
            <a:r>
              <a:rPr lang="ko-KR" altLang="en-US" sz="1600" dirty="0">
                <a:latin typeface="+mj-ea"/>
                <a:ea typeface="+mj-ea"/>
              </a:rPr>
              <a:t>을 통하여 채우기 색상을 파랑색으로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캔버스 위젯에 추가된 항목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사각형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원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들은 삭제하기 전까지 유지된다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그리기 속성을 변경하고 싶으면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latin typeface="+mj-ea"/>
                <a:ea typeface="+mj-ea"/>
              </a:rPr>
              <a:t>coords</a:t>
            </a:r>
            <a:r>
              <a:rPr lang="en-US" altLang="ko-KR" sz="1600" dirty="0">
                <a:latin typeface="+mj-ea"/>
                <a:ea typeface="+mj-ea"/>
              </a:rPr>
              <a:t>(), </a:t>
            </a:r>
            <a:r>
              <a:rPr lang="en-US" altLang="ko-KR" sz="1600" dirty="0" err="1">
                <a:latin typeface="+mj-ea"/>
                <a:ea typeface="+mj-ea"/>
              </a:rPr>
              <a:t>itemconfig</a:t>
            </a:r>
            <a:r>
              <a:rPr lang="en-US" altLang="ko-KR" sz="1600" dirty="0">
                <a:latin typeface="+mj-ea"/>
                <a:ea typeface="+mj-ea"/>
              </a:rPr>
              <a:t>(), move()</a:t>
            </a:r>
            <a:r>
              <a:rPr lang="ko-KR" altLang="en-US" sz="1600" dirty="0">
                <a:latin typeface="+mj-ea"/>
                <a:ea typeface="+mj-ea"/>
              </a:rPr>
              <a:t>를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필요 없을 때는 </a:t>
            </a:r>
            <a:r>
              <a:rPr lang="en-US" altLang="ko-KR" sz="1600" dirty="0">
                <a:latin typeface="+mj-ea"/>
                <a:ea typeface="+mj-ea"/>
              </a:rPr>
              <a:t>delete()</a:t>
            </a:r>
            <a:r>
              <a:rPr lang="ko-KR" altLang="en-US" sz="1600" dirty="0">
                <a:latin typeface="+mj-ea"/>
                <a:ea typeface="+mj-ea"/>
              </a:rPr>
              <a:t>를 이용하여 삭제할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캔버스에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그리기 항목이 많아지면 무척 느려지므로 필요 없는 경우에는 지체 없이 삭제하도록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2385A-B060-4834-BBD7-5A9BE1BB6EE2}"/>
              </a:ext>
            </a:extLst>
          </p:cNvPr>
          <p:cNvSpPr txBox="1"/>
          <p:nvPr/>
        </p:nvSpPr>
        <p:spPr>
          <a:xfrm>
            <a:off x="1343472" y="2204864"/>
            <a:ext cx="4536504" cy="2923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w.create_line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(0, 0, 300, 100, fill="red")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B87E9-32FE-4AD0-83AF-8B2EEDBCE7B8}"/>
              </a:ext>
            </a:extLst>
          </p:cNvPr>
          <p:cNvSpPr txBox="1"/>
          <p:nvPr/>
        </p:nvSpPr>
        <p:spPr>
          <a:xfrm>
            <a:off x="1343472" y="4735192"/>
            <a:ext cx="4536504" cy="209288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 = Canvas (window, width=300, height=200)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w.create_line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(0, 0, 300, 200, fill="red")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w.coords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0, 0, 300, 100)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좌표를 변경한다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w.itemconfig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fill="blue")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색상을 변경한다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#w.delete(i)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삭제한다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#w.delete(ALL)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모든 항목을 삭제한다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5639B-7C56-450C-B6EF-8CBA91E2910B}"/>
              </a:ext>
            </a:extLst>
          </p:cNvPr>
          <p:cNvSpPr txBox="1"/>
          <p:nvPr/>
        </p:nvSpPr>
        <p:spPr>
          <a:xfrm>
            <a:off x="1343472" y="3312444"/>
            <a:ext cx="4536504" cy="2923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w.create_rectangle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(50, 25, 200, 100, fill="blue")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9C56E9-6BAE-4448-94F6-3DE577CC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4735192"/>
            <a:ext cx="2181225" cy="1600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5FA9C-2365-47EB-85D4-3E6A079955E0}"/>
              </a:ext>
            </a:extLst>
          </p:cNvPr>
          <p:cNvSpPr txBox="1"/>
          <p:nvPr/>
        </p:nvSpPr>
        <p:spPr>
          <a:xfrm>
            <a:off x="8133209" y="4735192"/>
            <a:ext cx="41488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삭제해버리면 화면에 아무것도 표시가 되지 않으므로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삭제 메소드는 주석 처리하였다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create_line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함수는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식별자를 반환한다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따라서 이것을 변수에 기억하여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두었다가 삭제 시에 사용하면 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06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ko-KR" altLang="en-US" sz="2800" b="1" dirty="0">
                <a:latin typeface="+mj-ea"/>
              </a:rPr>
              <a:t>를 이용한 그래픽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색상 설정하기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앞에서 색상에 대해서 강의한 대로 색을 지정하려면 색상 이름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영어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을 사용하면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＂red", "whit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e", "blue"</a:t>
            </a:r>
            <a:r>
              <a:rPr lang="ko-KR" altLang="en-US" sz="1600" dirty="0">
                <a:latin typeface="+mj-ea"/>
                <a:ea typeface="+mj-ea"/>
              </a:rPr>
              <a:t>와 같은 색상의 이름을 사용하면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앞에서 직선이나 사각형을 그릴 때 </a:t>
            </a:r>
            <a:r>
              <a:rPr lang="en-US" altLang="ko-KR" sz="1600" dirty="0">
                <a:latin typeface="+mj-ea"/>
                <a:ea typeface="+mj-ea"/>
              </a:rPr>
              <a:t>fill</a:t>
            </a:r>
            <a:r>
              <a:rPr lang="ko-KR" altLang="en-US" sz="1600" dirty="0">
                <a:latin typeface="+mj-ea"/>
                <a:ea typeface="+mj-ea"/>
              </a:rPr>
              <a:t>이라고 하는 이름 매개 변수를 사용하여 색상을 지정하였다</a:t>
            </a:r>
            <a:r>
              <a:rPr lang="en-US" altLang="ko-KR" sz="1600" dirty="0">
                <a:latin typeface="+mj-ea"/>
                <a:ea typeface="+mj-ea"/>
              </a:rPr>
              <a:t>. fill</a:t>
            </a:r>
            <a:r>
              <a:rPr lang="ko-KR" altLang="en-US" sz="1600" dirty="0">
                <a:latin typeface="+mj-ea"/>
                <a:ea typeface="+mj-ea"/>
              </a:rPr>
              <a:t>의 도형의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채우기 색상이다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채우기 색상이 아니고 경계선의 색상을 지정하려면 어떻게 하면 될까</a:t>
            </a:r>
            <a:r>
              <a:rPr lang="en-US" altLang="ko-KR" sz="1600" dirty="0">
                <a:latin typeface="+mj-ea"/>
                <a:ea typeface="+mj-ea"/>
              </a:rPr>
              <a:t>? outline</a:t>
            </a:r>
            <a:r>
              <a:rPr lang="ko-KR" altLang="en-US" sz="1600" dirty="0">
                <a:latin typeface="+mj-ea"/>
                <a:ea typeface="+mj-ea"/>
              </a:rPr>
              <a:t>이라는 이름 매개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변수를 사용하면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 </a:t>
            </a:r>
            <a:r>
              <a:rPr lang="ko-KR" altLang="en-US" sz="1600" b="1" dirty="0">
                <a:latin typeface="+mj-ea"/>
                <a:ea typeface="+mj-ea"/>
              </a:rPr>
              <a:t>일반적인 색상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이름이 있는 색상이 아니면 어떻게 해야 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이 세상에 있는 색상은 빨간색</a:t>
            </a:r>
            <a:r>
              <a:rPr lang="en-US" altLang="ko-KR" sz="1600" dirty="0">
                <a:latin typeface="+mj-ea"/>
                <a:ea typeface="+mj-ea"/>
              </a:rPr>
              <a:t>(red), </a:t>
            </a:r>
            <a:r>
              <a:rPr lang="ko-KR" altLang="en-US" sz="1600" dirty="0">
                <a:latin typeface="+mj-ea"/>
                <a:ea typeface="+mj-ea"/>
              </a:rPr>
              <a:t>녹색</a:t>
            </a:r>
            <a:r>
              <a:rPr lang="en-US" altLang="ko-KR" sz="1600" dirty="0">
                <a:latin typeface="+mj-ea"/>
                <a:ea typeface="+mj-ea"/>
              </a:rPr>
              <a:t>(green), </a:t>
            </a:r>
            <a:r>
              <a:rPr lang="ko-KR" altLang="en-US" sz="1600" dirty="0">
                <a:latin typeface="+mj-ea"/>
                <a:ea typeface="+mj-ea"/>
              </a:rPr>
              <a:t>파란색</a:t>
            </a:r>
            <a:r>
              <a:rPr lang="en-US" altLang="ko-KR" sz="1600" dirty="0">
                <a:latin typeface="+mj-ea"/>
                <a:ea typeface="+mj-ea"/>
              </a:rPr>
              <a:t>(blue)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잘 섞으면 전부 만들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빨간색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녹색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파란색 성분의 양을 숫자로 지정하면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일반적으로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에서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255 </a:t>
            </a:r>
            <a:r>
              <a:rPr lang="ko-KR" altLang="en-US" sz="1600" dirty="0">
                <a:latin typeface="+mj-ea"/>
                <a:ea typeface="+mj-ea"/>
              </a:rPr>
              <a:t>사이의 색상을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</a:t>
            </a:r>
            <a:r>
              <a:rPr lang="en-US" altLang="ko-KR" sz="1600" dirty="0">
                <a:latin typeface="+mj-ea"/>
                <a:ea typeface="+mj-ea"/>
              </a:rPr>
              <a:t>(0, 0, 0)</a:t>
            </a:r>
            <a:r>
              <a:rPr lang="ko-KR" altLang="en-US" sz="1600" dirty="0">
                <a:latin typeface="+mj-ea"/>
                <a:ea typeface="+mj-ea"/>
              </a:rPr>
              <a:t>은 빨간색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녹색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파란색 성분이 전부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이라는 의미가 되고 검정색을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 나타낸다</a:t>
            </a:r>
            <a:r>
              <a:rPr lang="en-US" altLang="ko-KR" sz="1600" dirty="0">
                <a:latin typeface="+mj-ea"/>
                <a:ea typeface="+mj-ea"/>
              </a:rPr>
              <a:t>. (255, 255, 255)</a:t>
            </a:r>
            <a:r>
              <a:rPr lang="ko-KR" altLang="en-US" sz="1600" dirty="0">
                <a:latin typeface="+mj-ea"/>
                <a:ea typeface="+mj-ea"/>
              </a:rPr>
              <a:t>는 빨간색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녹색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파란색 성분이 전부 </a:t>
            </a:r>
            <a:r>
              <a:rPr lang="en-US" altLang="ko-KR" sz="1600" dirty="0">
                <a:latin typeface="+mj-ea"/>
                <a:ea typeface="+mj-ea"/>
              </a:rPr>
              <a:t>255</a:t>
            </a:r>
            <a:r>
              <a:rPr lang="ko-KR" altLang="en-US" sz="1600" dirty="0">
                <a:latin typeface="+mj-ea"/>
                <a:ea typeface="+mj-ea"/>
              </a:rPr>
              <a:t>이라는 의미가 되고 흰색을 나타낸다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B87E9-32FE-4AD0-83AF-8B2EEDBCE7B8}"/>
              </a:ext>
            </a:extLst>
          </p:cNvPr>
          <p:cNvSpPr txBox="1"/>
          <p:nvPr/>
        </p:nvSpPr>
        <p:spPr>
          <a:xfrm>
            <a:off x="1343472" y="3284984"/>
            <a:ext cx="4536504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 = Canvas (window, width=300, height=200)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w.create_rectangle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(50, 25, 200, 100, outline="blue")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3B74FC-C0F4-491D-9A28-B0A426DE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53951"/>
            <a:ext cx="1742007" cy="1323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463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ko-KR" altLang="en-US" sz="2800" b="1" dirty="0">
                <a:latin typeface="+mj-ea"/>
              </a:rPr>
              <a:t>를 이용한 그래픽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 </a:t>
            </a:r>
            <a:r>
              <a:rPr lang="ko-KR" altLang="en-US" sz="1600" b="1" dirty="0">
                <a:latin typeface="+mj-ea"/>
                <a:ea typeface="+mj-ea"/>
              </a:rPr>
              <a:t>일반적인 색상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빨간색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녹색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파란색 성분을 </a:t>
            </a:r>
            <a:r>
              <a:rPr lang="en-US" altLang="ko-KR" sz="1600" dirty="0">
                <a:latin typeface="+mj-ea"/>
                <a:ea typeface="+mj-ea"/>
              </a:rPr>
              <a:t>16</a:t>
            </a:r>
            <a:r>
              <a:rPr lang="ko-KR" altLang="en-US" sz="1600" dirty="0">
                <a:latin typeface="+mj-ea"/>
                <a:ea typeface="+mj-ea"/>
              </a:rPr>
              <a:t>진수로 표시한다</a:t>
            </a:r>
            <a:r>
              <a:rPr lang="en-US" altLang="ko-KR" sz="1600" dirty="0">
                <a:latin typeface="+mj-ea"/>
                <a:ea typeface="+mj-ea"/>
              </a:rPr>
              <a:t>. 16</a:t>
            </a:r>
            <a:r>
              <a:rPr lang="ko-KR" altLang="en-US" sz="1600" dirty="0">
                <a:latin typeface="+mj-ea"/>
                <a:ea typeface="+mj-ea"/>
              </a:rPr>
              <a:t>진수는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부터 </a:t>
            </a:r>
            <a:r>
              <a:rPr lang="en-US" altLang="ko-KR" sz="1600" dirty="0">
                <a:latin typeface="+mj-ea"/>
                <a:ea typeface="+mj-ea"/>
              </a:rPr>
              <a:t>F</a:t>
            </a:r>
            <a:r>
              <a:rPr lang="ko-KR" altLang="en-US" sz="1600" dirty="0">
                <a:latin typeface="+mj-ea"/>
                <a:ea typeface="+mj-ea"/>
              </a:rPr>
              <a:t>까지의 기호를 사용한다</a:t>
            </a:r>
            <a:r>
              <a:rPr lang="en-US" altLang="ko-KR" sz="1600" dirty="0">
                <a:latin typeface="+mj-ea"/>
                <a:ea typeface="+mj-ea"/>
              </a:rPr>
              <a:t>. A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10, B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11, C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12, D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13, E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14, F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15</a:t>
            </a:r>
            <a:r>
              <a:rPr lang="ko-KR" altLang="en-US" sz="1600" dirty="0">
                <a:latin typeface="+mj-ea"/>
                <a:ea typeface="+mj-ea"/>
              </a:rPr>
              <a:t>와 같다</a:t>
            </a:r>
            <a:r>
              <a:rPr lang="en-US" altLang="ko-KR" sz="1600" dirty="0">
                <a:latin typeface="+mj-ea"/>
                <a:ea typeface="+mj-ea"/>
              </a:rPr>
              <a:t>. 16</a:t>
            </a:r>
            <a:r>
              <a:rPr lang="ko-KR" altLang="en-US" sz="1600" dirty="0">
                <a:latin typeface="+mj-ea"/>
                <a:ea typeface="+mj-ea"/>
              </a:rPr>
              <a:t>진수로 흰색은 </a:t>
            </a:r>
            <a:r>
              <a:rPr lang="en-US" altLang="ko-KR" sz="1600" dirty="0">
                <a:latin typeface="+mj-ea"/>
                <a:ea typeface="+mj-ea"/>
              </a:rPr>
              <a:t>"#FFFFFF"</a:t>
            </a:r>
            <a:r>
              <a:rPr lang="ko-KR" altLang="en-US" sz="1600" dirty="0">
                <a:latin typeface="+mj-ea"/>
                <a:ea typeface="+mj-ea"/>
              </a:rPr>
              <a:t>가 된다</a:t>
            </a:r>
            <a:r>
              <a:rPr lang="en-US" altLang="ko-KR" sz="1600" dirty="0">
                <a:latin typeface="+mj-ea"/>
                <a:ea typeface="+mj-ea"/>
              </a:rPr>
              <a:t>. #</a:t>
            </a:r>
            <a:r>
              <a:rPr lang="ko-KR" altLang="en-US" sz="1600" dirty="0">
                <a:latin typeface="+mj-ea"/>
                <a:ea typeface="+mj-ea"/>
              </a:rPr>
              <a:t>기호는 </a:t>
            </a:r>
            <a:r>
              <a:rPr lang="en-US" altLang="ko-KR" sz="1600" dirty="0">
                <a:latin typeface="+mj-ea"/>
                <a:ea typeface="+mj-ea"/>
              </a:rPr>
              <a:t>16</a:t>
            </a:r>
            <a:r>
              <a:rPr lang="ko-KR" altLang="en-US" sz="1600" dirty="0">
                <a:latin typeface="+mj-ea"/>
                <a:ea typeface="+mj-ea"/>
              </a:rPr>
              <a:t>진수임을 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려주는</a:t>
            </a:r>
            <a:r>
              <a:rPr lang="ko-KR" altLang="en-US" sz="1600" dirty="0">
                <a:latin typeface="+mj-ea"/>
                <a:ea typeface="+mj-ea"/>
              </a:rPr>
              <a:t> 기호이다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이번에는 우리가 만든 색상을 이용하여 사각형을 채워보자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 </a:t>
            </a:r>
            <a:r>
              <a:rPr lang="ko-KR" altLang="en-US" sz="1600" b="1" dirty="0">
                <a:latin typeface="+mj-ea"/>
                <a:ea typeface="+mj-ea"/>
              </a:rPr>
              <a:t>색상을 사용자로부터 </a:t>
            </a:r>
            <a:r>
              <a:rPr lang="ko-KR" altLang="en-US" sz="1600" b="1" dirty="0" err="1">
                <a:latin typeface="+mj-ea"/>
                <a:ea typeface="+mj-ea"/>
              </a:rPr>
              <a:t>입력받기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tkinter.colorchooser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모듈의 </a:t>
            </a:r>
            <a:r>
              <a:rPr lang="en-US" altLang="ko-KR" sz="1600" dirty="0" err="1">
                <a:latin typeface="+mj-ea"/>
                <a:ea typeface="+mj-ea"/>
              </a:rPr>
              <a:t>askcolor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를 호출하면 대화 상자를 통하여 사용자로부터 색상의 값을 </a:t>
            </a:r>
            <a:r>
              <a:rPr lang="ko-KR" altLang="en-US" sz="1600" dirty="0" err="1">
                <a:latin typeface="+mj-ea"/>
                <a:ea typeface="+mj-ea"/>
              </a:rPr>
              <a:t>입력받을</a:t>
            </a:r>
            <a:r>
              <a:rPr lang="ko-KR" altLang="en-US" sz="1600" dirty="0">
                <a:latin typeface="+mj-ea"/>
                <a:ea typeface="+mj-ea"/>
              </a:rPr>
              <a:t> 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B87E9-32FE-4AD0-83AF-8B2EEDBCE7B8}"/>
              </a:ext>
            </a:extLst>
          </p:cNvPr>
          <p:cNvSpPr txBox="1"/>
          <p:nvPr/>
        </p:nvSpPr>
        <p:spPr>
          <a:xfrm>
            <a:off x="1343472" y="2564904"/>
            <a:ext cx="4536504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 = Canvas (window, width=300, height=200)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w.create_rectangle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(50, 25, 200, 100, fill="#FA88AB")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EAF4D-5F88-4C0E-8B53-23E93E9F6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493" y="2559635"/>
            <a:ext cx="1679692" cy="1291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A8DD6-7F5F-442F-9E20-0C38E704FDCF}"/>
              </a:ext>
            </a:extLst>
          </p:cNvPr>
          <p:cNvSpPr txBox="1"/>
          <p:nvPr/>
        </p:nvSpPr>
        <p:spPr>
          <a:xfrm>
            <a:off x="1343472" y="5151016"/>
            <a:ext cx="4968552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colorchooser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color=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colorchooser.askcolor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print(color)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((143.55859375, 216.84375, 105.41015625), '#8fd869')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1DAE37-5C30-48E6-8267-08509DC90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96" y="4758244"/>
            <a:ext cx="2609377" cy="1878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672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ko-KR" altLang="en-US" sz="2800" b="1" dirty="0">
                <a:latin typeface="+mj-ea"/>
              </a:rPr>
              <a:t>를 이용한 그래픽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 </a:t>
            </a:r>
            <a:r>
              <a:rPr lang="ko-KR" altLang="en-US" sz="1600" b="1" dirty="0">
                <a:latin typeface="+mj-ea"/>
                <a:ea typeface="+mj-ea"/>
              </a:rPr>
              <a:t>색상을 사용자로부터 </a:t>
            </a:r>
            <a:r>
              <a:rPr lang="ko-KR" altLang="en-US" sz="1600" b="1" dirty="0" err="1">
                <a:latin typeface="+mj-ea"/>
                <a:ea typeface="+mj-ea"/>
              </a:rPr>
              <a:t>입력받기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askcolor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는 결과를 </a:t>
            </a:r>
            <a:r>
              <a:rPr lang="ko-KR" altLang="en-US" sz="1600" dirty="0" err="1">
                <a:latin typeface="+mj-ea"/>
                <a:ea typeface="+mj-ea"/>
              </a:rPr>
              <a:t>튜플로</a:t>
            </a:r>
            <a:r>
              <a:rPr lang="ko-KR" altLang="en-US" sz="1600" dirty="0">
                <a:latin typeface="+mj-ea"/>
                <a:ea typeface="+mj-ea"/>
              </a:rPr>
              <a:t>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튜플의</a:t>
            </a:r>
            <a:r>
              <a:rPr lang="ko-KR" altLang="en-US" sz="1600" dirty="0">
                <a:latin typeface="+mj-ea"/>
                <a:ea typeface="+mj-ea"/>
              </a:rPr>
              <a:t> 첫 번째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개의 숫자는 빨간색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녹색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파란색 성분의 값을 나타낸다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튜플의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번째 요소는 색상을 </a:t>
            </a:r>
            <a:r>
              <a:rPr lang="en-US" altLang="ko-KR" sz="1600" dirty="0">
                <a:latin typeface="+mj-ea"/>
                <a:ea typeface="+mj-ea"/>
              </a:rPr>
              <a:t>16</a:t>
            </a:r>
            <a:r>
              <a:rPr lang="ko-KR" altLang="en-US" sz="1600" dirty="0">
                <a:latin typeface="+mj-ea"/>
                <a:ea typeface="+mj-ea"/>
              </a:rPr>
              <a:t>진수로 표현한 문자열이다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</a:t>
            </a:r>
            <a:r>
              <a:rPr lang="ko-KR" altLang="en-US" sz="1600" dirty="0" err="1">
                <a:latin typeface="+mj-ea"/>
                <a:ea typeface="+mj-ea"/>
              </a:rPr>
              <a:t>튜플을</a:t>
            </a:r>
            <a:r>
              <a:rPr lang="ko-KR" altLang="en-US" sz="1600" dirty="0">
                <a:latin typeface="+mj-ea"/>
                <a:ea typeface="+mj-ea"/>
              </a:rPr>
              <a:t> 이용하여 색상을 지정하면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사각형을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그릴 때 사용자에게 색상을 물어보도록 코드를 변경하자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B87E9-32FE-4AD0-83AF-8B2EEDBCE7B8}"/>
              </a:ext>
            </a:extLst>
          </p:cNvPr>
          <p:cNvSpPr txBox="1"/>
          <p:nvPr/>
        </p:nvSpPr>
        <p:spPr>
          <a:xfrm>
            <a:off x="1343472" y="2564904"/>
            <a:ext cx="4536504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colorchooser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 = Canvas (window, width=300, height=200)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color=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colorchooser.askcolor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w.create_rectangle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(50, 25, 200, 100, fill=color[1])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C4FEAC-0A8F-419F-97BB-C9822CCF3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4904"/>
            <a:ext cx="2232248" cy="1710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022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ko-KR" altLang="en-US" sz="2800" b="1" dirty="0">
                <a:latin typeface="+mj-ea"/>
              </a:rPr>
              <a:t>를 이용한 그래픽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6) </a:t>
            </a:r>
            <a:r>
              <a:rPr lang="ko-KR" altLang="en-US" sz="1600" b="1" dirty="0">
                <a:latin typeface="+mj-ea"/>
                <a:ea typeface="+mj-ea"/>
              </a:rPr>
              <a:t>기초 도형 그리기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708FDFD7-AE8E-4B67-839C-72B131391B5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27448" y="1454781"/>
            <a:ext cx="776971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2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ko-KR" altLang="en-US" sz="2800" b="1" dirty="0">
                <a:latin typeface="+mj-ea"/>
              </a:rPr>
              <a:t>를 이용한 그래픽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6) </a:t>
            </a:r>
            <a:r>
              <a:rPr lang="ko-KR" altLang="en-US" sz="1600" b="1" dirty="0">
                <a:latin typeface="+mj-ea"/>
                <a:ea typeface="+mj-ea"/>
              </a:rPr>
              <a:t>기초 도형 그리기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E3065733-B37E-473E-98E5-910D5A5AA50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9456" y="1458244"/>
            <a:ext cx="8039100" cy="2857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3278D8-0946-49C3-973F-00FEA3B1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4315744"/>
            <a:ext cx="8058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9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ko-KR" altLang="en-US" sz="2800" b="1" dirty="0">
                <a:latin typeface="+mj-ea"/>
              </a:rPr>
              <a:t>를 이용한 그래픽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40557"/>
            <a:ext cx="1071329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7) </a:t>
            </a:r>
            <a:r>
              <a:rPr lang="ko-KR" altLang="en-US" sz="1600" b="1" dirty="0">
                <a:latin typeface="+mj-ea"/>
                <a:ea typeface="+mj-ea"/>
              </a:rPr>
              <a:t>이미지 표시하기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화면에 이미지를 표시하는 것은 게임과 같은 애플리케이션에서 무척 중요한 기능이다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에서 이미지를 표시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하려면 먼저 이미지를 </a:t>
            </a:r>
            <a:r>
              <a:rPr lang="ko-KR" altLang="en-US" sz="1600" dirty="0" err="1">
                <a:latin typeface="+mj-ea"/>
                <a:ea typeface="+mj-ea"/>
              </a:rPr>
              <a:t>로드하여야</a:t>
            </a:r>
            <a:r>
              <a:rPr lang="ko-KR" altLang="en-US" sz="1600" dirty="0">
                <a:latin typeface="+mj-ea"/>
                <a:ea typeface="+mj-ea"/>
              </a:rPr>
              <a:t>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 후에 </a:t>
            </a:r>
            <a:r>
              <a:rPr lang="en-US" altLang="ko-KR" sz="1600" dirty="0" err="1">
                <a:latin typeface="+mj-ea"/>
                <a:ea typeface="+mj-ea"/>
              </a:rPr>
              <a:t>create_image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함수를 사용하면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파이썬이</a:t>
            </a:r>
            <a:r>
              <a:rPr lang="ko-KR" altLang="en-US" sz="1600" dirty="0">
                <a:latin typeface="+mj-ea"/>
                <a:ea typeface="+mj-ea"/>
              </a:rPr>
              <a:t> 접근할 수 있는 디렉토리에 이미지가 있어야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d </a:t>
            </a:r>
            <a:r>
              <a:rPr lang="ko-KR" altLang="en-US" sz="1600" dirty="0">
                <a:latin typeface="+mj-ea"/>
                <a:ea typeface="+mj-ea"/>
              </a:rPr>
              <a:t>드라이브에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있는 </a:t>
            </a:r>
            <a:r>
              <a:rPr lang="en-US" altLang="ko-KR" sz="1600" dirty="0">
                <a:latin typeface="+mj-ea"/>
                <a:ea typeface="+mj-ea"/>
              </a:rPr>
              <a:t>starship.png </a:t>
            </a:r>
            <a:r>
              <a:rPr lang="ko-KR" altLang="en-US" sz="1600" dirty="0">
                <a:latin typeface="+mj-ea"/>
                <a:ea typeface="+mj-ea"/>
              </a:rPr>
              <a:t>이미지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파일을 두어도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가 읽을 수 있는 이미지 파일은 </a:t>
            </a:r>
            <a:r>
              <a:rPr lang="en-US" altLang="ko-KR" sz="1600" dirty="0">
                <a:latin typeface="+mj-ea"/>
                <a:ea typeface="+mj-ea"/>
              </a:rPr>
              <a:t>PNG </a:t>
            </a:r>
            <a:r>
              <a:rPr lang="ko-KR" altLang="en-US" sz="1600" dirty="0">
                <a:latin typeface="+mj-ea"/>
                <a:ea typeface="+mj-ea"/>
              </a:rPr>
              <a:t>파일과 </a:t>
            </a:r>
            <a:r>
              <a:rPr lang="en-US" altLang="ko-KR" sz="1600" dirty="0">
                <a:latin typeface="+mj-ea"/>
                <a:ea typeface="+mj-ea"/>
              </a:rPr>
              <a:t>GIF </a:t>
            </a:r>
            <a:r>
              <a:rPr lang="ko-KR" altLang="en-US" sz="1600" dirty="0">
                <a:latin typeface="+mj-ea"/>
                <a:ea typeface="+mj-ea"/>
              </a:rPr>
              <a:t>등이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다른 형식의 이미지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파일을 읽는 기능이 필요하다면 </a:t>
            </a:r>
            <a:r>
              <a:rPr lang="en-US" altLang="ko-KR" sz="1600" dirty="0">
                <a:latin typeface="+mj-ea"/>
                <a:ea typeface="+mj-ea"/>
              </a:rPr>
              <a:t>Python Imaging Library (</a:t>
            </a:r>
            <a:r>
              <a:rPr lang="en-US" altLang="ko-KR" sz="1600" dirty="0">
                <a:latin typeface="+mj-ea"/>
                <a:ea typeface="+mj-ea"/>
                <a:hlinkClick r:id="rId2"/>
              </a:rPr>
              <a:t>http://www.pythonware.com/products/pill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를 사용하여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야 한다</a:t>
            </a:r>
            <a:r>
              <a:rPr lang="en-US" altLang="ko-KR" sz="1600" dirty="0">
                <a:latin typeface="+mj-ea"/>
                <a:ea typeface="+mj-ea"/>
              </a:rPr>
              <a:t>. d </a:t>
            </a:r>
            <a:r>
              <a:rPr lang="ko-KR" altLang="en-US" sz="1600" dirty="0">
                <a:latin typeface="+mj-ea"/>
                <a:ea typeface="+mj-ea"/>
              </a:rPr>
              <a:t>드라이브에 있는 </a:t>
            </a:r>
            <a:r>
              <a:rPr lang="en-US" altLang="ko-KR" sz="1600" dirty="0">
                <a:latin typeface="+mj-ea"/>
                <a:ea typeface="+mj-ea"/>
              </a:rPr>
              <a:t>starship.png </a:t>
            </a:r>
            <a:r>
              <a:rPr lang="ko-KR" altLang="en-US" sz="1600" dirty="0">
                <a:latin typeface="+mj-ea"/>
                <a:ea typeface="+mj-ea"/>
              </a:rPr>
              <a:t>이미지 파일을 읽어서 캔버스에 표시하는 예제는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d </a:t>
            </a:r>
            <a:r>
              <a:rPr lang="ko-KR" altLang="en-US" sz="1600" dirty="0">
                <a:latin typeface="+mj-ea"/>
                <a:ea typeface="+mj-ea"/>
              </a:rPr>
              <a:t>드라이브에 있는 </a:t>
            </a:r>
            <a:r>
              <a:rPr lang="en-US" altLang="ko-KR" sz="1600" dirty="0">
                <a:latin typeface="+mj-ea"/>
                <a:ea typeface="+mj-ea"/>
              </a:rPr>
              <a:t>starship.png </a:t>
            </a:r>
            <a:r>
              <a:rPr lang="ko-KR" altLang="en-US" sz="1600" dirty="0">
                <a:latin typeface="+mj-ea"/>
                <a:ea typeface="+mj-ea"/>
              </a:rPr>
              <a:t>이미지 파일은 </a:t>
            </a:r>
            <a:r>
              <a:rPr lang="en-US" altLang="ko-KR" sz="1600" dirty="0" err="1">
                <a:latin typeface="+mj-ea"/>
                <a:ea typeface="+mj-ea"/>
              </a:rPr>
              <a:t>PhotoImage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에 의하여 읽혀져서 </a:t>
            </a:r>
            <a:r>
              <a:rPr lang="en-US" altLang="ko-KR" sz="1600" dirty="0" err="1">
                <a:latin typeface="+mj-ea"/>
                <a:ea typeface="+mj-ea"/>
              </a:rPr>
              <a:t>img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변수에 저장되었다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지가 올바르게 읽혀졌다면 </a:t>
            </a:r>
            <a:r>
              <a:rPr lang="en-US" altLang="ko-KR" sz="1600" dirty="0" err="1">
                <a:latin typeface="+mj-ea"/>
                <a:ea typeface="+mj-ea"/>
              </a:rPr>
              <a:t>create_image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함수가 이미지를 화면에 표시한다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create_image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함수의 첫 번째 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개 변수는 이미지가 표시되는 좌표이다</a:t>
            </a:r>
            <a:r>
              <a:rPr lang="en-US" altLang="ko-KR" sz="1600" dirty="0">
                <a:latin typeface="+mj-ea"/>
                <a:ea typeface="+mj-ea"/>
              </a:rPr>
              <a:t>. anchor=NW</a:t>
            </a:r>
            <a:r>
              <a:rPr lang="ko-KR" altLang="en-US" sz="1600" dirty="0">
                <a:latin typeface="+mj-ea"/>
                <a:ea typeface="+mj-ea"/>
              </a:rPr>
              <a:t>는 이미지의 왼쪽 상단</a:t>
            </a:r>
            <a:r>
              <a:rPr lang="en-US" altLang="ko-KR" sz="1600" dirty="0">
                <a:latin typeface="+mj-ea"/>
                <a:ea typeface="+mj-ea"/>
              </a:rPr>
              <a:t>(NW: </a:t>
            </a:r>
            <a:r>
              <a:rPr lang="en-US" altLang="ko-KR" sz="1600" dirty="0" err="1">
                <a:latin typeface="+mj-ea"/>
                <a:ea typeface="+mj-ea"/>
              </a:rPr>
              <a:t>Notrh</a:t>
            </a:r>
            <a:r>
              <a:rPr lang="en-US" altLang="ko-KR" sz="1600" dirty="0">
                <a:latin typeface="+mj-ea"/>
                <a:ea typeface="+mj-ea"/>
              </a:rPr>
              <a:t> West)</a:t>
            </a:r>
            <a:r>
              <a:rPr lang="ko-KR" altLang="en-US" sz="1600" dirty="0">
                <a:latin typeface="+mj-ea"/>
                <a:ea typeface="+mj-ea"/>
              </a:rPr>
              <a:t>을 기준점으로 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용하라는 것을 의미한다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이미지의 왼쪽 상단이 좌표 </a:t>
            </a:r>
            <a:r>
              <a:rPr lang="en-US" altLang="ko-KR" sz="1600" dirty="0">
                <a:latin typeface="+mj-ea"/>
                <a:ea typeface="+mj-ea"/>
              </a:rPr>
              <a:t>(20, 20)</a:t>
            </a:r>
            <a:r>
              <a:rPr lang="ko-KR" altLang="en-US" sz="1600" dirty="0">
                <a:latin typeface="+mj-ea"/>
                <a:ea typeface="+mj-ea"/>
              </a:rPr>
              <a:t>에 놓여진다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마지막 매개 변수 </a:t>
            </a:r>
            <a:r>
              <a:rPr lang="en-US" altLang="ko-KR" sz="1600" dirty="0">
                <a:latin typeface="+mj-ea"/>
                <a:ea typeface="+mj-ea"/>
              </a:rPr>
              <a:t>image</a:t>
            </a:r>
            <a:r>
              <a:rPr lang="ko-KR" altLang="en-US" sz="1600" dirty="0">
                <a:latin typeface="+mj-ea"/>
                <a:ea typeface="+mj-ea"/>
              </a:rPr>
              <a:t>는 표시할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이미지가 저장된 변수이다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B87E9-32FE-4AD0-83AF-8B2EEDBCE7B8}"/>
              </a:ext>
            </a:extLst>
          </p:cNvPr>
          <p:cNvSpPr txBox="1"/>
          <p:nvPr/>
        </p:nvSpPr>
        <p:spPr>
          <a:xfrm>
            <a:off x="1343472" y="3650301"/>
            <a:ext cx="4536504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canvas = Canvas (window, width=300, height=200)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canvas. pack()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img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PhotoImage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(file="D:\\starship.png")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canvas.create_image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(20, 20, anchor=NW, image=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img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85EC67-2B9C-4018-8852-34FF62CF9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650301"/>
            <a:ext cx="1944216" cy="1493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4436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레이블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레이블 위젯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앞선 장에서 살펴보았던 레이블에 대하여 다시 한번 복기를 해보기로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레이블은 기본적으로 텍스트를 표시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하는 위젯이지만 이미지도 함께 표시할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레이블로 화면에 이미지 표시하기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레이블은 이미지도 표시할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PhotoImage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클래스의 생성자를 호출할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이미지 파일 이름을 주면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PhotoImage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클래스의 생성자에 이미지 파일의 이름을 주면 이미지 파일을 객체로 만들 수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레이블을 생성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이미지 객체를 </a:t>
            </a:r>
            <a:r>
              <a:rPr lang="en-US" altLang="ko-KR" sz="1600" dirty="0">
                <a:latin typeface="+mj-ea"/>
                <a:ea typeface="+mj-ea"/>
              </a:rPr>
              <a:t>image </a:t>
            </a:r>
            <a:r>
              <a:rPr lang="ko-KR" altLang="en-US" sz="1600" dirty="0">
                <a:latin typeface="+mj-ea"/>
                <a:ea typeface="+mj-ea"/>
              </a:rPr>
              <a:t>매개 변수를 통하여 전달한다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5C3B5-40B3-47AF-B662-19AEE9B2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29" y="2213341"/>
            <a:ext cx="5254427" cy="91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96343D-9BCC-4FDF-BB03-B15022D53679}"/>
              </a:ext>
            </a:extLst>
          </p:cNvPr>
          <p:cNvSpPr txBox="1"/>
          <p:nvPr/>
        </p:nvSpPr>
        <p:spPr>
          <a:xfrm>
            <a:off x="1343472" y="4008546"/>
            <a:ext cx="7128792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photo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PhotoImage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(file="a1.gif")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 = Label(window, image=photo)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w.photo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photo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_x387427392" descr="EMB000014440f5a">
            <a:extLst>
              <a:ext uri="{FF2B5EF4-FFF2-40B4-BE49-F238E27FC236}">
                <a16:creationId xmlns:a16="http://schemas.microsoft.com/office/drawing/2014/main" id="{FD35008C-1CC6-4D8E-9730-48B3D8802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4218063"/>
            <a:ext cx="1795312" cy="14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레이블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레이블에 이미지와 텍스트를 동시에 나타내기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레이블은 텍스트와 이미지를 동시에 표시할 수 있다</a:t>
            </a:r>
            <a:r>
              <a:rPr lang="en-US" altLang="ko-KR" sz="1600" dirty="0">
                <a:latin typeface="+mj-ea"/>
                <a:ea typeface="+mj-ea"/>
              </a:rPr>
              <a:t>. ‘justify’ </a:t>
            </a:r>
            <a:r>
              <a:rPr lang="ko-KR" altLang="en-US" sz="1600" dirty="0">
                <a:latin typeface="+mj-ea"/>
                <a:ea typeface="+mj-ea"/>
              </a:rPr>
              <a:t>매개 변수는 </a:t>
            </a:r>
            <a:r>
              <a:rPr lang="en-US" altLang="ko-KR" sz="1600" dirty="0">
                <a:latin typeface="+mj-ea"/>
                <a:ea typeface="+mj-ea"/>
              </a:rPr>
              <a:t>LEFT, RIGHT </a:t>
            </a:r>
            <a:r>
              <a:rPr lang="ko-KR" altLang="en-US" sz="1600" dirty="0">
                <a:latin typeface="+mj-ea"/>
                <a:ea typeface="+mj-ea"/>
              </a:rPr>
              <a:t>또는 정렬 값을 가질 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padx</a:t>
            </a:r>
            <a:r>
              <a:rPr lang="ko-KR" altLang="en-US" sz="1600" dirty="0">
                <a:latin typeface="+mj-ea"/>
                <a:ea typeface="+mj-ea"/>
              </a:rPr>
              <a:t>는 텍스트 라벨 주위에 수평 패딩을 추가하는데 사용될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기본 패딩은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픽셀이다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pady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수직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패딩도 유사하다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레이블의 색상과 폰트 변경하기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레이블의 </a:t>
            </a:r>
            <a:r>
              <a:rPr lang="en-US" altLang="ko-KR" sz="1600" dirty="0">
                <a:latin typeface="+mj-ea"/>
                <a:ea typeface="+mj-ea"/>
              </a:rPr>
              <a:t>font </a:t>
            </a:r>
            <a:r>
              <a:rPr lang="ko-KR" altLang="en-US" sz="1600" dirty="0">
                <a:latin typeface="+mj-ea"/>
                <a:ea typeface="+mj-ea"/>
              </a:rPr>
              <a:t>속성을 설정하면 폰트를 변경할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 색상은 </a:t>
            </a:r>
            <a:r>
              <a:rPr lang="en-US" altLang="ko-KR" sz="1600" dirty="0" err="1">
                <a:latin typeface="+mj-ea"/>
                <a:ea typeface="+mj-ea"/>
              </a:rPr>
              <a:t>fg</a:t>
            </a:r>
            <a:r>
              <a:rPr lang="en-US" altLang="ko-KR" sz="1600" dirty="0">
                <a:latin typeface="+mj-ea"/>
                <a:ea typeface="+mj-ea"/>
              </a:rPr>
              <a:t>(foreground), </a:t>
            </a:r>
            <a:r>
              <a:rPr lang="en-US" altLang="ko-KR" sz="1600" dirty="0" err="1">
                <a:latin typeface="+mj-ea"/>
                <a:ea typeface="+mj-ea"/>
              </a:rPr>
              <a:t>bg</a:t>
            </a:r>
            <a:r>
              <a:rPr lang="en-US" altLang="ko-KR" sz="1600" dirty="0">
                <a:latin typeface="+mj-ea"/>
                <a:ea typeface="+mj-ea"/>
              </a:rPr>
              <a:t>(background) </a:t>
            </a:r>
            <a:r>
              <a:rPr lang="ko-KR" altLang="en-US" sz="1600" dirty="0">
                <a:latin typeface="+mj-ea"/>
                <a:ea typeface="+mj-ea"/>
              </a:rPr>
              <a:t>속성을 사용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하여 변경한다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슬라이드에서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6343D-9BCC-4FDF-BB03-B15022D53679}"/>
              </a:ext>
            </a:extLst>
          </p:cNvPr>
          <p:cNvSpPr txBox="1"/>
          <p:nvPr/>
        </p:nvSpPr>
        <p:spPr>
          <a:xfrm>
            <a:off x="1343472" y="2553184"/>
            <a:ext cx="7128792" cy="249299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photo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PhotoImage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(file="wl.gif")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 = Label(window, image=photo).pack(side="right")   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이미지는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윈도우의 오른쪽 배치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message=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삶이 그대를 속일지라도 슬퍼하거나 노하지 말라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!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우울한 날들을 견디면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믿으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라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기쁨의 날이 오리니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마음은 미래에 사는 것 현재는 슬픈 것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모든 것은 순간적인 것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지나가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 것이니 그리고 지나가는 것은 훗날 소중하게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되리니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w2 = Label(window, justify = LEFT,  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텍스트는 왼쪽 정렬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padx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10,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text=message).pack(side="left")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레이블은 윈도우의 왼쪽에 배치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7" name="_x182113128" descr="EMB000014440f65">
            <a:extLst>
              <a:ext uri="{FF2B5EF4-FFF2-40B4-BE49-F238E27FC236}">
                <a16:creationId xmlns:a16="http://schemas.microsoft.com/office/drawing/2014/main" id="{6E4255FB-7867-4CC3-820D-7A86F3A4D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01" y="2557131"/>
            <a:ext cx="2590691" cy="18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09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레이블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레이블의 색상과 폰트 변경하기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6343D-9BCC-4FDF-BB03-B15022D53679}"/>
              </a:ext>
            </a:extLst>
          </p:cNvPr>
          <p:cNvSpPr txBox="1"/>
          <p:nvPr/>
        </p:nvSpPr>
        <p:spPr>
          <a:xfrm>
            <a:off x="1343472" y="1484784"/>
            <a:ext cx="7128792" cy="28931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Label(window,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 text="Times Font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폰트와 빨강색을 사용합니다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.",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"red",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 font = "Times 32 bold italic").pack()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Label(window,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 text="Helvetica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폰트와 녹색을 사용합니다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.",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"blue",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bg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"yellow",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 font = "Helvetica 32 bold italic").pack()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_x387403384" descr="EMB000014440f6d">
            <a:extLst>
              <a:ext uri="{FF2B5EF4-FFF2-40B4-BE49-F238E27FC236}">
                <a16:creationId xmlns:a16="http://schemas.microsoft.com/office/drawing/2014/main" id="{45CEFD05-8240-4E78-9026-806D6299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4509120"/>
            <a:ext cx="6425879" cy="12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41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텍스트 입력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엔트리 위젯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엔트리</a:t>
            </a:r>
            <a:r>
              <a:rPr lang="en-US" altLang="ko-KR" sz="1600" dirty="0">
                <a:latin typeface="+mj-ea"/>
                <a:ea typeface="+mj-ea"/>
              </a:rPr>
              <a:t>(Entry) </a:t>
            </a:r>
            <a:r>
              <a:rPr lang="ko-KR" altLang="en-US" sz="1600" dirty="0">
                <a:latin typeface="+mj-ea"/>
                <a:ea typeface="+mj-ea"/>
              </a:rPr>
              <a:t>위젯도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의 기본 위젯 중의 하나이다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응용 프로그램에서 사용자로부터 입력을 받을 때 사용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사용자가 입력한 텍스트 문자열을 가져 오는데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 위젯을 이용하면 사용자가 한 줄의 텍스트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를 입력할 수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사용자가 위젯의 가능한 디스플레이 공간보다 더 긴 문자열을 입력하면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문자열이 스크롤 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때 화살표 키를 이용하여 문자열의 보이지 않는 부분으로 이동할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여러 줄의 텍스트를 입력할 경우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텍스트 위젯을 사용하는 것이 좋다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Entry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위젯은 단일 글꼴로 제한된다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엔트리 위젯의 구문은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"parent"</a:t>
            </a:r>
            <a:r>
              <a:rPr lang="ko-KR" altLang="en-US" sz="1600" dirty="0">
                <a:latin typeface="+mj-ea"/>
                <a:ea typeface="+mj-ea"/>
              </a:rPr>
              <a:t>는 위젯이 배치되는 부모 창을 나타낸다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다른 위젯과 마찬가지로 추가 옵션을 사용하여 위젯의 모습에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영향을 미칠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옵션은 비어 있을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다음은 두 개의 입력 필드를 사용하여 이름과 나이를 입력 받는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프로그램이다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우리는 옵션 없이 엔트리 위젯을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다음 슬라이드에서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892E30-7B42-41E9-B4FA-243E3FC0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3645024"/>
            <a:ext cx="5400600" cy="9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텍스트 입력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엔트리 위젯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프로그램에서는 사용자가 데이터를 입력할 수 있도록 엔트리 위젯을 생성하고 배치하였다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어떻게 엔트리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위젯의 내용을 읽을 수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get()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메소드를 사용</a:t>
            </a:r>
            <a:r>
              <a:rPr lang="ko-KR" altLang="en-US" sz="1600" dirty="0">
                <a:latin typeface="+mj-ea"/>
                <a:ea typeface="+mj-ea"/>
              </a:rPr>
              <a:t>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위의 프로그램에 </a:t>
            </a:r>
            <a:r>
              <a:rPr lang="en-US" altLang="ko-KR" sz="1600" dirty="0">
                <a:latin typeface="+mj-ea"/>
                <a:ea typeface="+mj-ea"/>
              </a:rPr>
              <a:t>"show"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"quit" 2</a:t>
            </a:r>
            <a:r>
              <a:rPr lang="ko-KR" altLang="en-US" sz="1600" dirty="0">
                <a:latin typeface="+mj-ea"/>
                <a:ea typeface="+mj-ea"/>
              </a:rPr>
              <a:t>개의 버튼을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추가해보자</a:t>
            </a:r>
            <a:r>
              <a:rPr lang="en-US" altLang="ko-KR" sz="1600" dirty="0">
                <a:latin typeface="+mj-ea"/>
                <a:ea typeface="+mj-ea"/>
              </a:rPr>
              <a:t>. "show" </a:t>
            </a:r>
            <a:r>
              <a:rPr lang="ko-KR" altLang="en-US" sz="1600" dirty="0">
                <a:latin typeface="+mj-ea"/>
                <a:ea typeface="+mj-ea"/>
              </a:rPr>
              <a:t>버튼을 누르면 </a:t>
            </a:r>
            <a:r>
              <a:rPr lang="en-US" altLang="ko-KR" sz="1600" dirty="0">
                <a:latin typeface="+mj-ea"/>
                <a:ea typeface="+mj-ea"/>
              </a:rPr>
              <a:t>show() </a:t>
            </a:r>
            <a:r>
              <a:rPr lang="ko-KR" altLang="en-US" sz="1600" dirty="0">
                <a:latin typeface="+mj-ea"/>
                <a:ea typeface="+mj-ea"/>
              </a:rPr>
              <a:t>함수가 호출되게 연결한다</a:t>
            </a:r>
            <a:r>
              <a:rPr lang="en-US" altLang="ko-KR" sz="1600" dirty="0">
                <a:latin typeface="+mj-ea"/>
                <a:ea typeface="+mj-ea"/>
              </a:rPr>
              <a:t>. show()</a:t>
            </a:r>
            <a:r>
              <a:rPr lang="ko-KR" altLang="en-US" sz="1600" dirty="0">
                <a:latin typeface="+mj-ea"/>
                <a:ea typeface="+mj-ea"/>
              </a:rPr>
              <a:t>에서는 </a:t>
            </a:r>
            <a:r>
              <a:rPr lang="en-US" altLang="ko-KR" sz="1600" dirty="0">
                <a:latin typeface="+mj-ea"/>
                <a:ea typeface="+mj-ea"/>
              </a:rPr>
              <a:t>get() </a:t>
            </a:r>
            <a:r>
              <a:rPr lang="ko-KR" altLang="en-US" sz="1600" dirty="0">
                <a:latin typeface="+mj-ea"/>
                <a:ea typeface="+mj-ea"/>
              </a:rPr>
              <a:t>메소드를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en-US" altLang="ko-KR" sz="1600" dirty="0" err="1">
                <a:latin typeface="+mj-ea"/>
                <a:ea typeface="+mj-ea"/>
              </a:rPr>
              <a:t>sho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w()</a:t>
            </a:r>
            <a:r>
              <a:rPr lang="ko-KR" altLang="en-US" sz="1600" dirty="0">
                <a:latin typeface="+mj-ea"/>
                <a:ea typeface="+mj-ea"/>
              </a:rPr>
              <a:t>는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사용자가 이 버튼을 클릭할 때마다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엔트리 위젯의 내용을 인터프리터 셀에 출력한다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다음 슬라이드에서 코드를 보도록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CD25F-2198-4EFA-94B4-0077785E1E5F}"/>
              </a:ext>
            </a:extLst>
          </p:cNvPr>
          <p:cNvSpPr txBox="1"/>
          <p:nvPr/>
        </p:nvSpPr>
        <p:spPr>
          <a:xfrm>
            <a:off x="1343472" y="1484784"/>
            <a:ext cx="7128792" cy="209288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Label(window 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").grid(row=0)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Label(window,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나이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").grid(row=1)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e1 = Entry(window)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e2 = Entry(window)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e1.grid(row=0, column=1)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e2.grid(row=1, column=1)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 )</a:t>
            </a:r>
          </a:p>
        </p:txBody>
      </p:sp>
      <p:pic>
        <p:nvPicPr>
          <p:cNvPr id="6" name="_x386166336" descr="EMB000014440f74">
            <a:extLst>
              <a:ext uri="{FF2B5EF4-FFF2-40B4-BE49-F238E27FC236}">
                <a16:creationId xmlns:a16="http://schemas.microsoft.com/office/drawing/2014/main" id="{CAEF946F-771F-4B5E-B9C8-97689A14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319" y="1484784"/>
            <a:ext cx="2221209" cy="93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3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텍스트 입력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엔트리 위젯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텍스트 위젯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텍스트 위젯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(text widget)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멀티 라인 텍스트 영역에 사용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텍스트 위젯은 아주 강력하고 유연성 있으며 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양한 작업에 사용될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텍스트 위젯의 </a:t>
            </a:r>
            <a:r>
              <a:rPr lang="ko-KR" altLang="en-US" sz="1600">
                <a:latin typeface="+mj-ea"/>
                <a:ea typeface="+mj-ea"/>
              </a:rPr>
              <a:t>주요 용도는 </a:t>
            </a:r>
            <a:r>
              <a:rPr lang="ko-KR" altLang="en-US" sz="1600" dirty="0">
                <a:latin typeface="+mj-ea"/>
                <a:ea typeface="+mj-ea"/>
              </a:rPr>
              <a:t>간단한 멀티 라인 영역을 제공하는 것이지만 텍스트 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젯은</a:t>
            </a:r>
            <a:r>
              <a:rPr lang="ko-KR" altLang="en-US" sz="1600" dirty="0">
                <a:latin typeface="+mj-ea"/>
                <a:ea typeface="+mj-ea"/>
              </a:rPr>
              <a:t> 간단한 텍스트 편집기 또는 웹 브라우저로도 사용이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CD25F-2198-4EFA-94B4-0077785E1E5F}"/>
              </a:ext>
            </a:extLst>
          </p:cNvPr>
          <p:cNvSpPr txBox="1"/>
          <p:nvPr/>
        </p:nvSpPr>
        <p:spPr>
          <a:xfrm>
            <a:off x="1343472" y="1484784"/>
            <a:ext cx="9849194" cy="369331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show():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print(“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: %s\n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나이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%S＂ % (e1.get(), e2.get()))   # get()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로 엔트리의 내용을 가져옴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Label(window 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").grid(row=0)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Label(window,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나이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").grid(row=1)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e1 = Entry(window)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e2 = Entry(window)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e1.grid(row=0, column=1)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e2.grid(row=1, column=1)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Button(window, text='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보이기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', command=show).grid(row=3, column=1, sticky=W,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pady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=4)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Button(window, text='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종료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', command=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window.quit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).grid(row=3,column=0, sticky=W,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pady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=4)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홍길동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나이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07C12-867E-4176-A1E0-41932EF73EC4}"/>
              </a:ext>
            </a:extLst>
          </p:cNvPr>
          <p:cNvSpPr txBox="1"/>
          <p:nvPr/>
        </p:nvSpPr>
        <p:spPr>
          <a:xfrm>
            <a:off x="7032104" y="2723584"/>
            <a:ext cx="383682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sticky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매개변수는 주어진 기본 배치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중앙 정렬을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다른 정렬로 바꿀 때 사용한다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W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는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West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로 좌측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을 나타낸다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1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7" name="_x306699592" descr="EMB000014440f83">
            <a:extLst>
              <a:ext uri="{FF2B5EF4-FFF2-40B4-BE49-F238E27FC236}">
                <a16:creationId xmlns:a16="http://schemas.microsoft.com/office/drawing/2014/main" id="{13CC2F52-CDC8-4DE3-A2B2-79C0AE6B6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604" y="4293095"/>
            <a:ext cx="1510704" cy="8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40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텍스트 입력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텍스트 위젯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텍스트 위젯은 링크를 표시하거나 이미지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HTML</a:t>
            </a:r>
            <a:r>
              <a:rPr lang="ko-KR" altLang="en-US" sz="1600" dirty="0">
                <a:latin typeface="+mj-ea"/>
                <a:ea typeface="+mj-ea"/>
              </a:rPr>
              <a:t>을 표시하는데도 사용될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심지어 텍스트를 표시할 때</a:t>
            </a:r>
            <a:r>
              <a:rPr lang="en-US" altLang="ko-KR" sz="1600" dirty="0">
                <a:latin typeface="+mj-ea"/>
                <a:ea typeface="+mj-ea"/>
              </a:rPr>
              <a:t>, C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SS </a:t>
            </a:r>
            <a:r>
              <a:rPr lang="ko-KR" altLang="en-US" sz="1600" dirty="0">
                <a:latin typeface="+mj-ea"/>
                <a:ea typeface="+mj-ea"/>
              </a:rPr>
              <a:t>스타일을 사용할 수도 있다</a:t>
            </a:r>
            <a:r>
              <a:rPr lang="en-US" altLang="ko-KR" sz="1600" dirty="0">
                <a:latin typeface="+mj-ea"/>
                <a:ea typeface="+mj-ea"/>
              </a:rPr>
              <a:t>. Text() </a:t>
            </a:r>
            <a:r>
              <a:rPr lang="ko-KR" altLang="en-US" sz="1600" dirty="0">
                <a:latin typeface="+mj-ea"/>
                <a:ea typeface="+mj-ea"/>
              </a:rPr>
              <a:t>메소드를 이용하면 텍스트 위젯을 만들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간단한 예로 </a:t>
            </a:r>
            <a:r>
              <a:rPr lang="en-US" altLang="ko-KR" sz="1600" dirty="0">
                <a:latin typeface="+mj-ea"/>
                <a:ea typeface="+mj-ea"/>
              </a:rPr>
              <a:t>30</a:t>
            </a:r>
            <a:r>
              <a:rPr lang="ko-KR" altLang="en-US" sz="1600" dirty="0">
                <a:latin typeface="+mj-ea"/>
                <a:ea typeface="+mj-ea"/>
              </a:rPr>
              <a:t>문자 </a:t>
            </a:r>
            <a:r>
              <a:rPr lang="en-US" altLang="ko-KR" sz="1600" dirty="0">
                <a:latin typeface="+mj-ea"/>
                <a:ea typeface="+mj-ea"/>
              </a:rPr>
              <a:t>X 2</a:t>
            </a:r>
            <a:r>
              <a:rPr lang="ko-KR" altLang="en-US" sz="1600" dirty="0">
                <a:latin typeface="+mj-ea"/>
                <a:ea typeface="+mj-ea"/>
              </a:rPr>
              <a:t>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의 크기를 가지는 텍스트 위젯을 생성해보자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우리는 </a:t>
            </a:r>
            <a:r>
              <a:rPr lang="en-US" altLang="ko-KR" sz="1600" dirty="0">
                <a:latin typeface="+mj-ea"/>
                <a:ea typeface="+mj-ea"/>
              </a:rPr>
              <a:t>insert()</a:t>
            </a:r>
            <a:r>
              <a:rPr lang="ko-KR" altLang="en-US" sz="1600" dirty="0">
                <a:latin typeface="+mj-ea"/>
                <a:ea typeface="+mj-ea"/>
              </a:rPr>
              <a:t>를 이용하여 텍스트 위젯에 데이터를 추가할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2385A-B060-4834-BBD7-5A9BE1BB6EE2}"/>
              </a:ext>
            </a:extLst>
          </p:cNvPr>
          <p:cNvSpPr txBox="1"/>
          <p:nvPr/>
        </p:nvSpPr>
        <p:spPr>
          <a:xfrm>
            <a:off x="1343472" y="2564904"/>
            <a:ext cx="10297144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 = Text(window, height=2, width=60) 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T.insert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(END,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텍스트 위젯은 여러 줄의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\n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텍스트를 표시할 수 있습니다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.")    # END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매개변수는 텍스트를 끝부분에 추가할 것을 의미함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3C9126-E3F6-4108-84EE-2679EA06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29" y="4365104"/>
            <a:ext cx="4029075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076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ko-KR" altLang="en-US" sz="2800" b="1" dirty="0">
                <a:latin typeface="+mj-ea"/>
              </a:rPr>
              <a:t>를 이용한 그래픽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캔버스 생성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를 이용하여 버튼이나 레이블만 생성할 수 있는 것은 아니다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점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사각형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원을 그릴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서는 윈도우에 직접 그림을 그리지 않고 캔버스</a:t>
            </a:r>
            <a:r>
              <a:rPr lang="en-US" altLang="ko-KR" sz="1600" dirty="0">
                <a:latin typeface="+mj-ea"/>
                <a:ea typeface="+mj-ea"/>
              </a:rPr>
              <a:t>(canvas)</a:t>
            </a:r>
            <a:r>
              <a:rPr lang="ko-KR" altLang="en-US" sz="1600" dirty="0">
                <a:latin typeface="+mj-ea"/>
                <a:ea typeface="+mj-ea"/>
              </a:rPr>
              <a:t>라는 위젯을 윈도우 위에 생성한 후에 캔버스에 그림을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그리게 되어 있다</a:t>
            </a:r>
            <a:r>
              <a:rPr lang="en-US" altLang="ko-KR" sz="1600" dirty="0">
                <a:latin typeface="+mj-ea"/>
                <a:ea typeface="+mj-ea"/>
              </a:rPr>
              <a:t>. Canvas </a:t>
            </a:r>
            <a:r>
              <a:rPr lang="ko-KR" altLang="en-US" sz="1600" dirty="0">
                <a:latin typeface="+mj-ea"/>
                <a:ea typeface="+mj-ea"/>
              </a:rPr>
              <a:t>위젯을 사용하면 많은 그래픽 기능을 사용할 수 있다</a:t>
            </a:r>
            <a:r>
              <a:rPr lang="en-US" altLang="ko-KR" sz="1600" dirty="0">
                <a:latin typeface="+mj-ea"/>
                <a:ea typeface="+mj-ea"/>
              </a:rPr>
              <a:t>. Canvas </a:t>
            </a:r>
            <a:r>
              <a:rPr lang="ko-KR" altLang="en-US" sz="1600" dirty="0">
                <a:latin typeface="+mj-ea"/>
                <a:ea typeface="+mj-ea"/>
              </a:rPr>
              <a:t>위젯을 이용하여 그래프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를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그린다거나</a:t>
            </a:r>
            <a:r>
              <a:rPr lang="ko-KR" altLang="en-US" sz="1600" dirty="0">
                <a:latin typeface="+mj-ea"/>
                <a:ea typeface="+mj-ea"/>
              </a:rPr>
              <a:t> 그래픽 에디터를 작성할 수도 있고 많은 종류의 커스텀 위젯을 작성할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캔버스 위젯도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에 포함되어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다음과 같은 절차가 필요하다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캔버스를 생성하려면 </a:t>
            </a:r>
            <a:r>
              <a:rPr lang="en-US" altLang="ko-KR" sz="1600" dirty="0">
                <a:latin typeface="+mj-ea"/>
                <a:ea typeface="+mj-ea"/>
              </a:rPr>
              <a:t>Canvas() </a:t>
            </a:r>
            <a:r>
              <a:rPr lang="ko-KR" altLang="en-US" sz="1600" dirty="0">
                <a:latin typeface="+mj-ea"/>
                <a:ea typeface="+mj-ea"/>
              </a:rPr>
              <a:t>생성자를 호출한다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이때 윈도우 위젯과 캔버스의 가로와 세로 길이를 전달한다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캔버스가 생성되면 </a:t>
            </a:r>
            <a:r>
              <a:rPr lang="en-US" altLang="ko-KR" sz="1600" dirty="0">
                <a:latin typeface="+mj-ea"/>
                <a:ea typeface="+mj-ea"/>
              </a:rPr>
              <a:t>pack()</a:t>
            </a:r>
            <a:r>
              <a:rPr lang="ko-KR" altLang="en-US" sz="1600" dirty="0">
                <a:latin typeface="+mj-ea"/>
                <a:ea typeface="+mj-ea"/>
              </a:rPr>
              <a:t>을 호출해 주어야 화면에 나타난다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선과 사각형 그리기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그림을 그리기 위해서는 좌표계가 있어야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일반적으로 그래픽에서는 다음과 같은 좌표계를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수학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에서 </a:t>
            </a:r>
            <a:r>
              <a:rPr lang="ko-KR" altLang="en-US" sz="1600" dirty="0" err="1">
                <a:latin typeface="+mj-ea"/>
                <a:ea typeface="+mj-ea"/>
              </a:rPr>
              <a:t>카테시안</a:t>
            </a:r>
            <a:r>
              <a:rPr lang="ko-KR" altLang="en-US" sz="1600" dirty="0">
                <a:latin typeface="+mj-ea"/>
                <a:ea typeface="+mj-ea"/>
              </a:rPr>
              <a:t> 좌표계를 사용하지만 그래픽에서는 왼쪽 상단이 </a:t>
            </a:r>
            <a:r>
              <a:rPr lang="en-US" altLang="ko-KR" sz="1600" dirty="0">
                <a:latin typeface="+mj-ea"/>
                <a:ea typeface="+mj-ea"/>
              </a:rPr>
              <a:t>(0, 0)</a:t>
            </a:r>
            <a:r>
              <a:rPr lang="ko-KR" altLang="en-US" sz="1600" dirty="0">
                <a:latin typeface="+mj-ea"/>
                <a:ea typeface="+mj-ea"/>
              </a:rPr>
              <a:t>이 되는 좌표계를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카테시안</a:t>
            </a:r>
            <a:r>
              <a:rPr lang="ko-KR" altLang="en-US" sz="1600" dirty="0">
                <a:latin typeface="+mj-ea"/>
                <a:ea typeface="+mj-ea"/>
              </a:rPr>
              <a:t> 좌표계는 </a:t>
            </a:r>
            <a:r>
              <a:rPr lang="en-US" altLang="ko-KR" sz="1600" dirty="0">
                <a:latin typeface="+mj-ea"/>
                <a:ea typeface="+mj-ea"/>
              </a:rPr>
              <a:t>x, y </a:t>
            </a:r>
            <a:r>
              <a:rPr lang="ko-KR" altLang="en-US" sz="1600" dirty="0">
                <a:latin typeface="+mj-ea"/>
                <a:ea typeface="+mj-ea"/>
              </a:rPr>
              <a:t>좌표가 </a:t>
            </a:r>
            <a:r>
              <a:rPr lang="en-US" altLang="ko-KR" sz="1600" dirty="0">
                <a:latin typeface="+mj-ea"/>
                <a:ea typeface="+mj-ea"/>
              </a:rPr>
              <a:t>0, 0</a:t>
            </a:r>
            <a:r>
              <a:rPr lang="ko-KR" altLang="en-US" sz="1600" dirty="0">
                <a:latin typeface="+mj-ea"/>
                <a:ea typeface="+mj-ea"/>
              </a:rPr>
              <a:t>이면 중앙의 점을 나타낸다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2385A-B060-4834-BBD7-5A9BE1BB6EE2}"/>
              </a:ext>
            </a:extLst>
          </p:cNvPr>
          <p:cNvSpPr txBox="1"/>
          <p:nvPr/>
        </p:nvSpPr>
        <p:spPr>
          <a:xfrm>
            <a:off x="1343472" y="3340512"/>
            <a:ext cx="4536504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 = Canvas (window, width=300, height=200)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891687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13246</TotalTime>
  <Words>2746</Words>
  <Application>Microsoft Office PowerPoint</Application>
  <PresentationFormat>와이드스크린</PresentationFormat>
  <Paragraphs>322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레이블</vt:lpstr>
      <vt:lpstr>1. 레이블</vt:lpstr>
      <vt:lpstr>1. 레이블</vt:lpstr>
      <vt:lpstr>2. 텍스트 입력</vt:lpstr>
      <vt:lpstr>2. 텍스트 입력</vt:lpstr>
      <vt:lpstr>2. 텍스트 입력</vt:lpstr>
      <vt:lpstr>2. 텍스트 입력</vt:lpstr>
      <vt:lpstr>3. tkinter를 이용한 그래픽</vt:lpstr>
      <vt:lpstr>3. tkinter를 이용한 그래픽</vt:lpstr>
      <vt:lpstr>3. tkinter를 이용한 그래픽</vt:lpstr>
      <vt:lpstr>3. tkinter를 이용한 그래픽</vt:lpstr>
      <vt:lpstr>3. tkinter를 이용한 그래픽</vt:lpstr>
      <vt:lpstr>3. tkinter를 이용한 그래픽</vt:lpstr>
      <vt:lpstr>3. tkinter를 이용한 그래픽</vt:lpstr>
      <vt:lpstr>3. tkinter를 이용한 그래픽</vt:lpstr>
      <vt:lpstr>3. tkinter를 이용한 그래픽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2548</cp:revision>
  <dcterms:created xsi:type="dcterms:W3CDTF">2019-09-27T03:30:23Z</dcterms:created>
  <dcterms:modified xsi:type="dcterms:W3CDTF">2021-04-01T05:47:24Z</dcterms:modified>
</cp:coreProperties>
</file>