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704" r:id="rId3"/>
    <p:sldId id="740" r:id="rId4"/>
    <p:sldId id="741" r:id="rId5"/>
    <p:sldId id="742" r:id="rId6"/>
    <p:sldId id="743" r:id="rId7"/>
    <p:sldId id="725" r:id="rId8"/>
    <p:sldId id="744" r:id="rId9"/>
    <p:sldId id="745" r:id="rId10"/>
    <p:sldId id="746" r:id="rId11"/>
    <p:sldId id="747" r:id="rId12"/>
    <p:sldId id="748" r:id="rId13"/>
    <p:sldId id="749" r:id="rId14"/>
    <p:sldId id="75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0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82" d="100"/>
          <a:sy n="82" d="100"/>
        </p:scale>
        <p:origin x="708" y="78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18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en-US" altLang="ko-KR" sz="4000" dirty="0">
                <a:latin typeface="+mj-ea"/>
                <a:ea typeface="+mj-ea"/>
              </a:rPr>
              <a:t>GUI</a:t>
            </a:r>
            <a:r>
              <a:rPr lang="ko-KR" altLang="en-US" sz="4000" dirty="0">
                <a:latin typeface="+mj-ea"/>
                <a:ea typeface="+mj-ea"/>
              </a:rPr>
              <a:t> 프로그래밍</a:t>
            </a:r>
            <a:r>
              <a:rPr lang="en-US" altLang="ko-KR" sz="4000" dirty="0">
                <a:latin typeface="+mj-ea"/>
                <a:ea typeface="+mj-ea"/>
              </a:rPr>
              <a:t>-3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메뉴와 대화상자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메뉴의 생성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[</a:t>
            </a:r>
            <a:r>
              <a:rPr lang="ko-KR" altLang="en-US" sz="1600" dirty="0">
                <a:latin typeface="+mj-ea"/>
                <a:ea typeface="+mj-ea"/>
              </a:rPr>
              <a:t>파일</a:t>
            </a:r>
            <a:r>
              <a:rPr lang="en-US" altLang="ko-KR" sz="1600" dirty="0">
                <a:latin typeface="+mj-ea"/>
                <a:ea typeface="+mj-ea"/>
              </a:rPr>
              <a:t>] </a:t>
            </a:r>
            <a:r>
              <a:rPr lang="ko-KR" altLang="en-US" sz="1600" dirty="0">
                <a:latin typeface="+mj-ea"/>
                <a:ea typeface="+mj-ea"/>
              </a:rPr>
              <a:t>메뉴 아래에 </a:t>
            </a:r>
            <a:r>
              <a:rPr lang="en-US" altLang="ko-KR" sz="1600" dirty="0">
                <a:latin typeface="+mj-ea"/>
                <a:ea typeface="+mj-ea"/>
              </a:rPr>
              <a:t>[</a:t>
            </a:r>
            <a:r>
              <a:rPr lang="ko-KR" altLang="en-US" sz="1600" dirty="0">
                <a:latin typeface="+mj-ea"/>
                <a:ea typeface="+mj-ea"/>
              </a:rPr>
              <a:t>열기</a:t>
            </a:r>
            <a:r>
              <a:rPr lang="en-US" altLang="ko-KR" sz="1600" dirty="0">
                <a:latin typeface="+mj-ea"/>
                <a:ea typeface="+mj-ea"/>
              </a:rPr>
              <a:t>]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en-US" altLang="ko-KR" sz="1600" dirty="0">
                <a:latin typeface="+mj-ea"/>
                <a:ea typeface="+mj-ea"/>
              </a:rPr>
              <a:t>[</a:t>
            </a:r>
            <a:r>
              <a:rPr lang="ko-KR" altLang="en-US" sz="1600" dirty="0">
                <a:latin typeface="+mj-ea"/>
                <a:ea typeface="+mj-ea"/>
              </a:rPr>
              <a:t>종료</a:t>
            </a:r>
            <a:r>
              <a:rPr lang="en-US" altLang="ko-KR" sz="1600" dirty="0">
                <a:latin typeface="+mj-ea"/>
                <a:ea typeface="+mj-ea"/>
              </a:rPr>
              <a:t>] </a:t>
            </a:r>
            <a:r>
              <a:rPr lang="ko-KR" altLang="en-US" sz="1600" dirty="0">
                <a:latin typeface="+mj-ea"/>
                <a:ea typeface="+mj-ea"/>
              </a:rPr>
              <a:t>하위 메뉴가 있는 코드를 실제로 작성해 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먼저 메뉴의 겉모양만 생성한다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먼저 </a:t>
            </a:r>
            <a:r>
              <a:rPr lang="en-US" altLang="ko-KR" sz="1600" dirty="0">
                <a:latin typeface="+mj-ea"/>
                <a:ea typeface="+mj-ea"/>
              </a:rPr>
              <a:t>Menu(</a:t>
            </a:r>
            <a:r>
              <a:rPr lang="ko-KR" altLang="en-US" sz="1600" dirty="0" err="1">
                <a:latin typeface="+mj-ea"/>
                <a:ea typeface="+mj-ea"/>
              </a:rPr>
              <a:t>부모윈도우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로 </a:t>
            </a:r>
            <a:r>
              <a:rPr lang="en-US" altLang="ko-KR" sz="1600" dirty="0" err="1">
                <a:latin typeface="+mj-ea"/>
                <a:ea typeface="+mj-ea"/>
              </a:rPr>
              <a:t>mainMenu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변수를 생성한다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mainMenu</a:t>
            </a:r>
            <a:r>
              <a:rPr lang="ko-KR" altLang="en-US" sz="1600" dirty="0">
                <a:latin typeface="+mj-ea"/>
                <a:ea typeface="+mj-ea"/>
              </a:rPr>
              <a:t>는 메뉴자체를 나타내는 변수이다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그리고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생성한 메뉴 자체를 윈도창의 메뉴로 지정한다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상위 메뉴인 </a:t>
            </a:r>
            <a:r>
              <a:rPr lang="en-US" altLang="ko-KR" sz="1600" dirty="0">
                <a:latin typeface="+mj-ea"/>
                <a:ea typeface="+mj-ea"/>
              </a:rPr>
              <a:t>[</a:t>
            </a:r>
            <a:r>
              <a:rPr lang="ko-KR" altLang="en-US" sz="1600" dirty="0">
                <a:latin typeface="+mj-ea"/>
                <a:ea typeface="+mj-ea"/>
              </a:rPr>
              <a:t>파일</a:t>
            </a:r>
            <a:r>
              <a:rPr lang="en-US" altLang="ko-KR" sz="1600" dirty="0">
                <a:latin typeface="+mj-ea"/>
                <a:ea typeface="+mj-ea"/>
              </a:rPr>
              <a:t>]</a:t>
            </a:r>
            <a:r>
              <a:rPr lang="ko-KR" altLang="en-US" sz="1600" dirty="0">
                <a:latin typeface="+mj-ea"/>
                <a:ea typeface="+mj-ea"/>
              </a:rPr>
              <a:t>을 생성하고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메뉴 자체에 부착한다</a:t>
            </a:r>
            <a:r>
              <a:rPr lang="en-US" altLang="ko-KR" sz="1600" dirty="0">
                <a:latin typeface="+mj-ea"/>
                <a:ea typeface="+mj-ea"/>
              </a:rPr>
              <a:t>. [</a:t>
            </a:r>
            <a:r>
              <a:rPr lang="ko-KR" altLang="en-US" sz="1600" dirty="0">
                <a:latin typeface="+mj-ea"/>
                <a:ea typeface="+mj-ea"/>
              </a:rPr>
              <a:t>파일</a:t>
            </a:r>
            <a:r>
              <a:rPr lang="en-US" altLang="ko-KR" sz="1600" dirty="0">
                <a:latin typeface="+mj-ea"/>
                <a:ea typeface="+mj-ea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메뉴는 선택하고 끝나는 것이 아니라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그 아래에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다른 메뉴가 확장되어야 하므로 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</a:rPr>
              <a:t>add_cascade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()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함수를 사용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[</a:t>
            </a:r>
            <a:r>
              <a:rPr lang="ko-KR" altLang="en-US" sz="1600" dirty="0">
                <a:latin typeface="+mj-ea"/>
                <a:ea typeface="+mj-ea"/>
              </a:rPr>
              <a:t>파일</a:t>
            </a:r>
            <a:r>
              <a:rPr lang="en-US" altLang="ko-KR" sz="1600" dirty="0">
                <a:latin typeface="+mj-ea"/>
                <a:ea typeface="+mj-ea"/>
              </a:rPr>
              <a:t>] </a:t>
            </a:r>
            <a:r>
              <a:rPr lang="ko-KR" altLang="en-US" sz="1600" dirty="0">
                <a:latin typeface="+mj-ea"/>
                <a:ea typeface="+mj-ea"/>
              </a:rPr>
              <a:t>메뉴의 하위에 </a:t>
            </a:r>
            <a:r>
              <a:rPr lang="en-US" altLang="ko-KR" sz="1600" dirty="0">
                <a:latin typeface="+mj-ea"/>
                <a:ea typeface="+mj-ea"/>
              </a:rPr>
              <a:t>[</a:t>
            </a:r>
            <a:r>
              <a:rPr lang="ko-KR" altLang="en-US" sz="1600" dirty="0">
                <a:latin typeface="+mj-ea"/>
                <a:ea typeface="+mj-ea"/>
              </a:rPr>
              <a:t>열기</a:t>
            </a:r>
            <a:r>
              <a:rPr lang="en-US" altLang="ko-KR" sz="1600" dirty="0">
                <a:latin typeface="+mj-ea"/>
                <a:ea typeface="+mj-ea"/>
              </a:rPr>
              <a:t>] </a:t>
            </a:r>
            <a:r>
              <a:rPr lang="ko-KR" altLang="en-US" sz="1600" dirty="0">
                <a:latin typeface="+mj-ea"/>
                <a:ea typeface="+mj-ea"/>
              </a:rPr>
              <a:t>메뉴를 준비한다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열기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]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메뉴는 선택할 때 어떤 작동을 해야 하므로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, add command()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</a:rPr>
              <a:t>    </a:t>
            </a:r>
            <a:r>
              <a:rPr lang="ko-KR" altLang="en-US" sz="1600" dirty="0">
                <a:solidFill>
                  <a:srgbClr val="FF0000"/>
                </a:solidFill>
                <a:latin typeface="+mj-ea"/>
                <a:ea typeface="+mj-ea"/>
              </a:rPr>
              <a:t>함수를 사용</a:t>
            </a:r>
            <a:r>
              <a:rPr lang="ko-KR" altLang="en-US" sz="1600" dirty="0">
                <a:latin typeface="+mj-ea"/>
                <a:ea typeface="+mj-ea"/>
              </a:rPr>
              <a:t>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메뉴 사이에 구분선을 넣고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같은 방식으로 하위 메뉴를 생성한다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 메뉴의 겉모양만 있을 뿐 선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택해도 작동은 하지 않는다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95112-CB1E-493C-8C93-2E9036A89415}"/>
              </a:ext>
            </a:extLst>
          </p:cNvPr>
          <p:cNvSpPr txBox="1"/>
          <p:nvPr/>
        </p:nvSpPr>
        <p:spPr>
          <a:xfrm>
            <a:off x="1343472" y="1850346"/>
            <a:ext cx="6120680" cy="249299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mainMenu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Menu(window)     # 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메인메뉴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 변수에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Menu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설정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300" dirty="0" err="1">
                <a:latin typeface="+mj-ea"/>
                <a:ea typeface="+mj-ea"/>
                <a:cs typeface="Arial" panose="020B0604020202020204" pitchFamily="34" charset="0"/>
              </a:rPr>
              <a:t>윈도우창생성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window.config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(menu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mainMenu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fileMenu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Menu(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mainMenu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mainMenu.add_cascade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(label =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파일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", menu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fileMenu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fileMenu.add_command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(label =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열기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fileMenu.add_separator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fileMenu.add_command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(label =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종료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DFB4EE-DC73-4D39-A2EF-D3B37C04F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1850346"/>
            <a:ext cx="1466850" cy="1809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552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메뉴와 대화상자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메뉴의 생성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메뉴를 선택하면 작동할 수 있도록 코드를 추가해보자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95112-CB1E-493C-8C93-2E9036A89415}"/>
              </a:ext>
            </a:extLst>
          </p:cNvPr>
          <p:cNvSpPr txBox="1"/>
          <p:nvPr/>
        </p:nvSpPr>
        <p:spPr>
          <a:xfrm>
            <a:off x="1343472" y="1850346"/>
            <a:ext cx="6120680" cy="4493538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messagebox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함수 선언 부분 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#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func_open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 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messagebox.showinfo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메뉴선택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열기 메뉴를 선택함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func_exit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window.quit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window.destroy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 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메인 코드 부분 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mainMenu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Menu(window)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window.config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(menu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mainMenu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fileMenu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Menu(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mainMenu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mainMenu.add_cascade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(label =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파일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", menu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fileMenu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fileMenu.add_command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(label =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열기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", command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func_open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fileMenu.add_separator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fileMenu.add_command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(label =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종료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", command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func_exit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4D2716-0938-4B6D-A9E3-3FD67184D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604" y="1850346"/>
            <a:ext cx="3664820" cy="22267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4FD733-E4C7-420D-94BA-1DA8E563C923}"/>
              </a:ext>
            </a:extLst>
          </p:cNvPr>
          <p:cNvSpPr txBox="1"/>
          <p:nvPr/>
        </p:nvSpPr>
        <p:spPr>
          <a:xfrm>
            <a:off x="7494162" y="4126799"/>
            <a:ext cx="416973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열기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]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메뉴를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선텍하면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무언가 작동을 해야 하므로 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</a:rPr>
              <a:t>add_command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()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함수를 사용한다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그리고 선택할 때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실행될 함수명을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command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값으로 사용한다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즉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파일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]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메뉴를 선택하면 하위 메뉴가 확장되고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열기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]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메뉴를 선택하면 </a:t>
            </a:r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</a:rPr>
              <a:t>func_open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()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함수가 실행된다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종료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]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메뉴도 같은 방식으로 하위 메뉴를 생성한다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열기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]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메뉴를 선택하면 간단한 메시지창이 열리고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종료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]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메뉴를 선택하면 프로그램이 종료된다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966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메뉴와 대화상자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6106"/>
            <a:ext cx="11192666" cy="561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대화상자의 생성과 사용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 err="1">
                <a:latin typeface="+mj-ea"/>
                <a:ea typeface="+mj-ea"/>
              </a:rPr>
              <a:t>파이썬은</a:t>
            </a:r>
            <a:r>
              <a:rPr lang="ko-KR" altLang="en-US" sz="1500" dirty="0">
                <a:latin typeface="+mj-ea"/>
                <a:ea typeface="+mj-ea"/>
              </a:rPr>
              <a:t> 대화상자를 몇 개 제공한다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기본적인 메시지창을 표시하는 </a:t>
            </a:r>
            <a:r>
              <a:rPr lang="en-US" altLang="ko-KR" sz="1500" dirty="0" err="1">
                <a:latin typeface="+mj-ea"/>
                <a:ea typeface="+mj-ea"/>
              </a:rPr>
              <a:t>messagebox.showinfo</a:t>
            </a:r>
            <a:r>
              <a:rPr lang="en-US" altLang="ko-KR" sz="1500" dirty="0">
                <a:latin typeface="+mj-ea"/>
                <a:ea typeface="+mj-ea"/>
              </a:rPr>
              <a:t>()</a:t>
            </a:r>
            <a:r>
              <a:rPr lang="ko-KR" altLang="en-US" sz="1500" dirty="0">
                <a:latin typeface="+mj-ea"/>
                <a:ea typeface="+mj-ea"/>
              </a:rPr>
              <a:t>는 앞에서 사용했었다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이외에도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숫자나 문자를 </a:t>
            </a:r>
            <a:r>
              <a:rPr lang="ko-KR" altLang="en-US" sz="1500" dirty="0" err="1">
                <a:latin typeface="+mj-ea"/>
                <a:ea typeface="+mj-ea"/>
              </a:rPr>
              <a:t>입력받을</a:t>
            </a:r>
            <a:r>
              <a:rPr lang="ko-KR" altLang="en-US" sz="1500" dirty="0">
                <a:latin typeface="+mj-ea"/>
                <a:ea typeface="+mj-ea"/>
              </a:rPr>
              <a:t> 수 있도록 </a:t>
            </a:r>
            <a:r>
              <a:rPr lang="en-US" altLang="ko-KR" sz="1500" dirty="0" err="1">
                <a:latin typeface="+mj-ea"/>
                <a:ea typeface="+mj-ea"/>
              </a:rPr>
              <a:t>tkinter.simpledialog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모듈을 임포트한 후 </a:t>
            </a:r>
            <a:r>
              <a:rPr lang="en-US" altLang="ko-KR" sz="1500" dirty="0" err="1">
                <a:latin typeface="+mj-ea"/>
                <a:ea typeface="+mj-ea"/>
              </a:rPr>
              <a:t>askinteger</a:t>
            </a:r>
            <a:r>
              <a:rPr lang="en-US" altLang="ko-KR" sz="1500" dirty="0">
                <a:latin typeface="+mj-ea"/>
                <a:ea typeface="+mj-ea"/>
              </a:rPr>
              <a:t>() </a:t>
            </a:r>
            <a:r>
              <a:rPr lang="ko-KR" altLang="en-US" sz="1500" dirty="0">
                <a:latin typeface="+mj-ea"/>
                <a:ea typeface="+mj-ea"/>
              </a:rPr>
              <a:t>및 </a:t>
            </a:r>
            <a:r>
              <a:rPr lang="en-US" altLang="ko-KR" sz="1500" dirty="0" err="1">
                <a:latin typeface="+mj-ea"/>
                <a:ea typeface="+mj-ea"/>
              </a:rPr>
              <a:t>askstring</a:t>
            </a:r>
            <a:r>
              <a:rPr lang="en-US" altLang="ko-KR" sz="1500" dirty="0">
                <a:latin typeface="+mj-ea"/>
                <a:ea typeface="+mj-ea"/>
              </a:rPr>
              <a:t>() </a:t>
            </a:r>
            <a:r>
              <a:rPr lang="ko-KR" altLang="en-US" sz="1500" dirty="0">
                <a:latin typeface="+mj-ea"/>
                <a:ea typeface="+mj-ea"/>
              </a:rPr>
              <a:t>등을 사용할 수 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간단한 코드로 확인해 보자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입력창을 사용하려고 </a:t>
            </a:r>
            <a:r>
              <a:rPr lang="en-US" altLang="ko-KR" sz="1500" dirty="0" err="1">
                <a:latin typeface="+mj-ea"/>
                <a:ea typeface="+mj-ea"/>
              </a:rPr>
              <a:t>tkinter.simpledialog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모듈을 </a:t>
            </a:r>
            <a:r>
              <a:rPr lang="ko-KR" altLang="en-US" sz="1500" dirty="0" err="1">
                <a:latin typeface="+mj-ea"/>
                <a:ea typeface="+mj-ea"/>
              </a:rPr>
              <a:t>임포트한다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그리고 레이블을 하나 준비한다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en-US" altLang="ko-KR" sz="1500" dirty="0" err="1">
                <a:latin typeface="+mj-ea"/>
                <a:ea typeface="+mj-ea"/>
              </a:rPr>
              <a:t>askinteger</a:t>
            </a:r>
            <a:r>
              <a:rPr lang="en-US" altLang="ko-KR" sz="1500" dirty="0">
                <a:latin typeface="+mj-ea"/>
                <a:ea typeface="+mj-ea"/>
              </a:rPr>
              <a:t>(“</a:t>
            </a:r>
            <a:r>
              <a:rPr lang="ko-KR" altLang="en-US" sz="1500" dirty="0">
                <a:latin typeface="+mj-ea"/>
                <a:ea typeface="+mj-ea"/>
              </a:rPr>
              <a:t>제목”</a:t>
            </a:r>
            <a:r>
              <a:rPr lang="en-US" altLang="ko-KR" sz="1500" dirty="0">
                <a:latin typeface="+mj-ea"/>
                <a:ea typeface="+mj-ea"/>
              </a:rPr>
              <a:t>, “</a:t>
            </a:r>
            <a:r>
              <a:rPr lang="ko-KR" altLang="en-US" sz="1500" dirty="0">
                <a:latin typeface="+mj-ea"/>
                <a:ea typeface="+mj-ea"/>
              </a:rPr>
              <a:t>내용”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옵션</a:t>
            </a:r>
            <a:r>
              <a:rPr lang="en-US" altLang="ko-KR" sz="1500" dirty="0">
                <a:latin typeface="+mj-ea"/>
                <a:ea typeface="+mj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함수로 정수를 사용자로부터 입력을 받는다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옵션 중에 </a:t>
            </a:r>
            <a:r>
              <a:rPr lang="en-US" altLang="ko-KR" sz="1500" dirty="0" err="1">
                <a:latin typeface="+mj-ea"/>
                <a:ea typeface="+mj-ea"/>
              </a:rPr>
              <a:t>minvalue</a:t>
            </a:r>
            <a:r>
              <a:rPr lang="ko-KR" altLang="en-US" sz="1500" dirty="0">
                <a:latin typeface="+mj-ea"/>
                <a:ea typeface="+mj-ea"/>
              </a:rPr>
              <a:t>는 최솟값이고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en-US" altLang="ko-KR" sz="1500" dirty="0" err="1">
                <a:latin typeface="+mj-ea"/>
                <a:ea typeface="+mj-ea"/>
              </a:rPr>
              <a:t>maxvalue</a:t>
            </a:r>
            <a:r>
              <a:rPr lang="ko-KR" altLang="en-US" sz="1500" dirty="0">
                <a:latin typeface="+mj-ea"/>
                <a:ea typeface="+mj-ea"/>
              </a:rPr>
              <a:t>는 최댓값이다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이 값을 벗어나서 입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력하면 경고창을 표시하며 입력되지 않는다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r>
              <a:rPr lang="ko-KR" altLang="en-US" sz="1500" dirty="0" err="1">
                <a:latin typeface="+mj-ea"/>
                <a:ea typeface="+mj-ea"/>
              </a:rPr>
              <a:t>입력받은</a:t>
            </a:r>
            <a:r>
              <a:rPr lang="ko-KR" altLang="en-US" sz="1500" dirty="0">
                <a:latin typeface="+mj-ea"/>
                <a:ea typeface="+mj-ea"/>
              </a:rPr>
              <a:t> 숫자를 문자열로 변경해서 레이블에 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실수를 입력 받으려면 </a:t>
            </a:r>
            <a:r>
              <a:rPr lang="en-US" altLang="ko-KR" sz="1500" dirty="0" err="1">
                <a:latin typeface="+mj-ea"/>
                <a:ea typeface="+mj-ea"/>
              </a:rPr>
              <a:t>askfloa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 t() </a:t>
            </a:r>
            <a:r>
              <a:rPr lang="ko-KR" altLang="en-US" sz="1500" dirty="0">
                <a:latin typeface="+mj-ea"/>
                <a:ea typeface="+mj-ea"/>
              </a:rPr>
              <a:t>함수를 사용하고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문자열을 입력 받으려면 </a:t>
            </a:r>
            <a:r>
              <a:rPr lang="en-US" altLang="ko-KR" sz="1500" dirty="0" err="1">
                <a:latin typeface="+mj-ea"/>
                <a:ea typeface="+mj-ea"/>
              </a:rPr>
              <a:t>askstring</a:t>
            </a:r>
            <a:r>
              <a:rPr lang="en-US" altLang="ko-KR" sz="1500" dirty="0">
                <a:latin typeface="+mj-ea"/>
                <a:ea typeface="+mj-ea"/>
              </a:rPr>
              <a:t>() </a:t>
            </a:r>
            <a:r>
              <a:rPr lang="ko-KR" altLang="en-US" sz="1500" dirty="0">
                <a:latin typeface="+mj-ea"/>
                <a:ea typeface="+mj-ea"/>
              </a:rPr>
              <a:t>함수를 사용하면 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r>
              <a:rPr lang="ko-KR" altLang="en-US" sz="1500" dirty="0">
                <a:latin typeface="+mj-ea"/>
                <a:ea typeface="+mj-ea"/>
              </a:rPr>
              <a:t>파일을 열거나 저장할 때 표시하는 대화상자도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있다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en-US" altLang="ko-KR" sz="1500" dirty="0" err="1">
                <a:latin typeface="+mj-ea"/>
                <a:ea typeface="+mj-ea"/>
              </a:rPr>
              <a:t>tkinter.filedialog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모듈을 임포트한 후 </a:t>
            </a:r>
            <a:r>
              <a:rPr lang="en-US" altLang="ko-KR" sz="1500" dirty="0" err="1">
                <a:latin typeface="+mj-ea"/>
                <a:ea typeface="+mj-ea"/>
              </a:rPr>
              <a:t>askopenfilename</a:t>
            </a:r>
            <a:r>
              <a:rPr lang="en-US" altLang="ko-KR" sz="1500" dirty="0">
                <a:latin typeface="+mj-ea"/>
                <a:ea typeface="+mj-ea"/>
              </a:rPr>
              <a:t>()</a:t>
            </a:r>
            <a:r>
              <a:rPr lang="ko-KR" altLang="en-US" sz="1500" dirty="0">
                <a:latin typeface="+mj-ea"/>
                <a:ea typeface="+mj-ea"/>
              </a:rPr>
              <a:t>이나 </a:t>
            </a:r>
            <a:r>
              <a:rPr lang="en-US" altLang="ko-KR" sz="1500" dirty="0" err="1">
                <a:latin typeface="+mj-ea"/>
                <a:ea typeface="+mj-ea"/>
              </a:rPr>
              <a:t>asksaveasfile</a:t>
            </a:r>
            <a:r>
              <a:rPr lang="en-US" altLang="ko-KR" sz="1500" dirty="0">
                <a:latin typeface="+mj-ea"/>
                <a:ea typeface="+mj-ea"/>
              </a:rPr>
              <a:t>() </a:t>
            </a:r>
            <a:r>
              <a:rPr lang="ko-KR" altLang="en-US" sz="1500" dirty="0">
                <a:latin typeface="+mj-ea"/>
                <a:ea typeface="+mj-ea"/>
              </a:rPr>
              <a:t>함수를 사용하면 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95112-CB1E-493C-8C93-2E9036A89415}"/>
              </a:ext>
            </a:extLst>
          </p:cNvPr>
          <p:cNvSpPr txBox="1"/>
          <p:nvPr/>
        </p:nvSpPr>
        <p:spPr>
          <a:xfrm>
            <a:off x="1343472" y="2448178"/>
            <a:ext cx="7272808" cy="249299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tkinter.simpledialog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window.geometry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("400x100")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label1 = Label (window, text =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입력된 값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label1.pack()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value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askinteger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확대배수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",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주사위 숫자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(1~6)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을 입력하세요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minvalue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1,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maxvalue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6)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label1.configure(text = str(value))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(())</a:t>
            </a:r>
          </a:p>
        </p:txBody>
      </p:sp>
    </p:spTree>
    <p:extLst>
      <p:ext uri="{BB962C8B-B14F-4D97-AF65-F5344CB8AC3E}">
        <p14:creationId xmlns:p14="http://schemas.microsoft.com/office/powerpoint/2010/main" val="44049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메뉴와 대화상자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6106"/>
            <a:ext cx="11192666" cy="318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대화상자의 생성과 사용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그림 파일인 </a:t>
            </a:r>
            <a:r>
              <a:rPr lang="en-US" altLang="ko-KR" sz="1500" dirty="0">
                <a:latin typeface="+mj-ea"/>
                <a:ea typeface="+mj-ea"/>
              </a:rPr>
              <a:t>GIF </a:t>
            </a:r>
            <a:r>
              <a:rPr lang="ko-KR" altLang="en-US" sz="1500" dirty="0">
                <a:latin typeface="+mj-ea"/>
                <a:ea typeface="+mj-ea"/>
              </a:rPr>
              <a:t>파일을 선택하는 코드이다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코드로 사용 방법을 확인해 보자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95112-CB1E-493C-8C93-2E9036A89415}"/>
              </a:ext>
            </a:extLst>
          </p:cNvPr>
          <p:cNvSpPr txBox="1"/>
          <p:nvPr/>
        </p:nvSpPr>
        <p:spPr>
          <a:xfrm>
            <a:off x="1343472" y="1810154"/>
            <a:ext cx="7560840" cy="249299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tkinter.filedialog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window.geometry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("400x100")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label1 = Label(window, text =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선택된 파일 이름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label1.pack()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filename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askopenfilename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(parent=window, filetypes = (("GIF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파일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", ”*.gif”), 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모든 파일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", "*.*")))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labeli.configure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(text = str(filename))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F38C08-8FE6-4620-9D35-2304BD047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94" y="4503200"/>
            <a:ext cx="4116013" cy="22675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C92151-0549-4F5F-8594-BCCA74A27EBB}"/>
              </a:ext>
            </a:extLst>
          </p:cNvPr>
          <p:cNvSpPr txBox="1"/>
          <p:nvPr/>
        </p:nvSpPr>
        <p:spPr>
          <a:xfrm>
            <a:off x="5483003" y="4538481"/>
            <a:ext cx="572945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</a:rPr>
              <a:t>tkinter.filedialog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모듈을 임포트하고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</a:rPr>
              <a:t>askopenfilename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()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함수를 사용한다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함수의 매개변수 중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parent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는 부모 윈도우를 지정한다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관심있게 볼 것은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filetypes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인데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값으로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튜플을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받는다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그리고 각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튜플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안에는 다시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튜플로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("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표시할 글자”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, “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확장명”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)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형식을 구성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첫 번째 값은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(GIF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파일”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, “*.gif")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그래서 실행 화면에서 오른쪽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아래를 보면 현재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GIF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파일만 표시한다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이 부분을 클릭해서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'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모든 파일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’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을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선택하면 모든 파일을 볼 수 있다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</a:rPr>
              <a:t>askopenfilename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()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함수는 경로를 포함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해서 선택한 파일의 파일명을 반환한다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그리고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filename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을 출력한다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45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메뉴와 대화상자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6106"/>
            <a:ext cx="11192666" cy="561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대화상자의 생성과 사용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이번에는 파일을 저장하는 코드를 보자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저장 대화상자는 매개변수가 약간 다르다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- </a:t>
            </a:r>
            <a:r>
              <a:rPr lang="ko-KR" altLang="en-US" sz="1500" dirty="0">
                <a:latin typeface="+mj-ea"/>
                <a:ea typeface="+mj-ea"/>
              </a:rPr>
              <a:t>위의 프로그램을 실행하면 </a:t>
            </a:r>
            <a:r>
              <a:rPr lang="en-US" altLang="ko-KR" sz="1500" dirty="0">
                <a:latin typeface="+mj-ea"/>
                <a:ea typeface="+mj-ea"/>
              </a:rPr>
              <a:t>[</a:t>
            </a:r>
            <a:r>
              <a:rPr lang="ko-KR" altLang="en-US" sz="1500" dirty="0">
                <a:latin typeface="+mj-ea"/>
                <a:ea typeface="+mj-ea"/>
              </a:rPr>
              <a:t>다른 이름으로 저장</a:t>
            </a:r>
            <a:r>
              <a:rPr lang="en-US" altLang="ko-KR" sz="1500" dirty="0">
                <a:latin typeface="+mj-ea"/>
                <a:ea typeface="+mj-ea"/>
              </a:rPr>
              <a:t>] </a:t>
            </a:r>
            <a:r>
              <a:rPr lang="ko-KR" altLang="en-US" sz="1500" dirty="0">
                <a:latin typeface="+mj-ea"/>
                <a:ea typeface="+mj-ea"/>
              </a:rPr>
              <a:t>대화상자가 열린다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그리고 기존에 있는 파일명을 입력하고 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>
                <a:latin typeface="+mj-ea"/>
                <a:ea typeface="+mj-ea"/>
              </a:rPr>
              <a:t>저장</a:t>
            </a:r>
            <a:r>
              <a:rPr lang="en-US" altLang="ko-KR" sz="1500" dirty="0">
                <a:latin typeface="+mj-ea"/>
                <a:ea typeface="+mj-ea"/>
              </a:rPr>
              <a:t>) </a:t>
            </a:r>
            <a:r>
              <a:rPr lang="ko-KR" altLang="en-US" sz="1500" dirty="0">
                <a:latin typeface="+mj-ea"/>
                <a:ea typeface="+mj-ea"/>
              </a:rPr>
              <a:t>버튼을 누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르면 기존 파일을 바꿀 것인지 묻는 메시지창을 표시한다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주의할 점은 </a:t>
            </a:r>
            <a:r>
              <a:rPr lang="en-US" altLang="ko-KR" sz="1500" dirty="0" err="1">
                <a:latin typeface="+mj-ea"/>
                <a:ea typeface="+mj-ea"/>
              </a:rPr>
              <a:t>askopenfilename</a:t>
            </a:r>
            <a:r>
              <a:rPr lang="en-US" altLang="ko-KR" sz="1500" dirty="0">
                <a:latin typeface="+mj-ea"/>
                <a:ea typeface="+mj-ea"/>
              </a:rPr>
              <a:t>() </a:t>
            </a:r>
            <a:r>
              <a:rPr lang="ko-KR" altLang="en-US" sz="1500" dirty="0">
                <a:latin typeface="+mj-ea"/>
                <a:ea typeface="+mj-ea"/>
              </a:rPr>
              <a:t>함수는 파일 경로와 파일명 문자열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만 반환하지만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en-US" altLang="ko-KR" sz="1500" dirty="0" err="1">
                <a:latin typeface="+mj-ea"/>
                <a:ea typeface="+mj-ea"/>
              </a:rPr>
              <a:t>asksaveasfile</a:t>
            </a:r>
            <a:r>
              <a:rPr lang="en-US" altLang="ko-KR" sz="1500" dirty="0">
                <a:latin typeface="+mj-ea"/>
                <a:ea typeface="+mj-ea"/>
              </a:rPr>
              <a:t>() </a:t>
            </a:r>
            <a:r>
              <a:rPr lang="ko-KR" altLang="en-US" sz="1500" dirty="0">
                <a:latin typeface="+mj-ea"/>
                <a:ea typeface="+mj-ea"/>
              </a:rPr>
              <a:t>함수는 다른 정보도 함께 반환한다는 것이다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반환된 값 중에서 </a:t>
            </a:r>
            <a:r>
              <a:rPr lang="en-US" altLang="ko-KR" sz="1500" dirty="0">
                <a:latin typeface="+mj-ea"/>
                <a:ea typeface="+mj-ea"/>
              </a:rPr>
              <a:t>name</a:t>
            </a:r>
            <a:r>
              <a:rPr lang="ko-KR" altLang="en-US" sz="1500" dirty="0">
                <a:latin typeface="+mj-ea"/>
                <a:ea typeface="+mj-ea"/>
              </a:rPr>
              <a:t>과 관련된 것이 새로 저장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</a:t>
            </a:r>
            <a:r>
              <a:rPr lang="ko-KR" altLang="en-US" sz="1500" dirty="0">
                <a:latin typeface="+mj-ea"/>
                <a:ea typeface="+mj-ea"/>
              </a:rPr>
              <a:t>할 파일명이 들어 있는 부분이다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r>
              <a:rPr lang="ko-KR" altLang="en-US" sz="1500" dirty="0">
                <a:latin typeface="+mj-ea"/>
                <a:ea typeface="+mj-ea"/>
              </a:rPr>
              <a:t> </a:t>
            </a:r>
            <a:r>
              <a:rPr lang="en-US" altLang="ko-KR" sz="1500" dirty="0" err="1">
                <a:latin typeface="+mj-ea"/>
                <a:ea typeface="+mj-ea"/>
              </a:rPr>
              <a:t>asksaveasfile</a:t>
            </a:r>
            <a:r>
              <a:rPr lang="en-US" altLang="ko-KR" sz="1500" dirty="0">
                <a:latin typeface="+mj-ea"/>
                <a:ea typeface="+mj-ea"/>
              </a:rPr>
              <a:t>() </a:t>
            </a:r>
            <a:r>
              <a:rPr lang="ko-KR" altLang="en-US" sz="1500" dirty="0">
                <a:latin typeface="+mj-ea"/>
                <a:ea typeface="+mj-ea"/>
              </a:rPr>
              <a:t>함수의 매개변수 중 </a:t>
            </a:r>
            <a:r>
              <a:rPr lang="en-US" altLang="ko-KR" sz="1500" dirty="0">
                <a:latin typeface="+mj-ea"/>
                <a:ea typeface="+mj-ea"/>
              </a:rPr>
              <a:t>mode="w”</a:t>
            </a:r>
            <a:r>
              <a:rPr lang="ko-KR" altLang="en-US" sz="1500" dirty="0">
                <a:latin typeface="+mj-ea"/>
                <a:ea typeface="+mj-ea"/>
              </a:rPr>
              <a:t>는 쓰기 모드라는 의미이다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그리고 </a:t>
            </a:r>
            <a:r>
              <a:rPr lang="en-US" altLang="ko-KR" sz="1500" dirty="0" err="1">
                <a:latin typeface="+mj-ea"/>
                <a:ea typeface="+mj-ea"/>
              </a:rPr>
              <a:t>defaultex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tension=".jpg"</a:t>
            </a:r>
            <a:r>
              <a:rPr lang="ko-KR" altLang="en-US" sz="1500" dirty="0">
                <a:latin typeface="+mj-ea"/>
                <a:ea typeface="+mj-ea"/>
              </a:rPr>
              <a:t>는 특별히 확장명을 지정하지 않으면 확장명을 </a:t>
            </a:r>
            <a:r>
              <a:rPr lang="en-US" altLang="ko-KR" sz="1500" dirty="0">
                <a:latin typeface="+mj-ea"/>
                <a:ea typeface="+mj-ea"/>
              </a:rPr>
              <a:t>jpg</a:t>
            </a:r>
            <a:r>
              <a:rPr lang="ko-KR" altLang="en-US" sz="1500" dirty="0">
                <a:latin typeface="+mj-ea"/>
                <a:ea typeface="+mj-ea"/>
              </a:rPr>
              <a:t>로 붙인다는 의미이다</a:t>
            </a:r>
            <a:r>
              <a:rPr lang="en-US" altLang="ko-KR" sz="1500" dirty="0">
                <a:latin typeface="+mj-ea"/>
                <a:ea typeface="+mj-ea"/>
              </a:rPr>
              <a:t>. label1</a:t>
            </a:r>
            <a:r>
              <a:rPr lang="ko-KR" altLang="en-US" sz="1500" dirty="0">
                <a:latin typeface="+mj-ea"/>
                <a:ea typeface="+mj-ea"/>
              </a:rPr>
              <a:t>에 </a:t>
            </a:r>
            <a:r>
              <a:rPr lang="en-US" altLang="ko-KR" sz="1500" dirty="0" err="1">
                <a:latin typeface="+mj-ea"/>
                <a:ea typeface="+mj-ea"/>
              </a:rPr>
              <a:t>saveFp</a:t>
            </a:r>
            <a:r>
              <a:rPr lang="ko-KR" altLang="en-US" sz="1500" dirty="0">
                <a:latin typeface="+mj-ea"/>
                <a:ea typeface="+mj-ea"/>
              </a:rPr>
              <a:t>의 내용을 </a:t>
            </a:r>
            <a:r>
              <a:rPr lang="en-US" altLang="ko-KR" sz="1500" dirty="0">
                <a:latin typeface="+mj-ea"/>
                <a:ea typeface="+mj-ea"/>
              </a:rPr>
              <a:t>text</a:t>
            </a:r>
            <a:r>
              <a:rPr lang="ko-KR" altLang="en-US" sz="1500" dirty="0">
                <a:latin typeface="+mj-ea"/>
                <a:ea typeface="+mj-ea"/>
              </a:rPr>
              <a:t>에 대입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</a:t>
            </a:r>
            <a:r>
              <a:rPr lang="ko-KR" altLang="en-US" sz="1500" dirty="0">
                <a:latin typeface="+mj-ea"/>
                <a:ea typeface="+mj-ea"/>
              </a:rPr>
              <a:t>시켜서 출력한다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그리고 파일을 닫는다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  <a:r>
              <a:rPr lang="ko-KR" altLang="en-US" sz="1500" dirty="0">
                <a:latin typeface="+mj-ea"/>
                <a:ea typeface="+mj-ea"/>
              </a:rPr>
              <a:t>그리고 실행된 이후에는 파일의 기록이 완료된다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95112-CB1E-493C-8C93-2E9036A89415}"/>
              </a:ext>
            </a:extLst>
          </p:cNvPr>
          <p:cNvSpPr txBox="1"/>
          <p:nvPr/>
        </p:nvSpPr>
        <p:spPr>
          <a:xfrm>
            <a:off x="1343472" y="1810154"/>
            <a:ext cx="10297144" cy="249299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tkinter.filedialog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window.geometry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("400x100")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label1 = Label(window, text =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선택된 파일 이름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label1.pack()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saveFp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asksaveasfile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(parent=window, mode="w",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defaultextension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=".jpg", filetypes=(("JPG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파일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", "*.jpg;*.jpeg"), 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모든 파일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", "*.*")))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label1.configure(text =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saveFp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saveFp.close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E0B6AF-6F58-44EF-A948-C0DEB3F7D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96" y="921334"/>
            <a:ext cx="2879262" cy="1740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B689AE-106E-4173-8FDA-86DC79E61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736" y="1901503"/>
            <a:ext cx="1947560" cy="758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418135F-850C-4DD6-A05F-A559DF6D2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408" y="2662198"/>
            <a:ext cx="4824536" cy="7668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5626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이벤트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이벤트 처리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en-US" altLang="ko-KR" sz="1600" dirty="0">
                <a:latin typeface="+mj-ea"/>
                <a:ea typeface="+mj-ea"/>
              </a:rPr>
              <a:t> </a:t>
            </a:r>
            <a:r>
              <a:rPr lang="ko-KR" altLang="en-US" sz="1600" dirty="0">
                <a:latin typeface="+mj-ea"/>
                <a:ea typeface="+mj-ea"/>
              </a:rPr>
              <a:t>응용 프로그램은 대부분의 시간을 이벤트 루프에서 소모한다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즉 </a:t>
            </a:r>
            <a:r>
              <a:rPr lang="en-US" altLang="ko-KR" sz="1600" dirty="0" err="1">
                <a:latin typeface="+mj-ea"/>
                <a:ea typeface="+mj-ea"/>
              </a:rPr>
              <a:t>mainloop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r>
              <a:rPr lang="ko-KR" altLang="en-US" sz="1600" dirty="0">
                <a:latin typeface="+mj-ea"/>
                <a:ea typeface="+mj-ea"/>
              </a:rPr>
              <a:t>에서 이벤트를 기다리면서 반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복 루프를 실행한다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이것을 이벤트</a:t>
            </a:r>
            <a:r>
              <a:rPr lang="en-US" altLang="ko-KR" sz="1600" dirty="0">
                <a:latin typeface="+mj-ea"/>
                <a:ea typeface="+mj-ea"/>
              </a:rPr>
              <a:t>-</a:t>
            </a:r>
            <a:r>
              <a:rPr lang="ko-KR" altLang="en-US" sz="1600" dirty="0">
                <a:latin typeface="+mj-ea"/>
                <a:ea typeface="+mj-ea"/>
              </a:rPr>
              <a:t>구동방식이라고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이벤트는 다양한 소스에서 발생할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키보드의 키를 눌러도 이벤트가 발생되고 마우스 버튼을 눌러도 </a:t>
            </a:r>
            <a:r>
              <a:rPr lang="ko-KR" altLang="en-US" sz="1600" dirty="0" err="1">
                <a:latin typeface="+mj-ea"/>
                <a:ea typeface="+mj-ea"/>
              </a:rPr>
              <a:t>이벤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 err="1">
                <a:latin typeface="+mj-ea"/>
                <a:ea typeface="+mj-ea"/>
              </a:rPr>
              <a:t>트가</a:t>
            </a:r>
            <a:r>
              <a:rPr lang="ko-KR" altLang="en-US" sz="1600" dirty="0">
                <a:latin typeface="+mj-ea"/>
                <a:ea typeface="+mj-ea"/>
              </a:rPr>
              <a:t> 발생한다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윈도우 매니저가 화면을 다시 그리라는 이벤트를 보낼 수도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ko-KR" altLang="en-US" sz="1600" dirty="0">
                <a:latin typeface="+mj-ea"/>
                <a:ea typeface="+mj-ea"/>
              </a:rPr>
              <a:t>는 이벤트를 처리하는 강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력한 </a:t>
            </a:r>
            <a:r>
              <a:rPr lang="ko-KR" altLang="en-US" sz="1600" dirty="0" err="1">
                <a:latin typeface="+mj-ea"/>
                <a:ea typeface="+mj-ea"/>
              </a:rPr>
              <a:t>메카니즘을</a:t>
            </a:r>
            <a:r>
              <a:rPr lang="ko-KR" altLang="en-US" sz="1600" dirty="0">
                <a:latin typeface="+mj-ea"/>
                <a:ea typeface="+mj-ea"/>
              </a:rPr>
              <a:t> 가지고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각 위젯에 대하여 개발자는 파이썬 함수를 붙일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만약 위젯에서 이벤트 지정자와 일치하는 이벤트가 발생하면 주어진 이벤트 처리 함수가 이벤트를 설명하는 객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체와 함께 호출된다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간단한 예제를 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마우스 이벤트를 받아서 콘솔에 출력해보자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1DF3C3-430D-4BDA-8D8B-F6C20CA27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2216402"/>
            <a:ext cx="3816424" cy="721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3DC969-B76A-4975-9BCD-957175126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3" y="4033645"/>
            <a:ext cx="3943350" cy="390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0A22C-40D2-4A2B-8B56-84932947AADE}"/>
              </a:ext>
            </a:extLst>
          </p:cNvPr>
          <p:cNvSpPr txBox="1"/>
          <p:nvPr/>
        </p:nvSpPr>
        <p:spPr>
          <a:xfrm>
            <a:off x="1343473" y="5117696"/>
            <a:ext cx="4752527" cy="1492716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callback(event):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event.x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event.y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,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에서 마우스 이벤트 발생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frame = Frame (window, width=100, height=100)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frame.bind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("&lt;Button-1&gt;", callback)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frame.pack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3C6EEB-9F34-4507-8D88-5B8EA405F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048" y="5099115"/>
            <a:ext cx="2279063" cy="9618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0BEE8C7-10B7-46E1-9DAC-CA8671659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024" y="5117696"/>
            <a:ext cx="864096" cy="943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390D870-CBA3-40B8-8A37-A976DB0B7BE1}"/>
              </a:ext>
            </a:extLst>
          </p:cNvPr>
          <p:cNvSpPr txBox="1"/>
          <p:nvPr/>
        </p:nvSpPr>
        <p:spPr>
          <a:xfrm>
            <a:off x="6085906" y="6124118"/>
            <a:ext cx="613982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윈도우 창이 하나 생기고 마우스를 클릭하면 콘솔에 출력된다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이것은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&lt;</a:t>
            </a:r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</a:rPr>
              <a:t>Butto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n-1&gt;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이라 불리는 이벤트에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콜백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 함수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callback()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을 연결하였다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하여 윈도우에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서 마우스 버튼을 누르면 콘솔에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“44 34”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에서 마우스 이벤트 발생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＂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이 출력된다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60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이벤트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이벤트 처리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키보드 이벤트는 현재 키보드 포커스를 소유하고 있는 위젯으로 보내진다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en-US" altLang="ko-KR" sz="1600" dirty="0" err="1">
                <a:latin typeface="+mj-ea"/>
                <a:ea typeface="+mj-ea"/>
              </a:rPr>
              <a:t>focus_set</a:t>
            </a:r>
            <a:r>
              <a:rPr lang="en-US" altLang="ko-KR" sz="1600" dirty="0">
                <a:latin typeface="+mj-ea"/>
                <a:ea typeface="+mj-ea"/>
              </a:rPr>
              <a:t>() </a:t>
            </a:r>
            <a:r>
              <a:rPr lang="ko-KR" altLang="en-US" sz="1600" dirty="0">
                <a:latin typeface="+mj-ea"/>
                <a:ea typeface="+mj-ea"/>
              </a:rPr>
              <a:t>메소드를 이용하여 원하는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위젯으로 포커스를 이동시킬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이벤트 지정자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이벤트 지정자는 다음과 같은 형식의 문자열로 기술된다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0A22C-40D2-4A2B-8B56-84932947AADE}"/>
              </a:ext>
            </a:extLst>
          </p:cNvPr>
          <p:cNvSpPr txBox="1"/>
          <p:nvPr/>
        </p:nvSpPr>
        <p:spPr>
          <a:xfrm>
            <a:off x="1343473" y="2204864"/>
            <a:ext cx="4752527" cy="269304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key (event):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 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repr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event.char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),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가 눌렸습니다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 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callback(event):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frame.focus_set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event.x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event.y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, 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에서 마우스 이벤트 발생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frame = Frame (window, width=100, height=100)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frame.bind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("&lt;Key&gt;", key)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frame.bind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("&lt;Button-1&gt;", callback)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frame.pack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90D870-CBA3-40B8-8A37-A976DB0B7BE1}"/>
              </a:ext>
            </a:extLst>
          </p:cNvPr>
          <p:cNvSpPr txBox="1"/>
          <p:nvPr/>
        </p:nvSpPr>
        <p:spPr>
          <a:xfrm>
            <a:off x="6071358" y="2186125"/>
            <a:ext cx="38307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</a:rPr>
              <a:t>repr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()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은 문자코드를 문자열로 변환하는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함수이다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DEA1ED-9C86-4A85-A1F3-93545BE1B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2654441"/>
            <a:ext cx="2600325" cy="1085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DAB54C-C58A-4CD8-843A-244104192E28}"/>
              </a:ext>
            </a:extLst>
          </p:cNvPr>
          <p:cNvSpPr txBox="1"/>
          <p:nvPr/>
        </p:nvSpPr>
        <p:spPr>
          <a:xfrm>
            <a:off x="6071358" y="3806692"/>
            <a:ext cx="4934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좌측 프로그램을 실행하고 마우스로 실행된 윈도우 창으로 가면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포커스가 보내어지고 키를 누르면 위와 같이 출력된다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3197C5-7B10-40CA-8CE5-0E599C97B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5913854"/>
            <a:ext cx="2590800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CA7130-05D6-4F4B-9E8C-AFBD06AC2A78}"/>
              </a:ext>
            </a:extLst>
          </p:cNvPr>
          <p:cNvSpPr txBox="1"/>
          <p:nvPr/>
        </p:nvSpPr>
        <p:spPr>
          <a:xfrm>
            <a:off x="6457712" y="5572223"/>
            <a:ext cx="574067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"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타입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"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필드는 이벤트 지정자의 가장 중요한 부분이다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"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타입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"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은 우리가 연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결하고 싶어 하는 이벤트의 종류를 지정한다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Button, Key, Enter, </a:t>
            </a:r>
            <a:r>
              <a:rPr lang="en-US" altLang="ko-KR" sz="1300" dirty="0" err="1">
                <a:solidFill>
                  <a:srgbClr val="FF0000"/>
                </a:solidFill>
                <a:latin typeface="+mj-ea"/>
                <a:ea typeface="+mj-ea"/>
              </a:rPr>
              <a:t>Configur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e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가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"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타입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"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이 될 수 있다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"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수식어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"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와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"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세부사항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"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은 이벤트에 대한 추가적인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정보를 제공하는 필드이다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이벤트 기술자를 단순화시키는 많은 방법이 </a:t>
            </a:r>
            <a:r>
              <a:rPr lang="ko-KR" altLang="en-US" sz="1300" dirty="0" err="1">
                <a:solidFill>
                  <a:srgbClr val="FF0000"/>
                </a:solidFill>
                <a:latin typeface="+mj-ea"/>
                <a:ea typeface="+mj-ea"/>
              </a:rPr>
              <a:t>있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예를 들면 키보드 키 이벤트를 매칭하기 위해서는 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&lt; . . &gt;</a:t>
            </a:r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을 생략하고</a:t>
            </a:r>
            <a:endParaRPr lang="en-US" altLang="ko-KR" sz="13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300" dirty="0">
                <a:solidFill>
                  <a:srgbClr val="FF0000"/>
                </a:solidFill>
                <a:latin typeface="+mj-ea"/>
                <a:ea typeface="+mj-ea"/>
              </a:rPr>
              <a:t>단순히 원하는 키를 입력하여도 된다</a:t>
            </a:r>
            <a:r>
              <a:rPr lang="en-US" altLang="ko-KR" sz="13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062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이벤트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이벤트 지정자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가장 많이 사용되는 몇 개의 이벤트 지정자를 살펴보자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▶</a:t>
            </a:r>
            <a:r>
              <a:rPr lang="en-US" altLang="ko-KR" sz="1600" dirty="0">
                <a:latin typeface="+mj-ea"/>
                <a:ea typeface="+mj-ea"/>
              </a:rPr>
              <a:t> &lt;Button-1&gt;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</a:t>
            </a:r>
            <a:r>
              <a:rPr lang="ko-KR" altLang="en-US" sz="1600" dirty="0">
                <a:latin typeface="+mj-ea"/>
                <a:ea typeface="+mj-ea"/>
              </a:rPr>
              <a:t>마우스가 버튼 위젯 위에서 눌려졌을 때 발생하는 이벤트이다</a:t>
            </a:r>
            <a:r>
              <a:rPr lang="en-US" altLang="ko-KR" sz="1600" dirty="0">
                <a:latin typeface="+mj-ea"/>
                <a:ea typeface="+mj-ea"/>
              </a:rPr>
              <a:t>. ＂Button 1＂</a:t>
            </a:r>
            <a:r>
              <a:rPr lang="ko-KR" altLang="en-US" sz="1600" dirty="0">
                <a:latin typeface="+mj-ea"/>
                <a:ea typeface="+mj-ea"/>
              </a:rPr>
              <a:t>이 마우스의 왼쪽 버튼이고 </a:t>
            </a:r>
            <a:r>
              <a:rPr lang="en-US" altLang="ko-KR" sz="1600" dirty="0">
                <a:latin typeface="+mj-ea"/>
                <a:ea typeface="+mj-ea"/>
              </a:rPr>
              <a:t>"But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ton 2"</a:t>
            </a:r>
            <a:r>
              <a:rPr lang="ko-KR" altLang="en-US" sz="1600" dirty="0">
                <a:latin typeface="+mj-ea"/>
                <a:ea typeface="+mj-ea"/>
              </a:rPr>
              <a:t>가 중간 버튼</a:t>
            </a:r>
            <a:r>
              <a:rPr lang="en-US" altLang="ko-KR" sz="1600" dirty="0">
                <a:latin typeface="+mj-ea"/>
                <a:ea typeface="+mj-ea"/>
              </a:rPr>
              <a:t>, "Button 3"</a:t>
            </a:r>
            <a:r>
              <a:rPr lang="ko-KR" altLang="en-US" sz="1600" dirty="0">
                <a:latin typeface="+mj-ea"/>
                <a:ea typeface="+mj-ea"/>
              </a:rPr>
              <a:t>이 오른쪽 버튼이다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사용자가 위젯 위에서 마우스 버튼을 누르면 </a:t>
            </a:r>
            <a:r>
              <a:rPr lang="en-US" altLang="ko-KR" sz="1600" dirty="0" err="1">
                <a:latin typeface="+mj-ea"/>
                <a:ea typeface="+mj-ea"/>
              </a:rPr>
              <a:t>tkinter</a:t>
            </a:r>
            <a:r>
              <a:rPr lang="ko-KR" altLang="en-US" sz="1600" dirty="0">
                <a:latin typeface="+mj-ea"/>
                <a:ea typeface="+mj-ea"/>
              </a:rPr>
              <a:t>는 자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ko-KR" altLang="en-US" sz="1600" dirty="0">
                <a:latin typeface="+mj-ea"/>
                <a:ea typeface="+mj-ea"/>
              </a:rPr>
              <a:t>동적으로 마우스 포인터를 독점한다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r>
              <a:rPr lang="ko-KR" altLang="en-US" sz="1600" dirty="0">
                <a:latin typeface="+mj-ea"/>
                <a:ea typeface="+mj-ea"/>
              </a:rPr>
              <a:t>마우스 버튼이 눌리고 있는 동안에는 모든 마우스 이벤트들은 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ko-KR" altLang="en-US" sz="1600" dirty="0">
                <a:latin typeface="+mj-ea"/>
                <a:ea typeface="+mj-ea"/>
              </a:rPr>
              <a:t>즉 마우스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ko-KR" altLang="en-US" sz="1600" dirty="0">
                <a:latin typeface="+mj-ea"/>
                <a:ea typeface="+mj-ea"/>
              </a:rPr>
              <a:t>모션이나 마우스 해제 이벤트</a:t>
            </a:r>
            <a:r>
              <a:rPr lang="en-US" altLang="ko-KR" sz="1600" dirty="0">
                <a:latin typeface="+mj-ea"/>
                <a:ea typeface="+mj-ea"/>
              </a:rPr>
              <a:t>) </a:t>
            </a:r>
            <a:r>
              <a:rPr lang="ko-KR" altLang="en-US" sz="1600" dirty="0">
                <a:latin typeface="+mj-ea"/>
                <a:ea typeface="+mj-ea"/>
              </a:rPr>
              <a:t>현재의 위젯에 보내진다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마우스가 위젯을 벗어나더라도 마찬가지이다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마우스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ko-KR" altLang="en-US" sz="1600" dirty="0">
                <a:latin typeface="+mj-ea"/>
                <a:ea typeface="+mj-ea"/>
              </a:rPr>
              <a:t>포인터의 현재 위치는 이벤트 객체의 </a:t>
            </a:r>
            <a:r>
              <a:rPr lang="en-US" altLang="ko-KR" sz="1600" dirty="0">
                <a:latin typeface="+mj-ea"/>
                <a:ea typeface="+mj-ea"/>
              </a:rPr>
              <a:t>x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en-US" altLang="ko-KR" sz="1600" dirty="0">
                <a:latin typeface="+mj-ea"/>
                <a:ea typeface="+mj-ea"/>
              </a:rPr>
              <a:t>y</a:t>
            </a:r>
            <a:r>
              <a:rPr lang="ko-KR" altLang="en-US" sz="1600" dirty="0">
                <a:latin typeface="+mj-ea"/>
                <a:ea typeface="+mj-ea"/>
              </a:rPr>
              <a:t>멤버에 저장된다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개발자는 </a:t>
            </a:r>
            <a:r>
              <a:rPr lang="en-US" altLang="ko-KR" sz="1600" dirty="0">
                <a:latin typeface="+mj-ea"/>
                <a:ea typeface="+mj-ea"/>
              </a:rPr>
              <a:t>Button </a:t>
            </a:r>
            <a:r>
              <a:rPr lang="ko-KR" altLang="en-US" sz="1600" dirty="0">
                <a:latin typeface="+mj-ea"/>
                <a:ea typeface="+mj-ea"/>
              </a:rPr>
              <a:t>대신에 </a:t>
            </a:r>
            <a:r>
              <a:rPr lang="en-US" altLang="ko-KR" sz="1600" dirty="0" err="1">
                <a:latin typeface="+mj-ea"/>
                <a:ea typeface="+mj-ea"/>
              </a:rPr>
              <a:t>ButtonPress</a:t>
            </a:r>
            <a:r>
              <a:rPr lang="ko-KR" altLang="en-US" sz="1600" dirty="0">
                <a:latin typeface="+mj-ea"/>
                <a:ea typeface="+mj-ea"/>
              </a:rPr>
              <a:t>를 사용하여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ko-KR" altLang="en-US" sz="1600" dirty="0">
                <a:latin typeface="+mj-ea"/>
                <a:ea typeface="+mj-ea"/>
              </a:rPr>
              <a:t>도 되고 아니면 생략하여도 된다</a:t>
            </a:r>
            <a:r>
              <a:rPr lang="en-US" altLang="ko-KR" sz="1600" dirty="0">
                <a:latin typeface="+mj-ea"/>
                <a:ea typeface="+mj-ea"/>
              </a:rPr>
              <a:t>. &lt;Button-1&gt;, &lt;ButtonPress-1&gt;, &lt;1&gt;</a:t>
            </a:r>
            <a:r>
              <a:rPr lang="ko-KR" altLang="en-US" sz="1600" dirty="0">
                <a:latin typeface="+mj-ea"/>
                <a:ea typeface="+mj-ea"/>
              </a:rPr>
              <a:t>은 모두 버튼 이벤트를 가리킨다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▶</a:t>
            </a:r>
            <a:r>
              <a:rPr lang="en-US" altLang="ko-KR" sz="1600" dirty="0">
                <a:latin typeface="+mj-ea"/>
                <a:ea typeface="+mj-ea"/>
              </a:rPr>
              <a:t> &lt;B1-Motion&gt;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</a:t>
            </a:r>
            <a:r>
              <a:rPr lang="ko-KR" altLang="en-US" sz="1600" dirty="0">
                <a:latin typeface="+mj-ea"/>
                <a:ea typeface="+mj-ea"/>
              </a:rPr>
              <a:t>마우스 버튼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이 눌려진 채로 움직일 때 발생한다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마우스의 중간 버튼이면 </a:t>
            </a:r>
            <a:r>
              <a:rPr lang="en-US" altLang="ko-KR" sz="1600" dirty="0">
                <a:latin typeface="+mj-ea"/>
                <a:ea typeface="+mj-ea"/>
              </a:rPr>
              <a:t>B2</a:t>
            </a:r>
            <a:r>
              <a:rPr lang="ko-KR" altLang="en-US" sz="1600" dirty="0">
                <a:latin typeface="+mj-ea"/>
                <a:ea typeface="+mj-ea"/>
              </a:rPr>
              <a:t>가 되고 오른쪽 버튼이면 </a:t>
            </a:r>
            <a:r>
              <a:rPr lang="en-US" altLang="ko-KR" sz="1600" dirty="0">
                <a:latin typeface="+mj-ea"/>
                <a:ea typeface="+mj-ea"/>
              </a:rPr>
              <a:t>B3</a:t>
            </a:r>
            <a:r>
              <a:rPr lang="ko-KR" altLang="en-US" sz="1600" dirty="0">
                <a:latin typeface="+mj-ea"/>
                <a:ea typeface="+mj-ea"/>
              </a:rPr>
              <a:t>가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</a:t>
            </a:r>
            <a:r>
              <a:rPr lang="ko-KR" altLang="en-US" sz="1600" dirty="0">
                <a:latin typeface="+mj-ea"/>
                <a:ea typeface="+mj-ea"/>
              </a:rPr>
              <a:t>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마우스 포인터의 현재 위치는 </a:t>
            </a:r>
            <a:r>
              <a:rPr lang="ko-KR" altLang="en-US" sz="1600" dirty="0" err="1">
                <a:latin typeface="+mj-ea"/>
                <a:ea typeface="+mj-ea"/>
              </a:rPr>
              <a:t>콜백</a:t>
            </a:r>
            <a:r>
              <a:rPr lang="ko-KR" altLang="en-US" sz="1600" dirty="0">
                <a:latin typeface="+mj-ea"/>
                <a:ea typeface="+mj-ea"/>
              </a:rPr>
              <a:t> 메소드로 전달되는 이벤트 객체의 </a:t>
            </a:r>
            <a:r>
              <a:rPr lang="en-US" altLang="ko-KR" sz="1600" dirty="0">
                <a:latin typeface="+mj-ea"/>
                <a:ea typeface="+mj-ea"/>
              </a:rPr>
              <a:t>x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en-US" altLang="ko-KR" sz="1600" dirty="0">
                <a:latin typeface="+mj-ea"/>
                <a:ea typeface="+mj-ea"/>
              </a:rPr>
              <a:t>y</a:t>
            </a:r>
            <a:r>
              <a:rPr lang="ko-KR" altLang="en-US" sz="1600" dirty="0">
                <a:latin typeface="+mj-ea"/>
                <a:ea typeface="+mj-ea"/>
              </a:rPr>
              <a:t>에 저장된다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▶</a:t>
            </a:r>
            <a:r>
              <a:rPr lang="en-US" altLang="ko-KR" sz="1600" dirty="0">
                <a:latin typeface="+mj-ea"/>
                <a:ea typeface="+mj-ea"/>
              </a:rPr>
              <a:t> &lt;ButtonRelease-1&gt;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</a:t>
            </a:r>
            <a:r>
              <a:rPr lang="ko-KR" altLang="en-US" sz="1600" dirty="0">
                <a:latin typeface="+mj-ea"/>
                <a:ea typeface="+mj-ea"/>
              </a:rPr>
              <a:t>사용자가 </a:t>
            </a:r>
            <a:r>
              <a:rPr lang="en-US" altLang="ko-KR" sz="1600" dirty="0">
                <a:latin typeface="+mj-ea"/>
                <a:ea typeface="+mj-ea"/>
              </a:rPr>
              <a:t>Button 1</a:t>
            </a:r>
            <a:r>
              <a:rPr lang="ko-KR" altLang="en-US" sz="1600" dirty="0">
                <a:latin typeface="+mj-ea"/>
                <a:ea typeface="+mj-ea"/>
              </a:rPr>
              <a:t>에서 손을 뗄 때 발생한다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마우스 포인터의 현재 위치는 </a:t>
            </a:r>
            <a:r>
              <a:rPr lang="ko-KR" altLang="en-US" sz="1600" dirty="0" err="1">
                <a:latin typeface="+mj-ea"/>
                <a:ea typeface="+mj-ea"/>
              </a:rPr>
              <a:t>콜백</a:t>
            </a:r>
            <a:r>
              <a:rPr lang="ko-KR" altLang="en-US" sz="1600" dirty="0">
                <a:latin typeface="+mj-ea"/>
                <a:ea typeface="+mj-ea"/>
              </a:rPr>
              <a:t> 메소드로 전달되는 이벤트 객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</a:t>
            </a:r>
            <a:r>
              <a:rPr lang="ko-KR" altLang="en-US" sz="1600" dirty="0">
                <a:latin typeface="+mj-ea"/>
                <a:ea typeface="+mj-ea"/>
              </a:rPr>
              <a:t>체의 </a:t>
            </a:r>
            <a:r>
              <a:rPr lang="en-US" altLang="ko-KR" sz="1600" dirty="0">
                <a:latin typeface="+mj-ea"/>
                <a:ea typeface="+mj-ea"/>
              </a:rPr>
              <a:t>x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en-US" altLang="ko-KR" sz="1600" dirty="0">
                <a:latin typeface="+mj-ea"/>
                <a:ea typeface="+mj-ea"/>
              </a:rPr>
              <a:t>y</a:t>
            </a:r>
            <a:r>
              <a:rPr lang="ko-KR" altLang="en-US" sz="1600" dirty="0">
                <a:latin typeface="+mj-ea"/>
                <a:ea typeface="+mj-ea"/>
              </a:rPr>
              <a:t>에 저장된다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30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이벤트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이벤트 지정자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▶</a:t>
            </a:r>
            <a:r>
              <a:rPr lang="en-US" altLang="ko-KR" sz="1600" dirty="0">
                <a:latin typeface="+mj-ea"/>
                <a:ea typeface="+mj-ea"/>
              </a:rPr>
              <a:t>&lt;Double-Button-1&gt;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</a:t>
            </a:r>
            <a:r>
              <a:rPr lang="ko-KR" altLang="en-US" sz="1600" dirty="0">
                <a:latin typeface="+mj-ea"/>
                <a:ea typeface="+mj-ea"/>
              </a:rPr>
              <a:t>마우스 버튼 </a:t>
            </a:r>
            <a:r>
              <a:rPr lang="en-US" altLang="ko-KR" sz="1600" dirty="0">
                <a:latin typeface="+mj-ea"/>
                <a:ea typeface="+mj-ea"/>
              </a:rPr>
              <a:t>1</a:t>
            </a:r>
            <a:r>
              <a:rPr lang="ko-KR" altLang="en-US" sz="1600" dirty="0">
                <a:latin typeface="+mj-ea"/>
                <a:ea typeface="+mj-ea"/>
              </a:rPr>
              <a:t>이 더블 클릭될 때 발생한다</a:t>
            </a:r>
            <a:r>
              <a:rPr lang="en-US" altLang="ko-KR" sz="1600" dirty="0">
                <a:latin typeface="+mj-ea"/>
                <a:ea typeface="+mj-ea"/>
              </a:rPr>
              <a:t>. Double</a:t>
            </a:r>
            <a:r>
              <a:rPr lang="ko-KR" altLang="en-US" sz="1600" dirty="0">
                <a:latin typeface="+mj-ea"/>
                <a:ea typeface="+mj-ea"/>
              </a:rPr>
              <a:t>이나 </a:t>
            </a:r>
            <a:r>
              <a:rPr lang="en-US" altLang="ko-KR" sz="1600" dirty="0">
                <a:latin typeface="+mj-ea"/>
                <a:ea typeface="+mj-ea"/>
              </a:rPr>
              <a:t>Triple</a:t>
            </a:r>
            <a:r>
              <a:rPr lang="ko-KR" altLang="en-US" sz="1600" dirty="0">
                <a:latin typeface="+mj-ea"/>
                <a:ea typeface="+mj-ea"/>
              </a:rPr>
              <a:t>을 접두사로 사용할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 단일 클릭과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</a:t>
            </a:r>
            <a:r>
              <a:rPr lang="ko-KR" altLang="en-US" sz="1600" dirty="0">
                <a:latin typeface="+mj-ea"/>
                <a:ea typeface="+mj-ea"/>
              </a:rPr>
              <a:t>더블 클릭에 동시에 연결하였다면 양쪽 </a:t>
            </a:r>
            <a:r>
              <a:rPr lang="ko-KR" altLang="en-US" sz="1600" dirty="0" err="1">
                <a:latin typeface="+mj-ea"/>
                <a:ea typeface="+mj-ea"/>
              </a:rPr>
              <a:t>콜백</a:t>
            </a:r>
            <a:r>
              <a:rPr lang="ko-KR" altLang="en-US" sz="1600" dirty="0">
                <a:latin typeface="+mj-ea"/>
                <a:ea typeface="+mj-ea"/>
              </a:rPr>
              <a:t> 메소드가 모두 호출된다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▶</a:t>
            </a:r>
            <a:r>
              <a:rPr lang="en-US" altLang="ko-KR" sz="1600" dirty="0">
                <a:latin typeface="+mj-ea"/>
                <a:ea typeface="+mj-ea"/>
              </a:rPr>
              <a:t>&lt;Enter&gt;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</a:t>
            </a:r>
            <a:r>
              <a:rPr lang="ko-KR" altLang="en-US" sz="1600" dirty="0">
                <a:latin typeface="+mj-ea"/>
                <a:ea typeface="+mj-ea"/>
              </a:rPr>
              <a:t>마우스 포인터가 위젯으로 진입하였을 때 발생한다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사용자가 </a:t>
            </a:r>
            <a:r>
              <a:rPr lang="ko-KR" altLang="en-US" sz="1600" dirty="0" err="1">
                <a:latin typeface="+mj-ea"/>
                <a:ea typeface="+mj-ea"/>
              </a:rPr>
              <a:t>엔터키를</a:t>
            </a:r>
            <a:r>
              <a:rPr lang="ko-KR" altLang="en-US" sz="1600" dirty="0">
                <a:latin typeface="+mj-ea"/>
                <a:ea typeface="+mj-ea"/>
              </a:rPr>
              <a:t> 눌렀다는 것이 아니다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▶</a:t>
            </a:r>
            <a:r>
              <a:rPr lang="en-US" altLang="ko-KR" sz="1600" dirty="0">
                <a:latin typeface="+mj-ea"/>
                <a:ea typeface="+mj-ea"/>
              </a:rPr>
              <a:t>&lt;Leave&gt;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</a:t>
            </a:r>
            <a:r>
              <a:rPr lang="ko-KR" altLang="en-US" sz="1600" dirty="0">
                <a:latin typeface="+mj-ea"/>
                <a:ea typeface="+mj-ea"/>
              </a:rPr>
              <a:t>마우스 포인터가 위젯을 떠났을 때 발생한다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▶</a:t>
            </a:r>
            <a:r>
              <a:rPr lang="en-US" altLang="ko-KR" sz="1600" dirty="0">
                <a:latin typeface="+mj-ea"/>
                <a:ea typeface="+mj-ea"/>
              </a:rPr>
              <a:t>&lt;</a:t>
            </a:r>
            <a:r>
              <a:rPr lang="en-US" altLang="ko-KR" sz="1600" dirty="0" err="1">
                <a:latin typeface="+mj-ea"/>
                <a:ea typeface="+mj-ea"/>
              </a:rPr>
              <a:t>FocusIn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</a:t>
            </a:r>
            <a:r>
              <a:rPr lang="ko-KR" altLang="en-US" sz="1600" dirty="0">
                <a:latin typeface="+mj-ea"/>
                <a:ea typeface="+mj-ea"/>
              </a:rPr>
              <a:t>키보드 포커스가 현재의 위젯으로 이동하였다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▶</a:t>
            </a:r>
            <a:r>
              <a:rPr lang="en-US" altLang="ko-KR" sz="1600" dirty="0">
                <a:latin typeface="+mj-ea"/>
                <a:ea typeface="+mj-ea"/>
              </a:rPr>
              <a:t>&lt;</a:t>
            </a:r>
            <a:r>
              <a:rPr lang="en-US" altLang="ko-KR" sz="1600" dirty="0" err="1">
                <a:latin typeface="+mj-ea"/>
                <a:ea typeface="+mj-ea"/>
              </a:rPr>
              <a:t>FocusOut</a:t>
            </a:r>
            <a:r>
              <a:rPr lang="en-US" altLang="ko-KR" sz="1600" dirty="0">
                <a:latin typeface="+mj-ea"/>
                <a:ea typeface="+mj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</a:t>
            </a:r>
            <a:r>
              <a:rPr lang="ko-KR" altLang="en-US" sz="1600" dirty="0">
                <a:latin typeface="+mj-ea"/>
                <a:ea typeface="+mj-ea"/>
              </a:rPr>
              <a:t>키보드 포커스가 현재의 위젯에서 다른 위젯으로 이동하였다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▶</a:t>
            </a:r>
            <a:r>
              <a:rPr lang="en-US" altLang="ko-KR" sz="1600" dirty="0">
                <a:latin typeface="+mj-ea"/>
                <a:ea typeface="+mj-ea"/>
              </a:rPr>
              <a:t>&lt;Return&gt;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</a:t>
            </a:r>
            <a:r>
              <a:rPr lang="ko-KR" altLang="en-US" sz="1600" dirty="0">
                <a:latin typeface="+mj-ea"/>
                <a:ea typeface="+mj-ea"/>
              </a:rPr>
              <a:t>사용자가 </a:t>
            </a:r>
            <a:r>
              <a:rPr lang="ko-KR" altLang="en-US" sz="1600" dirty="0" err="1">
                <a:latin typeface="+mj-ea"/>
                <a:ea typeface="+mj-ea"/>
              </a:rPr>
              <a:t>엔터키를</a:t>
            </a:r>
            <a:r>
              <a:rPr lang="ko-KR" altLang="en-US" sz="1600" dirty="0">
                <a:latin typeface="+mj-ea"/>
                <a:ea typeface="+mj-ea"/>
              </a:rPr>
              <a:t> 입력하였다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개발자는 키보드에 존재하는 어떤 키에도 </a:t>
            </a:r>
            <a:r>
              <a:rPr lang="ko-KR" altLang="en-US" sz="1600" dirty="0" err="1">
                <a:latin typeface="+mj-ea"/>
                <a:ea typeface="+mj-ea"/>
              </a:rPr>
              <a:t>콜백</a:t>
            </a:r>
            <a:r>
              <a:rPr lang="ko-KR" altLang="en-US" sz="1600" dirty="0">
                <a:latin typeface="+mj-ea"/>
                <a:ea typeface="+mj-ea"/>
              </a:rPr>
              <a:t> 메소드를 연결할 수 있다</a:t>
            </a:r>
            <a:r>
              <a:rPr lang="en-US" altLang="ko-KR" sz="1600" dirty="0">
                <a:latin typeface="+mj-ea"/>
                <a:ea typeface="+mj-ea"/>
              </a:rPr>
              <a:t>. 	</a:t>
            </a:r>
          </a:p>
        </p:txBody>
      </p:sp>
    </p:spTree>
    <p:extLst>
      <p:ext uri="{BB962C8B-B14F-4D97-AF65-F5344CB8AC3E}">
        <p14:creationId xmlns:p14="http://schemas.microsoft.com/office/powerpoint/2010/main" val="77126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이벤트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이벤트 지정자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▶</a:t>
            </a:r>
            <a:r>
              <a:rPr lang="en-US" altLang="ko-KR" sz="1600" dirty="0">
                <a:latin typeface="+mj-ea"/>
                <a:ea typeface="+mj-ea"/>
              </a:rPr>
              <a:t>&lt;Key&gt;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 </a:t>
            </a:r>
            <a:r>
              <a:rPr lang="ko-KR" altLang="en-US" sz="1600" dirty="0">
                <a:latin typeface="+mj-ea"/>
                <a:ea typeface="+mj-ea"/>
              </a:rPr>
              <a:t>사용자가 어떤 키라도 누르면 발생한다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눌려진 키는 이벤트 객체의 </a:t>
            </a:r>
            <a:r>
              <a:rPr lang="en-US" altLang="ko-KR" sz="1600" dirty="0">
                <a:latin typeface="+mj-ea"/>
                <a:ea typeface="+mj-ea"/>
              </a:rPr>
              <a:t>char</a:t>
            </a:r>
            <a:r>
              <a:rPr lang="ko-KR" altLang="en-US" sz="1600" dirty="0">
                <a:latin typeface="+mj-ea"/>
                <a:ea typeface="+mj-ea"/>
              </a:rPr>
              <a:t>멤버에 저장된다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만약 </a:t>
            </a:r>
            <a:r>
              <a:rPr lang="en-US" altLang="ko-KR" sz="1600" dirty="0">
                <a:latin typeface="+mj-ea"/>
                <a:ea typeface="+mj-ea"/>
              </a:rPr>
              <a:t>F5</a:t>
            </a:r>
            <a:r>
              <a:rPr lang="ko-KR" altLang="en-US" sz="1600" dirty="0">
                <a:latin typeface="+mj-ea"/>
                <a:ea typeface="+mj-ea"/>
              </a:rPr>
              <a:t>와 같은 </a:t>
            </a:r>
            <a:r>
              <a:rPr lang="ko-KR" altLang="en-US" sz="1600" dirty="0" err="1">
                <a:latin typeface="+mj-ea"/>
                <a:ea typeface="+mj-ea"/>
              </a:rPr>
              <a:t>특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 </a:t>
            </a:r>
            <a:r>
              <a:rPr lang="ko-KR" altLang="en-US" sz="1600" dirty="0">
                <a:latin typeface="+mj-ea"/>
                <a:ea typeface="+mj-ea"/>
              </a:rPr>
              <a:t>수키라면 </a:t>
            </a:r>
            <a:r>
              <a:rPr lang="en-US" altLang="ko-KR" sz="1600" dirty="0">
                <a:latin typeface="+mj-ea"/>
                <a:ea typeface="+mj-ea"/>
              </a:rPr>
              <a:t>char </a:t>
            </a:r>
            <a:r>
              <a:rPr lang="ko-KR" altLang="en-US" sz="1600" dirty="0">
                <a:latin typeface="+mj-ea"/>
                <a:ea typeface="+mj-ea"/>
              </a:rPr>
              <a:t>멤버는 </a:t>
            </a:r>
            <a:r>
              <a:rPr lang="ko-KR" altLang="en-US" sz="1600" dirty="0" err="1">
                <a:latin typeface="+mj-ea"/>
                <a:ea typeface="+mj-ea"/>
              </a:rPr>
              <a:t>비어있다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▶ </a:t>
            </a:r>
            <a:r>
              <a:rPr lang="en-US" altLang="ko-KR" sz="1600" dirty="0">
                <a:latin typeface="+mj-ea"/>
                <a:ea typeface="+mj-ea"/>
              </a:rPr>
              <a:t>a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</a:t>
            </a:r>
            <a:r>
              <a:rPr lang="ko-KR" altLang="en-US" sz="1600" dirty="0">
                <a:latin typeface="+mj-ea"/>
                <a:ea typeface="+mj-ea"/>
              </a:rPr>
              <a:t>사용자가 </a:t>
            </a:r>
            <a:r>
              <a:rPr lang="en-US" altLang="ko-KR" sz="1600" dirty="0">
                <a:latin typeface="+mj-ea"/>
                <a:ea typeface="+mj-ea"/>
              </a:rPr>
              <a:t>"a"</a:t>
            </a:r>
            <a:r>
              <a:rPr lang="ko-KR" altLang="en-US" sz="1600" dirty="0">
                <a:latin typeface="+mj-ea"/>
                <a:ea typeface="+mj-ea"/>
              </a:rPr>
              <a:t>를 입력하였을 때 발생한다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대부분의 인쇄가능한 문자는 이런 식으로 이벤트를 연결할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</a:t>
            </a:r>
            <a:r>
              <a:rPr lang="ko-KR" altLang="en-US" sz="1600" dirty="0">
                <a:latin typeface="+mj-ea"/>
                <a:ea typeface="+mj-ea"/>
              </a:rPr>
              <a:t>예외로는 </a:t>
            </a:r>
            <a:r>
              <a:rPr lang="en-US" altLang="ko-KR" sz="1600" dirty="0">
                <a:latin typeface="+mj-ea"/>
                <a:ea typeface="+mj-ea"/>
              </a:rPr>
              <a:t>" "(&lt;space&gt;)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en-US" altLang="ko-KR" sz="1600" dirty="0">
                <a:latin typeface="+mj-ea"/>
                <a:ea typeface="+mj-ea"/>
              </a:rPr>
              <a:t>"&lt;" (&lt;less&gt;)</a:t>
            </a:r>
            <a:r>
              <a:rPr lang="ko-KR" altLang="en-US" sz="1600" dirty="0">
                <a:latin typeface="+mj-ea"/>
                <a:ea typeface="+mj-ea"/>
              </a:rPr>
              <a:t>가 있다</a:t>
            </a:r>
            <a:r>
              <a:rPr lang="en-US" altLang="ko-KR" sz="1600" dirty="0">
                <a:latin typeface="+mj-ea"/>
                <a:ea typeface="+mj-ea"/>
              </a:rPr>
              <a:t>. 1</a:t>
            </a:r>
            <a:r>
              <a:rPr lang="ko-KR" altLang="en-US" sz="1600" dirty="0">
                <a:latin typeface="+mj-ea"/>
                <a:ea typeface="+mj-ea"/>
              </a:rPr>
              <a:t>은 키보드 바인딩이고 </a:t>
            </a:r>
            <a:r>
              <a:rPr lang="en-US" altLang="ko-KR" sz="1600" dirty="0">
                <a:latin typeface="+mj-ea"/>
                <a:ea typeface="+mj-ea"/>
              </a:rPr>
              <a:t>&lt;1&gt;</a:t>
            </a:r>
            <a:r>
              <a:rPr lang="ko-KR" altLang="en-US" sz="1600" dirty="0">
                <a:latin typeface="+mj-ea"/>
                <a:ea typeface="+mj-ea"/>
              </a:rPr>
              <a:t>은 버튼 바인딩임을 주의하라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▶</a:t>
            </a:r>
            <a:r>
              <a:rPr lang="en-US" altLang="ko-KR" sz="1600" dirty="0">
                <a:latin typeface="+mj-ea"/>
                <a:ea typeface="+mj-ea"/>
              </a:rPr>
              <a:t>&lt;Shift-Up&gt;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</a:t>
            </a:r>
            <a:r>
              <a:rPr lang="ko-KR" altLang="en-US" sz="1600" dirty="0">
                <a:latin typeface="+mj-ea"/>
                <a:ea typeface="+mj-ea"/>
              </a:rPr>
              <a:t>사용자가 시프트 키를 누른 상태로 위쪽 화살표키를 누르면 발생한다</a:t>
            </a:r>
            <a:r>
              <a:rPr lang="en-US" altLang="ko-KR" sz="1600" dirty="0">
                <a:latin typeface="+mj-ea"/>
                <a:ea typeface="+mj-ea"/>
              </a:rPr>
              <a:t>. Alt, Shift, Control</a:t>
            </a:r>
            <a:r>
              <a:rPr lang="ko-KR" altLang="en-US" sz="1600" dirty="0">
                <a:latin typeface="+mj-ea"/>
                <a:ea typeface="+mj-ea"/>
              </a:rPr>
              <a:t>과 같은 수식어를 사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</a:t>
            </a:r>
            <a:r>
              <a:rPr lang="ko-KR" altLang="en-US" sz="1600" dirty="0">
                <a:latin typeface="+mj-ea"/>
                <a:ea typeface="+mj-ea"/>
              </a:rPr>
              <a:t>용할 수 있다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</a:t>
            </a:r>
            <a:r>
              <a:rPr lang="ko-KR" altLang="en-US" sz="1600" dirty="0">
                <a:latin typeface="+mj-ea"/>
                <a:ea typeface="+mj-ea"/>
              </a:rPr>
              <a:t>▶</a:t>
            </a:r>
            <a:r>
              <a:rPr lang="en-US" altLang="ko-KR" sz="1600" dirty="0">
                <a:latin typeface="+mj-ea"/>
                <a:ea typeface="+mj-ea"/>
              </a:rPr>
              <a:t>&lt;Configure&gt;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	 </a:t>
            </a:r>
            <a:r>
              <a:rPr lang="ko-KR" altLang="en-US" sz="1600" dirty="0">
                <a:latin typeface="+mj-ea"/>
                <a:ea typeface="+mj-ea"/>
              </a:rPr>
              <a:t>위젯이 크기를 변경하였을 때 발생한다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위젯의 위치나 플랫폼을 변경해도 발생한다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새로운 크기는 </a:t>
            </a:r>
            <a:r>
              <a:rPr lang="ko-KR" altLang="en-US" sz="1600" dirty="0" err="1">
                <a:latin typeface="+mj-ea"/>
                <a:ea typeface="+mj-ea"/>
              </a:rPr>
              <a:t>콜백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ko-KR" altLang="en-US" sz="1600" dirty="0" err="1">
                <a:latin typeface="+mj-ea"/>
                <a:ea typeface="+mj-ea"/>
              </a:rPr>
              <a:t>메소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   </a:t>
            </a:r>
            <a:r>
              <a:rPr lang="ko-KR" altLang="en-US" sz="1600" dirty="0" err="1">
                <a:latin typeface="+mj-ea"/>
                <a:ea typeface="+mj-ea"/>
              </a:rPr>
              <a:t>드로</a:t>
            </a:r>
            <a:r>
              <a:rPr lang="ko-KR" altLang="en-US" sz="1600" dirty="0">
                <a:latin typeface="+mj-ea"/>
                <a:ea typeface="+mj-ea"/>
              </a:rPr>
              <a:t> 전달되는 이벤트 객체의 </a:t>
            </a:r>
            <a:r>
              <a:rPr lang="en-US" altLang="ko-KR" sz="1600" dirty="0">
                <a:latin typeface="+mj-ea"/>
                <a:ea typeface="+mj-ea"/>
              </a:rPr>
              <a:t>width</a:t>
            </a:r>
            <a:r>
              <a:rPr lang="ko-KR" altLang="en-US" sz="1600" dirty="0">
                <a:latin typeface="+mj-ea"/>
                <a:ea typeface="+mj-ea"/>
              </a:rPr>
              <a:t>와 </a:t>
            </a:r>
            <a:r>
              <a:rPr lang="en-US" altLang="ko-KR" sz="1600" dirty="0">
                <a:latin typeface="+mj-ea"/>
                <a:ea typeface="+mj-ea"/>
              </a:rPr>
              <a:t>height </a:t>
            </a:r>
            <a:r>
              <a:rPr lang="ko-KR" altLang="en-US" sz="1600" dirty="0">
                <a:latin typeface="+mj-ea"/>
                <a:ea typeface="+mj-ea"/>
              </a:rPr>
              <a:t>속성에 저장된다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019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이벤트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215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이벤트 지정자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하나의 예로 마우스 왼쪽 버튼이 단일 클릭되거나 더블 클릭 될 때 발생하는 이벤트를 처리하여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- </a:t>
            </a:r>
            <a:r>
              <a:rPr lang="ko-KR" altLang="en-US" sz="1600" dirty="0">
                <a:latin typeface="+mj-ea"/>
                <a:ea typeface="+mj-ea"/>
              </a:rPr>
              <a:t>이번에는 마우스 모션 이벤트를 잡아서 처리해보자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다음 슬라이드에서 보자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6343D-9BCC-4FDF-BB03-B15022D53679}"/>
              </a:ext>
            </a:extLst>
          </p:cNvPr>
          <p:cNvSpPr txBox="1"/>
          <p:nvPr/>
        </p:nvSpPr>
        <p:spPr>
          <a:xfrm>
            <a:off x="1343472" y="1844824"/>
            <a:ext cx="5688632" cy="249299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sleft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(event):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단일 클릭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왼쪽 버튼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dleft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(event):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더블 클릭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왼쪽 버튼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")</a:t>
            </a:r>
          </a:p>
          <a:p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widget = Button(None, text=‘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마우스 클릭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’)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widget.pack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widget.bind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('&lt;Button-1&gt;',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sleft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     #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위젯과 이벤트 처리 함수를 연결한다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widget.bind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('&lt;Double-1&gt;',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dleft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widget.mainloop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7CA13B-518D-4E78-AD56-B4B5F7619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4588585"/>
            <a:ext cx="1152525" cy="533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C8D2BB-82C4-49B3-9547-B1623F4DC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135" y="4588585"/>
            <a:ext cx="1885950" cy="857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409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이벤트 처리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558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2)</a:t>
            </a:r>
            <a:r>
              <a:rPr lang="ko-KR" altLang="en-US" sz="1600" b="1" dirty="0">
                <a:latin typeface="+mj-ea"/>
                <a:ea typeface="+mj-ea"/>
              </a:rPr>
              <a:t> 이벤트 지정자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위젯을 만들 때 우리가 전달할 수 있는 모든 키워드 인수는 또한 </a:t>
            </a:r>
            <a:r>
              <a:rPr lang="en-US" altLang="ko-KR" sz="1600" dirty="0">
                <a:latin typeface="+mj-ea"/>
                <a:ea typeface="+mj-ea"/>
              </a:rPr>
              <a:t>configure() </a:t>
            </a:r>
            <a:r>
              <a:rPr lang="ko-KR" altLang="en-US" sz="1600" dirty="0">
                <a:latin typeface="+mj-ea"/>
                <a:ea typeface="+mj-ea"/>
              </a:rPr>
              <a:t>메소드에 전달될 수 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예를 들어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ea"/>
                <a:ea typeface="+mj-ea"/>
              </a:rPr>
              <a:t>    우리가 다음과 같이 할 경우</a:t>
            </a:r>
            <a:r>
              <a:rPr lang="en-US" altLang="ko-KR" sz="1600" dirty="0">
                <a:latin typeface="+mj-ea"/>
                <a:ea typeface="+mj-ea"/>
              </a:rPr>
              <a:t>, b1.configure(text=“</a:t>
            </a:r>
            <a:r>
              <a:rPr lang="ko-KR" altLang="en-US" sz="1600" dirty="0">
                <a:latin typeface="+mj-ea"/>
                <a:ea typeface="+mj-ea"/>
              </a:rPr>
              <a:t>새로운 버튼 텍스트</a:t>
            </a:r>
            <a:r>
              <a:rPr lang="en-US" altLang="ko-KR" sz="1600" dirty="0">
                <a:latin typeface="+mj-ea"/>
                <a:ea typeface="+mj-ea"/>
              </a:rPr>
              <a:t>") </a:t>
            </a:r>
            <a:r>
              <a:rPr lang="ko-KR" altLang="en-US" sz="1600" dirty="0">
                <a:latin typeface="+mj-ea"/>
                <a:ea typeface="+mj-ea"/>
              </a:rPr>
              <a:t>버튼의 텍스트가 변경된다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위젯의 속성을 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  </a:t>
            </a:r>
            <a:r>
              <a:rPr lang="ko-KR" altLang="en-US" sz="1600" dirty="0">
                <a:latin typeface="+mj-ea"/>
                <a:ea typeface="+mj-ea"/>
              </a:rPr>
              <a:t>변경할 때는 </a:t>
            </a:r>
            <a:r>
              <a:rPr lang="en-US" altLang="ko-KR" sz="1600" dirty="0">
                <a:latin typeface="+mj-ea"/>
                <a:ea typeface="+mj-ea"/>
              </a:rPr>
              <a:t>configure()</a:t>
            </a:r>
            <a:r>
              <a:rPr lang="ko-KR" altLang="en-US" sz="1600" dirty="0">
                <a:latin typeface="+mj-ea"/>
                <a:ea typeface="+mj-ea"/>
              </a:rPr>
              <a:t>를 사용한다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6343D-9BCC-4FDF-BB03-B15022D53679}"/>
              </a:ext>
            </a:extLst>
          </p:cNvPr>
          <p:cNvSpPr txBox="1"/>
          <p:nvPr/>
        </p:nvSpPr>
        <p:spPr>
          <a:xfrm>
            <a:off x="1343472" y="1484784"/>
            <a:ext cx="6120680" cy="249299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from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tkinter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 import *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def motion(event):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print("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마우스 위치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: (%s %s)" % 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event.x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event.y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))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	return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window = Tk()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message = """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당신 스스로가 하지 않으면 아무도 당신의 운명을 개선시켜</a:t>
            </a:r>
            <a:endParaRPr lang="en-US" altLang="ko-KR" sz="13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주지 않을 것이다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 “””</a:t>
            </a:r>
          </a:p>
          <a:p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msg = Message(window, text = message)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msg.config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bg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='yellow', </a:t>
            </a:r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fg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='blue', font="times 20 italic")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msg.bind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('&lt;Motion&gt;', motion)   # </a:t>
            </a:r>
            <a:r>
              <a:rPr lang="ko-KR" altLang="en-US" sz="1300" dirty="0">
                <a:latin typeface="+mj-ea"/>
                <a:ea typeface="+mj-ea"/>
                <a:cs typeface="Arial" panose="020B0604020202020204" pitchFamily="34" charset="0"/>
              </a:rPr>
              <a:t>마우스 모션 이벤트 처리 함수를 등록한다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msg.pack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300" dirty="0" err="1">
                <a:latin typeface="+mj-ea"/>
                <a:ea typeface="+mj-ea"/>
                <a:cs typeface="Arial" panose="020B0604020202020204" pitchFamily="34" charset="0"/>
              </a:rPr>
              <a:t>window.mainloop</a:t>
            </a:r>
            <a:r>
              <a:rPr lang="en-US" altLang="ko-KR" sz="1300" dirty="0">
                <a:latin typeface="+mj-ea"/>
                <a:ea typeface="+mj-ea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E979B-E5D3-4B15-825A-0C7FEA987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69" y="4066240"/>
            <a:ext cx="1781176" cy="14073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3D2860-0E92-4033-8C13-93BD8EBDC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4066240"/>
            <a:ext cx="1781175" cy="1123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4707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 </a:t>
            </a:r>
            <a:r>
              <a:rPr lang="ko-KR" altLang="en-US" sz="2800" b="1" dirty="0">
                <a:latin typeface="+mj-ea"/>
              </a:rPr>
              <a:t>메뉴와 대화상자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6D4D7A-A13B-4F75-93D1-7CE7EDACF7FF}"/>
              </a:ext>
            </a:extLst>
          </p:cNvPr>
          <p:cNvSpPr txBox="1"/>
          <p:nvPr/>
        </p:nvSpPr>
        <p:spPr>
          <a:xfrm>
            <a:off x="999334" y="1060653"/>
            <a:ext cx="10713290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ea"/>
                <a:ea typeface="+mj-ea"/>
              </a:rPr>
              <a:t>1)</a:t>
            </a:r>
            <a:r>
              <a:rPr lang="ko-KR" altLang="en-US" sz="1600" b="1" dirty="0">
                <a:latin typeface="+mj-ea"/>
                <a:ea typeface="+mj-ea"/>
              </a:rPr>
              <a:t> 메뉴의 생성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기본 윈도창에 메뉴를 추가해 보자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  <a:r>
              <a:rPr lang="ko-KR" altLang="en-US" sz="1600" dirty="0">
                <a:latin typeface="+mj-ea"/>
                <a:ea typeface="+mj-ea"/>
              </a:rPr>
              <a:t>간단한 예로 메뉴를 만드는 구성 개념과 형식은 다음과 같다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ea"/>
                <a:ea typeface="+mj-ea"/>
              </a:rPr>
              <a:t>  - </a:t>
            </a:r>
            <a:r>
              <a:rPr lang="ko-KR" altLang="en-US" sz="1600" dirty="0">
                <a:latin typeface="+mj-ea"/>
                <a:ea typeface="+mj-ea"/>
              </a:rPr>
              <a:t>메뉴는 대부분 이런 형태로 구성된다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3B02F7-2A6E-4766-A8DB-9495AFCF5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844824"/>
            <a:ext cx="3829050" cy="3476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FDED1DA-D799-4CEC-BBBD-3E41A8518289}"/>
              </a:ext>
            </a:extLst>
          </p:cNvPr>
          <p:cNvSpPr/>
          <p:nvPr/>
        </p:nvSpPr>
        <p:spPr>
          <a:xfrm>
            <a:off x="1323376" y="3429000"/>
            <a:ext cx="151216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951617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13679</TotalTime>
  <Words>2424</Words>
  <Application>Microsoft Office PowerPoint</Application>
  <PresentationFormat>와이드스크린</PresentationFormat>
  <Paragraphs>332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이벤트 처리</vt:lpstr>
      <vt:lpstr>1. 이벤트 처리</vt:lpstr>
      <vt:lpstr>1. 이벤트 처리</vt:lpstr>
      <vt:lpstr>1. 이벤트 처리</vt:lpstr>
      <vt:lpstr>1. 이벤트 처리</vt:lpstr>
      <vt:lpstr>1. 이벤트 처리</vt:lpstr>
      <vt:lpstr>1. 이벤트 처리</vt:lpstr>
      <vt:lpstr>2. 메뉴와 대화상자</vt:lpstr>
      <vt:lpstr>2. 메뉴와 대화상자</vt:lpstr>
      <vt:lpstr>2. 메뉴와 대화상자</vt:lpstr>
      <vt:lpstr>2. 메뉴와 대화상자</vt:lpstr>
      <vt:lpstr>2. 메뉴와 대화상자</vt:lpstr>
      <vt:lpstr>2. 메뉴와 대화상자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2589</cp:revision>
  <dcterms:created xsi:type="dcterms:W3CDTF">2019-09-27T03:30:23Z</dcterms:created>
  <dcterms:modified xsi:type="dcterms:W3CDTF">2021-04-06T08:11:11Z</dcterms:modified>
</cp:coreProperties>
</file>