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704" r:id="rId3"/>
    <p:sldId id="751" r:id="rId4"/>
    <p:sldId id="752" r:id="rId5"/>
    <p:sldId id="753" r:id="rId6"/>
    <p:sldId id="754" r:id="rId7"/>
    <p:sldId id="755" r:id="rId8"/>
    <p:sldId id="756" r:id="rId9"/>
    <p:sldId id="757" r:id="rId10"/>
    <p:sldId id="758" r:id="rId11"/>
    <p:sldId id="759" r:id="rId12"/>
    <p:sldId id="760" r:id="rId13"/>
    <p:sldId id="761" r:id="rId14"/>
    <p:sldId id="762" r:id="rId15"/>
    <p:sldId id="763" r:id="rId16"/>
    <p:sldId id="764" r:id="rId17"/>
    <p:sldId id="765" r:id="rId18"/>
    <p:sldId id="766" r:id="rId19"/>
    <p:sldId id="767" r:id="rId20"/>
    <p:sldId id="768" r:id="rId21"/>
    <p:sldId id="769" r:id="rId22"/>
    <p:sldId id="770" r:id="rId23"/>
    <p:sldId id="771" r:id="rId24"/>
    <p:sldId id="772" r:id="rId25"/>
    <p:sldId id="773" r:id="rId26"/>
    <p:sldId id="774" r:id="rId27"/>
    <p:sldId id="775" r:id="rId28"/>
    <p:sldId id="776" r:id="rId29"/>
    <p:sldId id="777" r:id="rId30"/>
    <p:sldId id="778" r:id="rId31"/>
    <p:sldId id="779" r:id="rId32"/>
    <p:sldId id="780" r:id="rId33"/>
    <p:sldId id="781" r:id="rId34"/>
    <p:sldId id="782" r:id="rId35"/>
    <p:sldId id="783" r:id="rId36"/>
    <p:sldId id="784" r:id="rId37"/>
    <p:sldId id="27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22" autoAdjust="0"/>
  </p:normalViewPr>
  <p:slideViewPr>
    <p:cSldViewPr showGuides="1">
      <p:cViewPr varScale="1">
        <p:scale>
          <a:sx n="95" d="100"/>
          <a:sy n="95" d="100"/>
        </p:scale>
        <p:origin x="726" y="90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81486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제</a:t>
            </a:r>
            <a:r>
              <a:rPr lang="en-US" altLang="ko-KR" sz="4000" dirty="0">
                <a:latin typeface="+mj-ea"/>
                <a:ea typeface="+mj-ea"/>
              </a:rPr>
              <a:t>19</a:t>
            </a:r>
            <a:r>
              <a:rPr lang="ko-KR" altLang="en-US" sz="4000" dirty="0">
                <a:latin typeface="+mj-ea"/>
                <a:ea typeface="+mj-ea"/>
              </a:rPr>
              <a:t>장</a:t>
            </a:r>
            <a:endParaRPr lang="en-US" altLang="ko-KR" sz="4000" dirty="0">
              <a:latin typeface="+mj-ea"/>
              <a:ea typeface="+mj-ea"/>
            </a:endParaRPr>
          </a:p>
          <a:p>
            <a:r>
              <a:rPr lang="ko-KR" altLang="en-US" sz="4000" dirty="0">
                <a:latin typeface="+mj-ea"/>
                <a:ea typeface="+mj-ea"/>
              </a:rPr>
              <a:t>파일과 예외처리</a:t>
            </a:r>
            <a:endParaRPr lang="en-US" altLang="ko-KR" sz="4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다양한 텍스트 파일 입출력 방법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3)</a:t>
            </a:r>
            <a:r>
              <a:rPr lang="ko-KR" altLang="en-US" sz="1600" b="1" dirty="0">
                <a:latin typeface="+mj-ea"/>
                <a:ea typeface="+mj-ea"/>
              </a:rPr>
              <a:t> 단어로 분리하기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텍스트 파일에서 단어를 읽어야 한다면 어떻게 할 것인가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  <a:r>
              <a:rPr lang="ko-KR" altLang="en-US" sz="1600" dirty="0">
                <a:latin typeface="+mj-ea"/>
                <a:ea typeface="+mj-ea"/>
              </a:rPr>
              <a:t>예를 들어서 속담이 저장된 파일에서 단어를 분리하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여 리스트로 만들고 싶다고 하자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이 때 사용할 수 있는 것이 </a:t>
            </a:r>
            <a:r>
              <a:rPr lang="en-US" altLang="ko-KR" sz="1600" dirty="0">
                <a:latin typeface="+mj-ea"/>
                <a:ea typeface="+mj-ea"/>
              </a:rPr>
              <a:t>split() </a:t>
            </a:r>
            <a:r>
              <a:rPr lang="ko-KR" altLang="en-US" sz="1600" dirty="0">
                <a:latin typeface="+mj-ea"/>
                <a:ea typeface="+mj-ea"/>
              </a:rPr>
              <a:t>메소드이다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latin typeface="+mj-ea"/>
                <a:ea typeface="+mj-ea"/>
              </a:rPr>
              <a:t>문자열 객체의 </a:t>
            </a:r>
            <a:r>
              <a:rPr lang="en-US" altLang="ko-KR" sz="1600" dirty="0">
                <a:latin typeface="+mj-ea"/>
                <a:ea typeface="+mj-ea"/>
              </a:rPr>
              <a:t>split() </a:t>
            </a:r>
            <a:r>
              <a:rPr lang="ko-KR" altLang="en-US" sz="1600" dirty="0">
                <a:latin typeface="+mj-ea"/>
                <a:ea typeface="+mj-ea"/>
              </a:rPr>
              <a:t>메소드는 공백문자를 이용하여 문자열에서 단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어들을 분리한다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76E17-27B3-4C67-8F52-E3EA7FBDBC6C}"/>
              </a:ext>
            </a:extLst>
          </p:cNvPr>
          <p:cNvSpPr txBox="1"/>
          <p:nvPr/>
        </p:nvSpPr>
        <p:spPr>
          <a:xfrm>
            <a:off x="1343473" y="4767827"/>
            <a:ext cx="5112567" cy="149271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infile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open("proverbs.txt", "r")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for line in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infile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line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line.rstrip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           #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오른쪽 공백문자 제거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word_list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line.split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	  #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단어들 분리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for word in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word_list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      #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리스트에 들어 있는 단어 출력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	print(word)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infile.close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F9203F8F-6C84-4AA0-B028-32E0CE8A522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43473" y="2245992"/>
            <a:ext cx="3384376" cy="17748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CBE9D6-A865-40F4-883B-FA7F9E55DDFA}"/>
              </a:ext>
            </a:extLst>
          </p:cNvPr>
          <p:cNvSpPr txBox="1"/>
          <p:nvPr/>
        </p:nvSpPr>
        <p:spPr>
          <a:xfrm>
            <a:off x="6672065" y="4767827"/>
            <a:ext cx="5112567" cy="129266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All's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well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...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flock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together.</a:t>
            </a:r>
          </a:p>
        </p:txBody>
      </p:sp>
    </p:spTree>
    <p:extLst>
      <p:ext uri="{BB962C8B-B14F-4D97-AF65-F5344CB8AC3E}">
        <p14:creationId xmlns:p14="http://schemas.microsoft.com/office/powerpoint/2010/main" val="1921810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다양한 텍스트 파일 입출력 방법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3)</a:t>
            </a:r>
            <a:r>
              <a:rPr lang="ko-KR" altLang="en-US" sz="1600" b="1" dirty="0">
                <a:latin typeface="+mj-ea"/>
                <a:ea typeface="+mj-ea"/>
              </a:rPr>
              <a:t> 단어로 분리하기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만약 텍스트를 단어로 분리한 후에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단어에 들어 있는 모든 문장 부호들을 제거하고 싶으면 아래와 같이 호출하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</a:t>
            </a:r>
            <a:r>
              <a:rPr lang="ko-KR" altLang="en-US" sz="1600" dirty="0">
                <a:latin typeface="+mj-ea"/>
                <a:ea typeface="+mj-ea"/>
              </a:rPr>
              <a:t>면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split()</a:t>
            </a:r>
            <a:r>
              <a:rPr lang="ko-KR" altLang="en-US" sz="1600" dirty="0">
                <a:latin typeface="+mj-ea"/>
                <a:ea typeface="+mj-ea"/>
              </a:rPr>
              <a:t>를 호출할 때 우리는 </a:t>
            </a:r>
            <a:r>
              <a:rPr lang="ko-KR" altLang="en-US" sz="1600" dirty="0" err="1">
                <a:latin typeface="+mj-ea"/>
                <a:ea typeface="+mj-ea"/>
              </a:rPr>
              <a:t>분리자</a:t>
            </a:r>
            <a:r>
              <a:rPr lang="en-US" altLang="ko-KR" sz="1600" dirty="0">
                <a:latin typeface="+mj-ea"/>
                <a:ea typeface="+mj-ea"/>
              </a:rPr>
              <a:t>(separator)</a:t>
            </a:r>
            <a:r>
              <a:rPr lang="ko-KR" altLang="en-US" sz="1600" dirty="0">
                <a:latin typeface="+mj-ea"/>
                <a:ea typeface="+mj-ea"/>
              </a:rPr>
              <a:t>를 지정할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다음과 같이 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글자를 사용하여 문자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열을 단어로 분리하려면 다음과 같이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4)</a:t>
            </a:r>
            <a:r>
              <a:rPr lang="ko-KR" altLang="en-US" sz="1600" b="1" dirty="0">
                <a:latin typeface="+mj-ea"/>
                <a:ea typeface="+mj-ea"/>
              </a:rPr>
              <a:t> 파일 전체 읽기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우리는 텍스트가 들어있는 파일을 한 번에 다 읽을 수도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read()</a:t>
            </a:r>
            <a:r>
              <a:rPr lang="ko-KR" altLang="en-US" sz="1600" dirty="0">
                <a:latin typeface="+mj-ea"/>
                <a:ea typeface="+mj-ea"/>
              </a:rPr>
              <a:t>를 호출하면 파일의 모든 문자가 하나의 거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대한 문자열로 반환된다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다만 파일이 무척 크다면 이들 방법은 많은 양의 메모리를 필요로 하므로 좋은 방법은 아니다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en-US" altLang="ko-KR" sz="1600" dirty="0" err="1">
                <a:latin typeface="+mj-ea"/>
                <a:ea typeface="+mj-ea"/>
              </a:rPr>
              <a:t>readlines</a:t>
            </a:r>
            <a:r>
              <a:rPr lang="en-US" altLang="ko-KR" sz="1600" dirty="0">
                <a:latin typeface="+mj-ea"/>
                <a:ea typeface="+mj-ea"/>
              </a:rPr>
              <a:t>() </a:t>
            </a:r>
            <a:r>
              <a:rPr lang="ko-KR" altLang="en-US" sz="1600" dirty="0">
                <a:latin typeface="+mj-ea"/>
                <a:ea typeface="+mj-ea"/>
              </a:rPr>
              <a:t>메소드를 사용하는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 err="1">
                <a:latin typeface="+mj-ea"/>
                <a:ea typeface="+mj-ea"/>
              </a:rPr>
              <a:t>readlines</a:t>
            </a:r>
            <a:r>
              <a:rPr lang="en-US" altLang="ko-KR" sz="1600" dirty="0">
                <a:latin typeface="+mj-ea"/>
                <a:ea typeface="+mj-ea"/>
              </a:rPr>
              <a:t>()</a:t>
            </a:r>
            <a:r>
              <a:rPr lang="ko-KR" altLang="en-US" sz="1600" dirty="0">
                <a:latin typeface="+mj-ea"/>
                <a:ea typeface="+mj-ea"/>
              </a:rPr>
              <a:t>는 각 줄이 저장된 리스트를 반환한다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76E17-27B3-4C67-8F52-E3EA7FBDBC6C}"/>
              </a:ext>
            </a:extLst>
          </p:cNvPr>
          <p:cNvSpPr txBox="1"/>
          <p:nvPr/>
        </p:nvSpPr>
        <p:spPr>
          <a:xfrm>
            <a:off x="1343473" y="2204864"/>
            <a:ext cx="5112567" cy="29238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word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word.rstrip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(".,?!“)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8B094-D1F4-4D00-BCB9-44333C429055}"/>
              </a:ext>
            </a:extLst>
          </p:cNvPr>
          <p:cNvSpPr txBox="1"/>
          <p:nvPr/>
        </p:nvSpPr>
        <p:spPr>
          <a:xfrm>
            <a:off x="1343473" y="3282806"/>
            <a:ext cx="5112567" cy="109260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line = "apple, grape, banana, pear"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word_list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line.split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(",")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word_list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['apple', 'grape', 'banana', 'pear']</a:t>
            </a:r>
          </a:p>
        </p:txBody>
      </p:sp>
    </p:spTree>
    <p:extLst>
      <p:ext uri="{BB962C8B-B14F-4D97-AF65-F5344CB8AC3E}">
        <p14:creationId xmlns:p14="http://schemas.microsoft.com/office/powerpoint/2010/main" val="321084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다양한 텍스트 파일 입출력 방법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574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5)</a:t>
            </a:r>
            <a:r>
              <a:rPr lang="ko-KR" altLang="en-US" sz="1600" b="1" dirty="0">
                <a:latin typeface="+mj-ea"/>
                <a:ea typeface="+mj-ea"/>
              </a:rPr>
              <a:t> 문자 단위로 읽기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우리는 </a:t>
            </a:r>
            <a:r>
              <a:rPr lang="en-US" altLang="ko-KR" sz="1500" dirty="0">
                <a:latin typeface="+mj-ea"/>
                <a:ea typeface="+mj-ea"/>
              </a:rPr>
              <a:t>read()</a:t>
            </a:r>
            <a:r>
              <a:rPr lang="ko-KR" altLang="en-US" sz="1500" dirty="0">
                <a:latin typeface="+mj-ea"/>
                <a:ea typeface="+mj-ea"/>
              </a:rPr>
              <a:t>를 이용하여 원하는 개수만큼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latin typeface="+mj-ea"/>
                <a:ea typeface="+mj-ea"/>
              </a:rPr>
              <a:t>글자를 읽을 수도 있다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예를 들면 한 문자를 읽고 싶으면 </a:t>
            </a:r>
            <a:r>
              <a:rPr lang="en-US" altLang="ko-KR" sz="1500" dirty="0">
                <a:latin typeface="+mj-ea"/>
                <a:ea typeface="+mj-ea"/>
              </a:rPr>
              <a:t>read(1)</a:t>
            </a:r>
            <a:r>
              <a:rPr lang="ko-KR" altLang="en-US" sz="1500" dirty="0">
                <a:latin typeface="+mj-ea"/>
                <a:ea typeface="+mj-ea"/>
              </a:rPr>
              <a:t>을 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호출한다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6)</a:t>
            </a:r>
            <a:r>
              <a:rPr lang="ko-KR" altLang="en-US" sz="1600" b="1" dirty="0">
                <a:latin typeface="+mj-ea"/>
                <a:ea typeface="+mj-ea"/>
              </a:rPr>
              <a:t> 문자 인코딩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en-US" altLang="ko-KR" sz="1500" dirty="0">
                <a:latin typeface="+mj-ea"/>
                <a:ea typeface="+mj-ea"/>
              </a:rPr>
              <a:t>- </a:t>
            </a:r>
            <a:r>
              <a:rPr lang="ko-KR" altLang="en-US" sz="1500" dirty="0">
                <a:latin typeface="+mj-ea"/>
                <a:ea typeface="+mj-ea"/>
              </a:rPr>
              <a:t>컴퓨터에서 문자를 나타낼 때는 정수 형태의 문자 코드를 사용한다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가장 잘 알려진 것이 아스키 코드이다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아스키 코드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는 각 글자에 </a:t>
            </a:r>
            <a:r>
              <a:rPr lang="en-US" altLang="ko-KR" sz="1500" dirty="0">
                <a:latin typeface="+mj-ea"/>
                <a:ea typeface="+mj-ea"/>
              </a:rPr>
              <a:t>128</a:t>
            </a:r>
            <a:r>
              <a:rPr lang="ko-KR" altLang="en-US" sz="1500" dirty="0">
                <a:latin typeface="+mj-ea"/>
                <a:ea typeface="+mj-ea"/>
              </a:rPr>
              <a:t>개의 인코딩 값을 정의한다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예를 들어서 문자 </a:t>
            </a:r>
            <a:r>
              <a:rPr lang="en-US" altLang="ko-KR" sz="1500" dirty="0">
                <a:latin typeface="+mj-ea"/>
                <a:ea typeface="+mj-ea"/>
              </a:rPr>
              <a:t>A</a:t>
            </a:r>
            <a:r>
              <a:rPr lang="ko-KR" altLang="en-US" sz="1500" dirty="0">
                <a:latin typeface="+mj-ea"/>
                <a:ea typeface="+mj-ea"/>
              </a:rPr>
              <a:t>의 아스키 </a:t>
            </a:r>
            <a:r>
              <a:rPr lang="ko-KR" altLang="en-US" sz="1500" dirty="0" err="1">
                <a:latin typeface="+mj-ea"/>
                <a:ea typeface="+mj-ea"/>
              </a:rPr>
              <a:t>코드값은</a:t>
            </a:r>
            <a:r>
              <a:rPr lang="ko-KR" altLang="en-US" sz="1500" dirty="0">
                <a:latin typeface="+mj-ea"/>
                <a:ea typeface="+mj-ea"/>
              </a:rPr>
              <a:t> </a:t>
            </a:r>
            <a:r>
              <a:rPr lang="en-US" altLang="ko-KR" sz="1500" dirty="0">
                <a:latin typeface="+mj-ea"/>
                <a:ea typeface="+mj-ea"/>
              </a:rPr>
              <a:t>65</a:t>
            </a:r>
            <a:r>
              <a:rPr lang="ko-KR" altLang="en-US" sz="1500" dirty="0">
                <a:latin typeface="+mj-ea"/>
                <a:ea typeface="+mj-ea"/>
              </a:rPr>
              <a:t>이다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하지만 여러분들도 </a:t>
            </a:r>
            <a:r>
              <a:rPr lang="ko-KR" altLang="en-US" sz="1500" dirty="0" err="1">
                <a:latin typeface="+mj-ea"/>
                <a:ea typeface="+mj-ea"/>
              </a:rPr>
              <a:t>알다시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피 최근에는 세계의 모든 문자를 나타낼 수 있는 유니코드가 사용된다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유니코드 중에서 가장 많이 사용되는 인코딩은 </a:t>
            </a:r>
            <a:r>
              <a:rPr lang="en-US" altLang="ko-KR" sz="1500" dirty="0">
                <a:latin typeface="+mj-ea"/>
                <a:ea typeface="+mj-ea"/>
              </a:rPr>
              <a:t>U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TF-8</a:t>
            </a:r>
            <a:r>
              <a:rPr lang="ko-KR" altLang="en-US" sz="1500" dirty="0">
                <a:latin typeface="+mj-ea"/>
                <a:ea typeface="+mj-ea"/>
              </a:rPr>
              <a:t>이다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UTF-8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에서는 각 문자를 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개에서 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4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개의 바이트로 인코딩한다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1500" dirty="0">
                <a:latin typeface="+mj-ea"/>
                <a:ea typeface="+mj-ea"/>
              </a:rPr>
              <a:t> 텍스트 파일을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latin typeface="+mj-ea"/>
                <a:ea typeface="+mj-ea"/>
              </a:rPr>
              <a:t>처리할 때 문자 인코딩이 중요한   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이유는 인코딩에 따라서 동일한 파일이라도 파일을 이루는 바이트가 달라지기 때문이다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윈도우에서도 아직도 </a:t>
            </a:r>
            <a:r>
              <a:rPr lang="ko-KR" altLang="en-US" sz="1500" dirty="0" err="1">
                <a:latin typeface="+mj-ea"/>
                <a:ea typeface="+mj-ea"/>
              </a:rPr>
              <a:t>갈팡지팡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이다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따라서 메모장으로 텍스트 파일을 만들면 </a:t>
            </a:r>
            <a:r>
              <a:rPr lang="en-US" altLang="ko-KR" sz="1500" dirty="0">
                <a:latin typeface="+mj-ea"/>
                <a:ea typeface="+mj-ea"/>
              </a:rPr>
              <a:t>ANSI </a:t>
            </a:r>
            <a:r>
              <a:rPr lang="ko-KR" altLang="en-US" sz="1500" dirty="0">
                <a:latin typeface="+mj-ea"/>
                <a:ea typeface="+mj-ea"/>
              </a:rPr>
              <a:t>코드로 저장할 것인지</a:t>
            </a:r>
            <a:r>
              <a:rPr lang="en-US" altLang="ko-KR" sz="1500" dirty="0">
                <a:latin typeface="+mj-ea"/>
                <a:ea typeface="+mj-ea"/>
              </a:rPr>
              <a:t>, UTF-8 </a:t>
            </a:r>
            <a:r>
              <a:rPr lang="ko-KR" altLang="en-US" sz="1500" dirty="0">
                <a:latin typeface="+mj-ea"/>
                <a:ea typeface="+mj-ea"/>
              </a:rPr>
              <a:t>코드로 저장할 것인지를 사용자가 지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정하도록 되어 있다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  <a:r>
              <a:rPr lang="ko-KR" altLang="en-US" sz="1500" dirty="0">
                <a:latin typeface="+mj-ea"/>
                <a:ea typeface="+mj-ea"/>
              </a:rPr>
              <a:t>과거의 텍스트 파일은 거의 </a:t>
            </a:r>
            <a:r>
              <a:rPr lang="en-US" altLang="ko-KR" sz="1500" dirty="0">
                <a:latin typeface="+mj-ea"/>
                <a:ea typeface="+mj-ea"/>
              </a:rPr>
              <a:t>ANSI </a:t>
            </a:r>
            <a:r>
              <a:rPr lang="ko-KR" altLang="en-US" sz="1500" dirty="0">
                <a:latin typeface="+mj-ea"/>
                <a:ea typeface="+mj-ea"/>
              </a:rPr>
              <a:t>코드이다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 err="1">
                <a:latin typeface="+mj-ea"/>
                <a:ea typeface="+mj-ea"/>
              </a:rPr>
              <a:t>파이썬에서는</a:t>
            </a:r>
            <a:r>
              <a:rPr lang="ko-KR" altLang="en-US" sz="1500" dirty="0">
                <a:latin typeface="+mj-ea"/>
                <a:ea typeface="+mj-ea"/>
              </a:rPr>
              <a:t> 운영체제로부터 문자 인코딩 설정을 가져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온다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따라서 사용자가 </a:t>
            </a:r>
            <a:r>
              <a:rPr lang="en-US" altLang="ko-KR" sz="1500" dirty="0">
                <a:latin typeface="+mj-ea"/>
                <a:ea typeface="+mj-ea"/>
              </a:rPr>
              <a:t>UTF-8</a:t>
            </a:r>
            <a:r>
              <a:rPr lang="ko-KR" altLang="en-US" sz="1500" dirty="0">
                <a:latin typeface="+mj-ea"/>
                <a:ea typeface="+mj-ea"/>
              </a:rPr>
              <a:t>기반의 파일을 열 때는 특별히 다음과 같이 인코딩을 지정하여야 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76E17-27B3-4C67-8F52-E3EA7FBDBC6C}"/>
              </a:ext>
            </a:extLst>
          </p:cNvPr>
          <p:cNvSpPr txBox="1"/>
          <p:nvPr/>
        </p:nvSpPr>
        <p:spPr>
          <a:xfrm>
            <a:off x="1343473" y="2204864"/>
            <a:ext cx="5112567" cy="129266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infile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open("input.txt", "")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ch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infile.read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(1)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while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ch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!= ""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print(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ch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ch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=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infile.read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(1)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infile.close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0610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다양한 텍스트 파일 입출력 방법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568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6)</a:t>
            </a:r>
            <a:r>
              <a:rPr lang="ko-KR" altLang="en-US" sz="1600" b="1" dirty="0">
                <a:latin typeface="+mj-ea"/>
                <a:ea typeface="+mj-ea"/>
              </a:rPr>
              <a:t> 문자 인코딩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en-US" altLang="ko-KR" sz="1500" dirty="0">
                <a:latin typeface="+mj-ea"/>
                <a:ea typeface="+mj-ea"/>
              </a:rPr>
              <a:t>- </a:t>
            </a:r>
            <a:r>
              <a:rPr lang="ko-KR" altLang="en-US" sz="1500" dirty="0">
                <a:latin typeface="+mj-ea"/>
                <a:ea typeface="+mj-ea"/>
              </a:rPr>
              <a:t>아래와 같이 인코딩을 처리하면 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여러분이 외국과 텍스트 파일을 교환할 때는 항상 </a:t>
            </a:r>
            <a:r>
              <a:rPr lang="en-US" altLang="ko-KR" sz="1500" dirty="0">
                <a:latin typeface="+mj-ea"/>
                <a:ea typeface="+mj-ea"/>
              </a:rPr>
              <a:t>UTF-8</a:t>
            </a:r>
            <a:r>
              <a:rPr lang="ko-KR" altLang="en-US" sz="1500" dirty="0">
                <a:latin typeface="+mj-ea"/>
                <a:ea typeface="+mj-ea"/>
              </a:rPr>
              <a:t>로 인코딩하는 것이 좋다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거의 요즘은 </a:t>
            </a:r>
            <a:r>
              <a:rPr lang="en-US" altLang="ko-KR" sz="1500" dirty="0">
                <a:latin typeface="+mj-ea"/>
                <a:ea typeface="+mj-ea"/>
              </a:rPr>
              <a:t>UTF-8</a:t>
            </a:r>
            <a:r>
              <a:rPr lang="ko-KR" altLang="en-US" sz="1500" dirty="0">
                <a:latin typeface="+mj-ea"/>
                <a:ea typeface="+mj-ea"/>
              </a:rPr>
              <a:t>이 주류를 이루고 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있다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7)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CSV(Comma-</a:t>
            </a:r>
            <a:r>
              <a:rPr lang="en-US" altLang="ko-KR" sz="1600" b="1" dirty="0" err="1">
                <a:latin typeface="+mj-ea"/>
                <a:ea typeface="+mj-ea"/>
              </a:rPr>
              <a:t>Seperated</a:t>
            </a:r>
            <a:r>
              <a:rPr lang="en-US" altLang="ko-KR" sz="1600" b="1">
                <a:latin typeface="+mj-ea"/>
                <a:ea typeface="+mj-ea"/>
              </a:rPr>
              <a:t> Values) </a:t>
            </a:r>
            <a:r>
              <a:rPr lang="ko-KR" altLang="en-US" sz="1600" b="1" dirty="0">
                <a:latin typeface="+mj-ea"/>
                <a:ea typeface="+mj-ea"/>
              </a:rPr>
              <a:t>파일 처리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en-US" altLang="ko-KR" sz="1500" dirty="0">
                <a:latin typeface="+mj-ea"/>
                <a:ea typeface="+mj-ea"/>
              </a:rPr>
              <a:t>- CSV</a:t>
            </a:r>
            <a:r>
              <a:rPr lang="ko-KR" altLang="en-US" sz="1500" dirty="0">
                <a:latin typeface="+mj-ea"/>
                <a:ea typeface="+mj-ea"/>
              </a:rPr>
              <a:t>는 테이블 형식의 데이터를 저장하고 이동하는데 사용되는 구조화된 텍스트 파일 형식이다</a:t>
            </a:r>
            <a:r>
              <a:rPr lang="en-US" altLang="ko-KR" sz="1500" dirty="0">
                <a:latin typeface="+mj-ea"/>
                <a:ea typeface="+mj-ea"/>
              </a:rPr>
              <a:t>. CSV</a:t>
            </a:r>
            <a:r>
              <a:rPr lang="ko-KR" altLang="en-US" sz="1500" dirty="0">
                <a:latin typeface="+mj-ea"/>
                <a:ea typeface="+mj-ea"/>
              </a:rPr>
              <a:t>는 </a:t>
            </a:r>
            <a:r>
              <a:rPr lang="en-US" altLang="ko-KR" sz="1500" dirty="0">
                <a:latin typeface="+mj-ea"/>
                <a:ea typeface="+mj-ea"/>
              </a:rPr>
              <a:t>Microsoft Excel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과 같은 스프레드시트에 적합한 형식이다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공공기관에서 제공하는 데이터는 </a:t>
            </a:r>
            <a:r>
              <a:rPr lang="en-US" altLang="ko-KR" sz="1500" dirty="0">
                <a:latin typeface="+mj-ea"/>
                <a:ea typeface="+mj-ea"/>
              </a:rPr>
              <a:t>CSV </a:t>
            </a:r>
            <a:r>
              <a:rPr lang="ko-KR" altLang="en-US" sz="1500" dirty="0">
                <a:latin typeface="+mj-ea"/>
                <a:ea typeface="+mj-ea"/>
              </a:rPr>
              <a:t>형식의 데이터 세트가 많다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파이썬 모듈 </a:t>
            </a:r>
            <a:r>
              <a:rPr lang="en-US" altLang="ko-KR" sz="1500" dirty="0">
                <a:latin typeface="+mj-ea"/>
                <a:ea typeface="+mj-ea"/>
              </a:rPr>
              <a:t>csv</a:t>
            </a:r>
            <a:r>
              <a:rPr lang="ko-KR" altLang="en-US" sz="1500" dirty="0">
                <a:latin typeface="+mj-ea"/>
                <a:ea typeface="+mj-ea"/>
              </a:rPr>
              <a:t>는 </a:t>
            </a:r>
            <a:r>
              <a:rPr lang="en-US" altLang="ko-KR" sz="1500" dirty="0">
                <a:latin typeface="+mj-ea"/>
                <a:ea typeface="+mj-ea"/>
              </a:rPr>
              <a:t>CSV reader</a:t>
            </a:r>
            <a:r>
              <a:rPr lang="ko-KR" altLang="en-US" sz="1500" dirty="0">
                <a:latin typeface="+mj-ea"/>
                <a:ea typeface="+mj-ea"/>
              </a:rPr>
              <a:t>와 </a:t>
            </a:r>
            <a:r>
              <a:rPr lang="en-US" altLang="ko-KR" sz="1500" dirty="0">
                <a:latin typeface="+mj-ea"/>
                <a:ea typeface="+mj-ea"/>
              </a:rPr>
              <a:t>CSV writer</a:t>
            </a:r>
            <a:r>
              <a:rPr lang="ko-KR" altLang="en-US" sz="1500" dirty="0">
                <a:latin typeface="+mj-ea"/>
                <a:ea typeface="+mj-ea"/>
              </a:rPr>
              <a:t>를 제공한다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예를 들어서 </a:t>
            </a:r>
            <a:r>
              <a:rPr lang="en-US" altLang="ko-KR" sz="1500" dirty="0">
                <a:latin typeface="+mj-ea"/>
                <a:ea typeface="+mj-ea"/>
              </a:rPr>
              <a:t>d:</a:t>
            </a:r>
            <a:r>
              <a:rPr lang="ko-KR" altLang="en-US" sz="1500" dirty="0">
                <a:latin typeface="+mj-ea"/>
                <a:ea typeface="+mj-ea"/>
              </a:rPr>
              <a:t>드라이브에 서울의 기상 정보가 저장된 “</a:t>
            </a:r>
            <a:r>
              <a:rPr lang="en-US" altLang="ko-KR" sz="1500" dirty="0">
                <a:latin typeface="+mj-ea"/>
                <a:ea typeface="+mj-ea"/>
              </a:rPr>
              <a:t>weather.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csv”</a:t>
            </a:r>
            <a:r>
              <a:rPr lang="ko-KR" altLang="en-US" sz="1500" dirty="0">
                <a:latin typeface="+mj-ea"/>
                <a:ea typeface="+mj-ea"/>
              </a:rPr>
              <a:t>라는 파일이 있다고 하자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다음과 같은 코드로 </a:t>
            </a:r>
            <a:r>
              <a:rPr lang="en-US" altLang="ko-KR" sz="1500" dirty="0">
                <a:latin typeface="+mj-ea"/>
                <a:ea typeface="+mj-ea"/>
              </a:rPr>
              <a:t>CSV </a:t>
            </a:r>
            <a:r>
              <a:rPr lang="ko-KR" altLang="en-US" sz="1500" dirty="0">
                <a:latin typeface="+mj-ea"/>
                <a:ea typeface="+mj-ea"/>
              </a:rPr>
              <a:t>파일을 읽을 수 있다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다음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latin typeface="+mj-ea"/>
                <a:ea typeface="+mj-ea"/>
              </a:rPr>
              <a:t>슬라이드에서 보자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76E17-27B3-4C67-8F52-E3EA7FBDBC6C}"/>
              </a:ext>
            </a:extLst>
          </p:cNvPr>
          <p:cNvSpPr txBox="1"/>
          <p:nvPr/>
        </p:nvSpPr>
        <p:spPr>
          <a:xfrm>
            <a:off x="1343473" y="1844824"/>
            <a:ext cx="5112567" cy="29238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>
                <a:latin typeface="+mj-ea"/>
                <a:ea typeface="+mj-ea"/>
                <a:cs typeface="Arial" panose="020B0604020202020204" pitchFamily="34" charset="0"/>
              </a:rPr>
              <a:t>infile = open("input.txt", "r", encoding="utf-8")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8D3E48-DA49-4072-9815-D59C3C210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3" y="3971904"/>
            <a:ext cx="5904655" cy="166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00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다양한 텍스트 파일 입출력 방법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422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7)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CSV </a:t>
            </a:r>
            <a:r>
              <a:rPr lang="ko-KR" altLang="en-US" sz="1600" b="1" dirty="0">
                <a:latin typeface="+mj-ea"/>
                <a:ea typeface="+mj-ea"/>
              </a:rPr>
              <a:t>파일 처리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서울이 언제 가장 추웠는지를 조사해보자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  <a:r>
              <a:rPr lang="ko-KR" altLang="en-US" sz="1500" dirty="0">
                <a:latin typeface="+mj-ea"/>
                <a:ea typeface="+mj-ea"/>
              </a:rPr>
              <a:t>이 내용은 실습시간에 같이 작성하도록 하겠다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76E17-27B3-4C67-8F52-E3EA7FBDBC6C}"/>
              </a:ext>
            </a:extLst>
          </p:cNvPr>
          <p:cNvSpPr txBox="1"/>
          <p:nvPr/>
        </p:nvSpPr>
        <p:spPr>
          <a:xfrm>
            <a:off x="1343473" y="1484784"/>
            <a:ext cx="7056783" cy="309315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import csv 				# CSV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모듈을 불러온다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=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open('d://weather.csv’) 	# CSV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파일을 열어서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에 저장한다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data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csv.reader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(f) 		# reader()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함수를 이용하여 읽는다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header = next(data)		#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헤더를 제거한다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for row in data:			#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반복 루프를 사용하여 데이터를 읽는다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print(row)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f.close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['1980-04-01', '108', '6.5', '3.2', '11.7']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['1980-04-02', '108', '6.5', '1.4', '12.9']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['1980-04-03', '108', '11.1', '4.1', '18.4']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['1980-84-84', '108', '15.5', '8.6', '21’]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80977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다양한 텍스트 파일 입출력 방법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40077"/>
            <a:ext cx="10713290" cy="595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8)</a:t>
            </a:r>
            <a:r>
              <a:rPr lang="ko-KR" altLang="en-US" sz="1600" b="1" dirty="0">
                <a:latin typeface="+mj-ea"/>
                <a:ea typeface="+mj-ea"/>
              </a:rPr>
              <a:t> 디렉토리 작업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파이썬 프로그램으로 파일을 처리하다 보면 어떤 디렉토리에 있는 전체 파일을 찾아서 처리해야 하는 경우가 종종 있다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이때는 </a:t>
            </a:r>
            <a:r>
              <a:rPr lang="en-US" altLang="ko-KR" sz="1500" dirty="0">
                <a:latin typeface="+mj-ea"/>
                <a:ea typeface="+mj-ea"/>
              </a:rPr>
              <a:t>OS </a:t>
            </a:r>
            <a:r>
              <a:rPr lang="ko-KR" altLang="en-US" sz="1500" dirty="0">
                <a:latin typeface="+mj-ea"/>
                <a:ea typeface="+mj-ea"/>
              </a:rPr>
              <a:t>모듈에서 제공하는 도구들을 사용할 수 있다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현재 파이썬 프로그램이 실행되는 디렉토리를 작업 디렉토리</a:t>
            </a:r>
            <a:r>
              <a:rPr lang="en-US" altLang="ko-KR" sz="1500" dirty="0">
                <a:latin typeface="+mj-ea"/>
                <a:ea typeface="+mj-ea"/>
              </a:rPr>
              <a:t>(CVD: Current Working Directory)</a:t>
            </a:r>
            <a:r>
              <a:rPr lang="ko-KR" altLang="en-US" sz="1500" dirty="0">
                <a:latin typeface="+mj-ea"/>
                <a:ea typeface="+mj-ea"/>
              </a:rPr>
              <a:t>라고 한다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작업 </a:t>
            </a:r>
            <a:r>
              <a:rPr lang="ko-KR" altLang="en-US" sz="1500" dirty="0" err="1">
                <a:latin typeface="+mj-ea"/>
                <a:ea typeface="+mj-ea"/>
              </a:rPr>
              <a:t>디렉토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리를 얻으려면 다음과 같은 함수 호출을 사용한다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j-ea"/>
                <a:ea typeface="+mj-ea"/>
              </a:rPr>
              <a:t>    </a:t>
            </a:r>
            <a:r>
              <a:rPr lang="en-US" altLang="ko-KR" sz="1500" b="1" dirty="0" err="1">
                <a:latin typeface="+mj-ea"/>
                <a:ea typeface="+mj-ea"/>
              </a:rPr>
              <a:t>dir</a:t>
            </a:r>
            <a:r>
              <a:rPr lang="en-US" altLang="ko-KR" sz="1500" b="1" dirty="0">
                <a:latin typeface="+mj-ea"/>
                <a:ea typeface="+mj-ea"/>
              </a:rPr>
              <a:t> = </a:t>
            </a:r>
            <a:r>
              <a:rPr lang="en-US" altLang="ko-KR" sz="1500" b="1" dirty="0" err="1">
                <a:latin typeface="+mj-ea"/>
                <a:ea typeface="+mj-ea"/>
              </a:rPr>
              <a:t>os.getcwd</a:t>
            </a:r>
            <a:r>
              <a:rPr lang="en-US" altLang="ko-KR" sz="1500" b="1" dirty="0">
                <a:latin typeface="+mj-ea"/>
                <a:ea typeface="+mj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우리가 처리하는 데이터 파일들이 </a:t>
            </a:r>
            <a:r>
              <a:rPr lang="en-US" altLang="ko-KR" sz="1500" dirty="0">
                <a:latin typeface="+mj-ea"/>
                <a:ea typeface="+mj-ea"/>
              </a:rPr>
              <a:t>data</a:t>
            </a:r>
            <a:r>
              <a:rPr lang="ko-KR" altLang="en-US" sz="1500" dirty="0">
                <a:latin typeface="+mj-ea"/>
                <a:ea typeface="+mj-ea"/>
              </a:rPr>
              <a:t>와 같은 서브 디렉토리에 저장되어 있다면 다음과 같은 문장으로 작업 디렉토리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를 변경할 수 있다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j-ea"/>
                <a:ea typeface="+mj-ea"/>
              </a:rPr>
              <a:t>    </a:t>
            </a:r>
            <a:r>
              <a:rPr lang="pt-BR" altLang="ko-KR" sz="1500" b="1" dirty="0">
                <a:latin typeface="+mj-ea"/>
                <a:ea typeface="+mj-ea"/>
              </a:rPr>
              <a:t>subdir = "data"</a:t>
            </a:r>
          </a:p>
          <a:p>
            <a:pPr>
              <a:lnSpc>
                <a:spcPct val="150000"/>
              </a:lnSpc>
            </a:pPr>
            <a:r>
              <a:rPr lang="pt-BR" altLang="ko-KR" sz="1500" b="1" dirty="0">
                <a:latin typeface="+mj-ea"/>
                <a:ea typeface="+mj-ea"/>
              </a:rPr>
              <a:t>    os.chdir(subdir)</a:t>
            </a:r>
          </a:p>
          <a:p>
            <a:pPr>
              <a:lnSpc>
                <a:spcPct val="150000"/>
              </a:lnSpc>
            </a:pPr>
            <a:r>
              <a:rPr lang="pt-BR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작업 디렉토리 안에 있는 파일들의 리스트를 얻으려면 </a:t>
            </a:r>
            <a:r>
              <a:rPr lang="en-US" altLang="ko-KR" sz="1500" dirty="0" err="1">
                <a:latin typeface="+mj-ea"/>
                <a:ea typeface="+mj-ea"/>
              </a:rPr>
              <a:t>listdir</a:t>
            </a:r>
            <a:r>
              <a:rPr lang="en-US" altLang="ko-KR" sz="1500" dirty="0">
                <a:latin typeface="+mj-ea"/>
                <a:ea typeface="+mj-ea"/>
              </a:rPr>
              <a:t>() </a:t>
            </a:r>
            <a:r>
              <a:rPr lang="ko-KR" altLang="en-US" sz="1500" dirty="0">
                <a:latin typeface="+mj-ea"/>
                <a:ea typeface="+mj-ea"/>
              </a:rPr>
              <a:t>함수를 사용한다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j-ea"/>
                <a:ea typeface="+mj-ea"/>
              </a:rPr>
              <a:t>    for filename in </a:t>
            </a:r>
            <a:r>
              <a:rPr lang="en-US" altLang="ko-KR" sz="1500" b="1" dirty="0" err="1">
                <a:latin typeface="+mj-ea"/>
                <a:ea typeface="+mj-ea"/>
              </a:rPr>
              <a:t>os.listdir</a:t>
            </a:r>
            <a:r>
              <a:rPr lang="en-US" altLang="ko-KR" sz="1500" b="1" dirty="0">
                <a:latin typeface="+mj-ea"/>
                <a:ea typeface="+mj-ea"/>
              </a:rPr>
              <a:t>():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j-ea"/>
                <a:ea typeface="+mj-ea"/>
              </a:rPr>
              <a:t>	print(filename)</a:t>
            </a:r>
          </a:p>
        </p:txBody>
      </p:sp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7CC2DCE1-F0CE-469B-B6E5-B11C86F4872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71465" y="2193145"/>
            <a:ext cx="4320479" cy="11759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4842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다양한 텍스트 파일 입출력 방법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353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8)</a:t>
            </a:r>
            <a:r>
              <a:rPr lang="ko-KR" altLang="en-US" sz="1600" b="1" dirty="0">
                <a:latin typeface="+mj-ea"/>
                <a:ea typeface="+mj-ea"/>
              </a:rPr>
              <a:t> 디렉토리 작업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en-US" altLang="ko-KR" sz="1500" dirty="0" err="1">
                <a:latin typeface="+mj-ea"/>
                <a:ea typeface="+mj-ea"/>
              </a:rPr>
              <a:t>listdir</a:t>
            </a:r>
            <a:r>
              <a:rPr lang="en-US" altLang="ko-KR" sz="1500" dirty="0">
                <a:latin typeface="+mj-ea"/>
                <a:ea typeface="+mj-ea"/>
              </a:rPr>
              <a:t>() </a:t>
            </a:r>
            <a:r>
              <a:rPr lang="ko-KR" altLang="en-US" sz="1500" dirty="0">
                <a:latin typeface="+mj-ea"/>
                <a:ea typeface="+mj-ea"/>
              </a:rPr>
              <a:t>함수는 작업 디렉토리 안에 있는 파일 뿐만 아니라 디렉토리 이름도 반환한다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파일만 처리하려면 다음과 같이 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en-US" altLang="ko-KR" sz="1500" dirty="0" err="1">
                <a:latin typeface="+mj-ea"/>
                <a:ea typeface="+mj-ea"/>
              </a:rPr>
              <a:t>isfile</a:t>
            </a:r>
            <a:r>
              <a:rPr lang="en-US" altLang="ko-KR" sz="1500" dirty="0">
                <a:latin typeface="+mj-ea"/>
                <a:ea typeface="+mj-ea"/>
              </a:rPr>
              <a:t>() </a:t>
            </a:r>
            <a:r>
              <a:rPr lang="ko-KR" altLang="en-US" sz="1500" dirty="0">
                <a:latin typeface="+mj-ea"/>
                <a:ea typeface="+mj-ea"/>
              </a:rPr>
              <a:t>함수를 사용한다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j-ea"/>
                <a:ea typeface="+mj-ea"/>
              </a:rPr>
              <a:t>    if </a:t>
            </a:r>
            <a:r>
              <a:rPr lang="en-US" altLang="ko-KR" sz="1500" b="1" dirty="0" err="1">
                <a:latin typeface="+mj-ea"/>
                <a:ea typeface="+mj-ea"/>
              </a:rPr>
              <a:t>os.path.isfile</a:t>
            </a:r>
            <a:r>
              <a:rPr lang="en-US" altLang="ko-KR" sz="1500" b="1" dirty="0">
                <a:latin typeface="+mj-ea"/>
                <a:ea typeface="+mj-ea"/>
              </a:rPr>
              <a:t>(filename) :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j-ea"/>
                <a:ea typeface="+mj-ea"/>
              </a:rPr>
              <a:t>	print("</a:t>
            </a:r>
            <a:r>
              <a:rPr lang="ko-KR" altLang="en-US" sz="1500" b="1" dirty="0">
                <a:latin typeface="+mj-ea"/>
                <a:ea typeface="+mj-ea"/>
              </a:rPr>
              <a:t>파일입니다</a:t>
            </a:r>
            <a:r>
              <a:rPr lang="en-US" altLang="ko-KR" sz="1500" b="1" dirty="0">
                <a:latin typeface="+mj-ea"/>
                <a:ea typeface="+mj-ea"/>
              </a:rPr>
              <a:t>.")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파일의 확장자를 검사하려면 </a:t>
            </a:r>
            <a:r>
              <a:rPr lang="en-US" altLang="ko-KR" sz="1500" dirty="0" err="1">
                <a:latin typeface="+mj-ea"/>
                <a:ea typeface="+mj-ea"/>
              </a:rPr>
              <a:t>endswidth</a:t>
            </a:r>
            <a:r>
              <a:rPr lang="en-US" altLang="ko-KR" sz="1500" dirty="0">
                <a:latin typeface="+mj-ea"/>
                <a:ea typeface="+mj-ea"/>
              </a:rPr>
              <a:t>()</a:t>
            </a:r>
            <a:r>
              <a:rPr lang="ko-KR" altLang="en-US" sz="1500" dirty="0">
                <a:latin typeface="+mj-ea"/>
                <a:ea typeface="+mj-ea"/>
              </a:rPr>
              <a:t>를 사용한다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예를 들어서 작업 디렉토리에서 확장자가 </a:t>
            </a:r>
            <a:r>
              <a:rPr lang="en-US" altLang="ko-KR" sz="1500" dirty="0">
                <a:latin typeface="+mj-ea"/>
                <a:ea typeface="+mj-ea"/>
              </a:rPr>
              <a:t>".jpg"</a:t>
            </a:r>
            <a:r>
              <a:rPr lang="ko-KR" altLang="en-US" sz="1500" dirty="0">
                <a:latin typeface="+mj-ea"/>
                <a:ea typeface="+mj-ea"/>
              </a:rPr>
              <a:t>인 파일을 전부 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찾아서 파일 이름을 출력하는 프로그램은 다음과 같다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973CB-7056-47E4-9DF1-C4B1706FA907}"/>
              </a:ext>
            </a:extLst>
          </p:cNvPr>
          <p:cNvSpPr txBox="1"/>
          <p:nvPr/>
        </p:nvSpPr>
        <p:spPr>
          <a:xfrm>
            <a:off x="1343473" y="3556110"/>
            <a:ext cx="7056783" cy="249299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import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os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cwd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os.getcwd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files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os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listdir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for name in files 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if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os.path.isfile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(name) 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	if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name.endswidth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(".jpg") 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		print(name)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실행결과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DSC04886_11.jpg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DSC04886_12.jpg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DSC04886_13.jpg</a:t>
            </a:r>
          </a:p>
        </p:txBody>
      </p:sp>
    </p:spTree>
    <p:extLst>
      <p:ext uri="{BB962C8B-B14F-4D97-AF65-F5344CB8AC3E}">
        <p14:creationId xmlns:p14="http://schemas.microsoft.com/office/powerpoint/2010/main" val="1196689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다양한 텍스트 파일 입출력 방법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353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9)</a:t>
            </a:r>
            <a:r>
              <a:rPr lang="ko-KR" altLang="en-US" sz="1600" b="1" dirty="0">
                <a:latin typeface="+mj-ea"/>
                <a:ea typeface="+mj-ea"/>
              </a:rPr>
              <a:t> 이진 파일과 임의 접근 파일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파일과 이진 파일의 차이점을 살펴보자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텍스트 파일에서는 모든 정보가 문자열로 변환되어서 파일에 기록되었다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즉 정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 err="1">
                <a:latin typeface="+mj-ea"/>
                <a:ea typeface="+mj-ea"/>
              </a:rPr>
              <a:t>수값도</a:t>
            </a:r>
            <a:r>
              <a:rPr lang="ko-KR" altLang="en-US" sz="1500" dirty="0">
                <a:latin typeface="+mj-ea"/>
                <a:ea typeface="+mj-ea"/>
              </a:rPr>
              <a:t> </a:t>
            </a:r>
            <a:r>
              <a:rPr lang="en-US" altLang="ko-KR" sz="1500" dirty="0">
                <a:latin typeface="+mj-ea"/>
                <a:ea typeface="+mj-ea"/>
              </a:rPr>
              <a:t>print()</a:t>
            </a:r>
            <a:r>
              <a:rPr lang="ko-KR" altLang="en-US" sz="1500" dirty="0">
                <a:latin typeface="+mj-ea"/>
                <a:ea typeface="+mj-ea"/>
              </a:rPr>
              <a:t>를 통하여 문자열로 변환된 후에 파일에 쓰였다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즉 </a:t>
            </a:r>
            <a:r>
              <a:rPr lang="en-US" altLang="ko-KR" sz="1500" dirty="0">
                <a:latin typeface="+mj-ea"/>
                <a:ea typeface="+mj-ea"/>
              </a:rPr>
              <a:t>123456</a:t>
            </a:r>
            <a:r>
              <a:rPr lang="ko-KR" altLang="en-US" sz="1500" dirty="0">
                <a:latin typeface="+mj-ea"/>
                <a:ea typeface="+mj-ea"/>
              </a:rPr>
              <a:t>와 같은 </a:t>
            </a:r>
            <a:r>
              <a:rPr lang="ko-KR" altLang="en-US" sz="1500" dirty="0" err="1">
                <a:latin typeface="+mj-ea"/>
                <a:ea typeface="+mj-ea"/>
              </a:rPr>
              <a:t>정수값을</a:t>
            </a:r>
            <a:r>
              <a:rPr lang="ko-KR" altLang="en-US" sz="1500" dirty="0">
                <a:latin typeface="+mj-ea"/>
                <a:ea typeface="+mj-ea"/>
              </a:rPr>
              <a:t> 화면에 출력하려면 </a:t>
            </a:r>
            <a:r>
              <a:rPr lang="en-US" altLang="ko-KR" sz="1500" dirty="0">
                <a:latin typeface="+mj-ea"/>
                <a:ea typeface="+mj-ea"/>
              </a:rPr>
              <a:t>6</a:t>
            </a:r>
            <a:r>
              <a:rPr lang="ko-KR" altLang="en-US" sz="1500" dirty="0">
                <a:latin typeface="+mj-ea"/>
                <a:ea typeface="+mj-ea"/>
              </a:rPr>
              <a:t>개의 문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자 </a:t>
            </a:r>
            <a:r>
              <a:rPr lang="en-US" altLang="ko-KR" sz="1500" dirty="0">
                <a:latin typeface="+mj-ea"/>
                <a:ea typeface="+mj-ea"/>
              </a:rPr>
              <a:t>'1', '2', '3', ‘4’, ‘5’, ‘6’ </a:t>
            </a:r>
            <a:r>
              <a:rPr lang="ko-KR" altLang="en-US" sz="1500" dirty="0">
                <a:latin typeface="+mj-ea"/>
                <a:ea typeface="+mj-ea"/>
              </a:rPr>
              <a:t>으로 변환하여 출력하였다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이 변환은 </a:t>
            </a:r>
            <a:r>
              <a:rPr lang="en-US" altLang="ko-KR" sz="1500" dirty="0">
                <a:latin typeface="+mj-ea"/>
                <a:ea typeface="+mj-ea"/>
              </a:rPr>
              <a:t>print() </a:t>
            </a:r>
            <a:r>
              <a:rPr lang="ko-KR" altLang="en-US" sz="1500" dirty="0">
                <a:latin typeface="+mj-ea"/>
                <a:ea typeface="+mj-ea"/>
              </a:rPr>
              <a:t>함수가 담당하였다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반면에 이진 파일</a:t>
            </a:r>
            <a:r>
              <a:rPr lang="en-US" altLang="ko-KR" sz="1500" dirty="0">
                <a:latin typeface="+mj-ea"/>
                <a:ea typeface="+mj-ea"/>
              </a:rPr>
              <a:t>(binary file)</a:t>
            </a:r>
            <a:r>
              <a:rPr lang="ko-KR" altLang="en-US" sz="1500" dirty="0">
                <a:latin typeface="+mj-ea"/>
                <a:ea typeface="+mj-ea"/>
              </a:rPr>
              <a:t>은 데이터가 직접 저장되어 있는 파일이다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즉 정수 </a:t>
            </a:r>
            <a:r>
              <a:rPr lang="en-US" altLang="ko-KR" sz="1500" dirty="0">
                <a:latin typeface="+mj-ea"/>
                <a:ea typeface="+mj-ea"/>
              </a:rPr>
              <a:t>125456</a:t>
            </a:r>
            <a:r>
              <a:rPr lang="ko-KR" altLang="en-US" sz="1500" dirty="0">
                <a:latin typeface="+mj-ea"/>
                <a:ea typeface="+mj-ea"/>
              </a:rPr>
              <a:t>는 문자열로 변환되지 않고 </a:t>
            </a:r>
            <a:r>
              <a:rPr lang="en-US" altLang="ko-KR" sz="1500" dirty="0">
                <a:latin typeface="+mj-ea"/>
                <a:ea typeface="+mj-ea"/>
              </a:rPr>
              <a:t>0 1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226 64</a:t>
            </a:r>
            <a:r>
              <a:rPr lang="ko-KR" altLang="en-US" sz="1500" dirty="0">
                <a:latin typeface="+mj-ea"/>
                <a:ea typeface="+mj-ea"/>
              </a:rPr>
              <a:t>와 같은 이진수 형태로 그대로 파일에 기록되는 것이다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이진 파일의 장점은 효율성이다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우리가 텍스트 파일에서 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숫자 데이터를 읽으려면 문자열을 읽어서 </a:t>
            </a:r>
            <a:r>
              <a:rPr lang="en-US" altLang="ko-KR" sz="1500" dirty="0">
                <a:latin typeface="+mj-ea"/>
                <a:ea typeface="+mj-ea"/>
              </a:rPr>
              <a:t>int()</a:t>
            </a:r>
            <a:r>
              <a:rPr lang="ko-KR" altLang="en-US" sz="1500" dirty="0">
                <a:latin typeface="+mj-ea"/>
                <a:ea typeface="+mj-ea"/>
              </a:rPr>
              <a:t>와 같은 함수를 사용하여 숫자로 변환하여야 하기 때문이다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이 과정은 시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간이 많이 걸리며 비효율적이다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이진 파일을 사용하면 이러한 변환 과정이 필요 없이 바로 숫자 데이터를 읽을 수 </a:t>
            </a:r>
            <a:r>
              <a:rPr lang="ko-KR" altLang="en-US" sz="1500" dirty="0" err="1">
                <a:latin typeface="+mj-ea"/>
                <a:ea typeface="+mj-ea"/>
              </a:rPr>
              <a:t>있으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며 텍스트 파일에 비하여 저장 공간도 더 적게 차지한다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</p:txBody>
      </p:sp>
      <p:pic>
        <p:nvPicPr>
          <p:cNvPr id="5" name="내용 개체 틀 3">
            <a:extLst>
              <a:ext uri="{FF2B5EF4-FFF2-40B4-BE49-F238E27FC236}">
                <a16:creationId xmlns:a16="http://schemas.microsoft.com/office/drawing/2014/main" id="{62543891-6D1D-456C-965A-14BD2A80A54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43472" y="4293096"/>
            <a:ext cx="4475113" cy="18702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8657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다양한 텍스트 파일 입출력 방법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40077"/>
            <a:ext cx="10713290" cy="595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9)</a:t>
            </a:r>
            <a:r>
              <a:rPr lang="ko-KR" altLang="en-US" sz="1600" b="1" dirty="0">
                <a:latin typeface="+mj-ea"/>
                <a:ea typeface="+mj-ea"/>
              </a:rPr>
              <a:t> 이진 파일과 임의 접근 파일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이진 파일의 단점은 인간이 파일의 내용을 확인하기기 힘들다는 점이다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문자 데이터가 아니므로 모니터나 프린터로 출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력하는 것이 불가능하다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또한 텍스트 파일은 컴퓨터의 기종이 달라도 파일을 이동할 수 있다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왜냐하면 아스키 코드로 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되어 있기 때문에 다른 컴퓨터에서도 읽을 수 있기 때문이다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그러나 이진 파일의 경우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정수나 실수 데이터를 표현하는 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방식이 컴퓨터 시스템마다 다를 수 있기 때문에 이식성이 떨어진다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따라서 이식성이 중요하다면 약간 비효율적이더라도 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텍스트 형식의 파일을 사용하는 것이 좋다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하지만 데이터가 상당히 크고 실행 속도가 중요하다면 이진 파일로 하는 것이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</a:t>
            </a:r>
            <a:r>
              <a:rPr lang="ko-KR" altLang="en-US" sz="1500" dirty="0">
                <a:latin typeface="+mj-ea"/>
                <a:ea typeface="+mj-ea"/>
              </a:rPr>
              <a:t> 좋을 것이다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이진 파일에서 데이터를 읽으려면 다음과 같이 파일을 열어야 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j-ea"/>
                <a:ea typeface="+mj-ea"/>
              </a:rPr>
              <a:t>    </a:t>
            </a:r>
            <a:r>
              <a:rPr lang="en-US" altLang="ko-KR" sz="1500" b="1" dirty="0" err="1">
                <a:latin typeface="+mj-ea"/>
                <a:ea typeface="+mj-ea"/>
              </a:rPr>
              <a:t>infile</a:t>
            </a:r>
            <a:r>
              <a:rPr lang="en-US" altLang="ko-KR" sz="1500" b="1" dirty="0">
                <a:latin typeface="+mj-ea"/>
                <a:ea typeface="+mj-ea"/>
              </a:rPr>
              <a:t> = open(filename, "</a:t>
            </a:r>
            <a:r>
              <a:rPr lang="en-US" altLang="ko-KR" sz="1500" b="1" dirty="0" err="1">
                <a:latin typeface="+mj-ea"/>
                <a:ea typeface="+mj-ea"/>
              </a:rPr>
              <a:t>rb</a:t>
            </a:r>
            <a:r>
              <a:rPr lang="en-US" altLang="ko-KR" sz="1500" b="1" dirty="0">
                <a:latin typeface="+mj-ea"/>
                <a:ea typeface="+mj-ea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입력 파일에서 </a:t>
            </a:r>
            <a:r>
              <a:rPr lang="en-US" altLang="ko-KR" sz="1500" dirty="0">
                <a:latin typeface="+mj-ea"/>
                <a:ea typeface="+mj-ea"/>
              </a:rPr>
              <a:t>8 </a:t>
            </a:r>
            <a:r>
              <a:rPr lang="ko-KR" altLang="en-US" sz="1500" dirty="0">
                <a:latin typeface="+mj-ea"/>
                <a:ea typeface="+mj-ea"/>
              </a:rPr>
              <a:t>바이트를 읽으려면 다음과 같은 문장을 사용한다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</a:t>
            </a:r>
            <a:r>
              <a:rPr lang="en-US" altLang="ko-KR" sz="1500" b="1" dirty="0">
                <a:latin typeface="+mj-ea"/>
                <a:ea typeface="+mj-ea"/>
              </a:rPr>
              <a:t> </a:t>
            </a:r>
            <a:r>
              <a:rPr lang="en-US" altLang="ko-KR" sz="1500" b="1" dirty="0" err="1">
                <a:latin typeface="+mj-ea"/>
                <a:ea typeface="+mj-ea"/>
              </a:rPr>
              <a:t>bytesArray</a:t>
            </a:r>
            <a:r>
              <a:rPr lang="en-US" altLang="ko-KR" sz="1500" b="1" dirty="0">
                <a:latin typeface="+mj-ea"/>
                <a:ea typeface="+mj-ea"/>
              </a:rPr>
              <a:t> = </a:t>
            </a:r>
            <a:r>
              <a:rPr lang="en-US" altLang="ko-KR" sz="1500" b="1" dirty="0" err="1">
                <a:latin typeface="+mj-ea"/>
                <a:ea typeface="+mj-ea"/>
              </a:rPr>
              <a:t>infile.read</a:t>
            </a:r>
            <a:r>
              <a:rPr lang="en-US" altLang="ko-KR" sz="1500" b="1" dirty="0">
                <a:latin typeface="+mj-ea"/>
                <a:ea typeface="+mj-ea"/>
              </a:rPr>
              <a:t>(8)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en-US" altLang="ko-KR" sz="1500" dirty="0" err="1">
                <a:latin typeface="+mj-ea"/>
                <a:ea typeface="+mj-ea"/>
              </a:rPr>
              <a:t>bytesArray</a:t>
            </a:r>
            <a:r>
              <a:rPr lang="ko-KR" altLang="en-US" sz="1500" dirty="0">
                <a:latin typeface="+mj-ea"/>
                <a:ea typeface="+mj-ea"/>
              </a:rPr>
              <a:t>는 바이트형의 시퀀스로서 </a:t>
            </a:r>
            <a:r>
              <a:rPr lang="en-US" altLang="ko-KR" sz="1500" dirty="0">
                <a:latin typeface="+mj-ea"/>
                <a:ea typeface="+mj-ea"/>
              </a:rPr>
              <a:t>0</a:t>
            </a:r>
            <a:r>
              <a:rPr lang="ko-KR" altLang="en-US" sz="1500" dirty="0">
                <a:latin typeface="+mj-ea"/>
                <a:ea typeface="+mj-ea"/>
              </a:rPr>
              <a:t>부터 </a:t>
            </a:r>
            <a:r>
              <a:rPr lang="en-US" altLang="ko-KR" sz="1500" dirty="0">
                <a:latin typeface="+mj-ea"/>
                <a:ea typeface="+mj-ea"/>
              </a:rPr>
              <a:t>255</a:t>
            </a:r>
            <a:r>
              <a:rPr lang="ko-KR" altLang="en-US" sz="1500" dirty="0">
                <a:latin typeface="+mj-ea"/>
                <a:ea typeface="+mj-ea"/>
              </a:rPr>
              <a:t>까지의 값들의 모임이다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첫 번째 바이트를 꺼내려면 다음과 같은 문장을 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사용하면 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j-ea"/>
                <a:ea typeface="+mj-ea"/>
              </a:rPr>
              <a:t>    byte1 = </a:t>
            </a:r>
            <a:r>
              <a:rPr lang="en-US" altLang="ko-KR" sz="1500" b="1" dirty="0" err="1">
                <a:latin typeface="+mj-ea"/>
                <a:ea typeface="+mj-ea"/>
              </a:rPr>
              <a:t>bytesArray</a:t>
            </a:r>
            <a:r>
              <a:rPr lang="en-US" altLang="ko-KR" sz="1500" b="1" dirty="0">
                <a:latin typeface="+mj-ea"/>
                <a:ea typeface="+mj-ea"/>
              </a:rPr>
              <a:t>[0]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이진 파일에 바이트들을 저장하려면 다음과 같이 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en-US" altLang="ko-KR" sz="1500" dirty="0" err="1">
                <a:latin typeface="+mj-ea"/>
                <a:ea typeface="+mj-ea"/>
              </a:rPr>
              <a:t>outfile</a:t>
            </a:r>
            <a:r>
              <a:rPr lang="en-US" altLang="ko-KR" sz="1500" dirty="0">
                <a:latin typeface="+mj-ea"/>
                <a:ea typeface="+mj-ea"/>
              </a:rPr>
              <a:t> = open(filename, "</a:t>
            </a:r>
            <a:r>
              <a:rPr lang="en-US" altLang="ko-KR" sz="1500" dirty="0" err="1">
                <a:latin typeface="+mj-ea"/>
                <a:ea typeface="+mj-ea"/>
              </a:rPr>
              <a:t>wb</a:t>
            </a:r>
            <a:r>
              <a:rPr lang="en-US" altLang="ko-KR" sz="1500" dirty="0">
                <a:latin typeface="+mj-ea"/>
                <a:ea typeface="+mj-ea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en-US" altLang="ko-KR" sz="1500" dirty="0" err="1">
                <a:latin typeface="+mj-ea"/>
                <a:ea typeface="+mj-ea"/>
              </a:rPr>
              <a:t>bytesArray</a:t>
            </a:r>
            <a:r>
              <a:rPr lang="en-US" altLang="ko-KR" sz="1500" dirty="0">
                <a:latin typeface="+mj-ea"/>
                <a:ea typeface="+mj-ea"/>
              </a:rPr>
              <a:t> = bytes([255, 128, 0, 1])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en-US" altLang="ko-KR" sz="1500" dirty="0" err="1">
                <a:latin typeface="+mj-ea"/>
                <a:ea typeface="+mj-ea"/>
              </a:rPr>
              <a:t>outfile.write</a:t>
            </a:r>
            <a:r>
              <a:rPr lang="en-US" altLang="ko-KR" sz="1500" dirty="0">
                <a:latin typeface="+mj-ea"/>
                <a:ea typeface="+mj-ea"/>
              </a:rPr>
              <a:t>(</a:t>
            </a:r>
            <a:r>
              <a:rPr lang="en-US" altLang="ko-KR" sz="1500" dirty="0" err="1">
                <a:latin typeface="+mj-ea"/>
                <a:ea typeface="+mj-ea"/>
              </a:rPr>
              <a:t>bytesArray</a:t>
            </a:r>
            <a:r>
              <a:rPr lang="en-US" altLang="ko-KR" sz="1500" dirty="0"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3422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다양한 텍스트 파일 입출력 방법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9333"/>
            <a:ext cx="10713290" cy="561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10)</a:t>
            </a:r>
            <a:r>
              <a:rPr lang="ko-KR" altLang="en-US" sz="1600" b="1" dirty="0">
                <a:latin typeface="+mj-ea"/>
                <a:ea typeface="+mj-ea"/>
              </a:rPr>
              <a:t> 순차접근과 임의 접근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지금까지의 파일 입출력 방법은 모두 데이터를 파일의 치음부터 순차적으로 읽거나 기록하는 것이었다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이것을 순차 접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근</a:t>
            </a:r>
            <a:r>
              <a:rPr lang="en-US" altLang="ko-KR" sz="1500" dirty="0">
                <a:latin typeface="+mj-ea"/>
                <a:ea typeface="+mj-ea"/>
              </a:rPr>
              <a:t>(sequential access) </a:t>
            </a:r>
            <a:r>
              <a:rPr lang="ko-KR" altLang="en-US" sz="1500" dirty="0">
                <a:latin typeface="+mj-ea"/>
                <a:ea typeface="+mj-ea"/>
              </a:rPr>
              <a:t>방법이라고 한다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이러한 방법은 한번 읽은 데이터를 다시 읽으려면 현재의 파일을 닫고 파일을 다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시 열어야 한다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또한 앞부분을 읽지 않고 중간이나 마지막으로 건너뛸 수도 없다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또 다른 파일 입출력 방법으로 임의 접근</a:t>
            </a:r>
            <a:r>
              <a:rPr lang="en-US" altLang="ko-KR" sz="1500" dirty="0">
                <a:latin typeface="+mj-ea"/>
                <a:ea typeface="+mj-ea"/>
              </a:rPr>
              <a:t>(random access) </a:t>
            </a:r>
            <a:r>
              <a:rPr lang="ko-KR" altLang="en-US" sz="1500" dirty="0">
                <a:latin typeface="+mj-ea"/>
                <a:ea typeface="+mj-ea"/>
              </a:rPr>
              <a:t>방법이 있다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임의 접근 방법은 파일의 어느 </a:t>
            </a:r>
            <a:r>
              <a:rPr lang="ko-KR" altLang="en-US" sz="1500" dirty="0" err="1">
                <a:latin typeface="+mj-ea"/>
                <a:ea typeface="+mj-ea"/>
              </a:rPr>
              <a:t>위치에서든지</a:t>
            </a:r>
            <a:r>
              <a:rPr lang="ko-KR" altLang="en-US" sz="1500" dirty="0">
                <a:latin typeface="+mj-ea"/>
                <a:ea typeface="+mj-ea"/>
              </a:rPr>
              <a:t> </a:t>
            </a:r>
            <a:r>
              <a:rPr lang="ko-KR" altLang="en-US" sz="1500" dirty="0" err="1">
                <a:latin typeface="+mj-ea"/>
                <a:ea typeface="+mj-ea"/>
              </a:rPr>
              <a:t>읽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기와 쓰기가 가능하다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임의 접근의 원리는 모든 파일에는 파일 포인터</a:t>
            </a:r>
            <a:r>
              <a:rPr lang="en-US" altLang="ko-KR" sz="1500" dirty="0">
                <a:latin typeface="+mj-ea"/>
                <a:ea typeface="+mj-ea"/>
              </a:rPr>
              <a:t>(file pointer)</a:t>
            </a:r>
            <a:r>
              <a:rPr lang="ko-KR" altLang="en-US" sz="1500" dirty="0">
                <a:latin typeface="+mj-ea"/>
                <a:ea typeface="+mj-ea"/>
              </a:rPr>
              <a:t>라는 것이 존재한다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파일 포인터는 위기와 쓰기 동작이 현재 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어떤 위치에서 이루어지는지를 나타낸다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새 파일이 만들어 지게 되면 파일 포인터는 값이 </a:t>
            </a:r>
            <a:r>
              <a:rPr lang="en-US" altLang="ko-KR" sz="1500" dirty="0">
                <a:latin typeface="+mj-ea"/>
                <a:ea typeface="+mj-ea"/>
              </a:rPr>
              <a:t>0</a:t>
            </a:r>
            <a:r>
              <a:rPr lang="ko-KR" altLang="en-US" sz="1500" dirty="0">
                <a:latin typeface="+mj-ea"/>
                <a:ea typeface="+mj-ea"/>
              </a:rPr>
              <a:t>이고 이것은 파일의 시작 부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분을 가리킨다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기존의 파일의 경우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추가 모드에서 열렸을 경우에는 파일의 끝이 되고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다른 모드인 경우에는 파일의 시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작 부분을 가리킨다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8DEE52-A947-442E-A194-997B7B15C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3212976"/>
            <a:ext cx="1728192" cy="13080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58092FC-21E8-4595-A39B-DE9015C82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5960082"/>
            <a:ext cx="3888432" cy="7689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897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파일의 기초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파일의 기초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우리가 파이썬 프로그램에서 새로운 데이터를 만들었다고 하여도 프로그램이 종료되면 작업하였던 데이터는 메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모리에서 지워지고 모두 사라진다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따라서 프로그램에서 만든 데이터를 영구히 저장하고자 한다면 하드 디스크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에 파일 형태로 저장하여야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파일 처리는 예전부터 많은 분야에서 사용되었지만 빅데이터 시대인 요즘에도 중요하다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그 이유는 규모가 큰 데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 err="1">
                <a:latin typeface="+mj-ea"/>
                <a:ea typeface="+mj-ea"/>
              </a:rPr>
              <a:t>이터</a:t>
            </a:r>
            <a:r>
              <a:rPr lang="ko-KR" altLang="en-US" sz="1600" dirty="0">
                <a:latin typeface="+mj-ea"/>
                <a:ea typeface="+mj-ea"/>
              </a:rPr>
              <a:t> 세트는 파일에 저장되는 것이 일반적이기 때문이다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공공 데이터 세트들도 </a:t>
            </a:r>
            <a:r>
              <a:rPr lang="en-US" altLang="ko-KR" sz="1600" dirty="0">
                <a:latin typeface="+mj-ea"/>
                <a:ea typeface="+mj-ea"/>
              </a:rPr>
              <a:t>CSV </a:t>
            </a:r>
            <a:r>
              <a:rPr lang="ko-KR" altLang="en-US" sz="1600" dirty="0">
                <a:latin typeface="+mj-ea"/>
                <a:ea typeface="+mj-ea"/>
              </a:rPr>
              <a:t>파일 형태로 많이 제공된다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이 장에서는 파일에서 읽은 데이터를 처리하는 방법을 익히도록 하자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82C0EE-9B16-49B5-A2B1-E268376F5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222" y="2578933"/>
            <a:ext cx="3917339" cy="2002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E4F9D8-45D1-4506-B73C-7AD57FB1281A}"/>
              </a:ext>
            </a:extLst>
          </p:cNvPr>
          <p:cNvSpPr txBox="1"/>
          <p:nvPr/>
        </p:nvSpPr>
        <p:spPr>
          <a:xfrm>
            <a:off x="5392996" y="2733644"/>
            <a:ext cx="370806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RAM(Random Access Memory) :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휘발성 성질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ROM(Read Only Memory) :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비휘발성 성질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HDD(Hard Disk Drive) : </a:t>
            </a:r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플래터와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 헤드로 작동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하여 파일을 저장함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SSD(Solid State Drive) : HDD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와는 다르게 반도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체 메모리에 파일을 저장하기 때문에 속도가 상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당히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 빠르다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605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다양한 텍스트 파일 입출력 방법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9333"/>
            <a:ext cx="10713290" cy="526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10)</a:t>
            </a:r>
            <a:r>
              <a:rPr lang="ko-KR" altLang="en-US" sz="1600" b="1" dirty="0">
                <a:latin typeface="+mj-ea"/>
                <a:ea typeface="+mj-ea"/>
              </a:rPr>
              <a:t> 순차접근과 임의 접근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파일에서 읽기나 쓰기가 수행되면 파일 포인터가 갱신된다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예를 들어 읽기 모드로 파일을 열고</a:t>
            </a:r>
            <a:r>
              <a:rPr lang="en-US" altLang="ko-KR" sz="1500" dirty="0">
                <a:latin typeface="+mj-ea"/>
                <a:ea typeface="+mj-ea"/>
              </a:rPr>
              <a:t>, 100</a:t>
            </a:r>
            <a:r>
              <a:rPr lang="ko-KR" altLang="en-US" sz="1500" dirty="0">
                <a:latin typeface="+mj-ea"/>
                <a:ea typeface="+mj-ea"/>
              </a:rPr>
              <a:t>바이트를 읽었다면 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파일 포인터의 값이 </a:t>
            </a:r>
            <a:r>
              <a:rPr lang="en-US" altLang="ko-KR" sz="1500" dirty="0">
                <a:latin typeface="+mj-ea"/>
                <a:ea typeface="+mj-ea"/>
              </a:rPr>
              <a:t>100</a:t>
            </a:r>
            <a:r>
              <a:rPr lang="ko-KR" altLang="en-US" sz="1500" dirty="0">
                <a:latin typeface="+mj-ea"/>
                <a:ea typeface="+mj-ea"/>
              </a:rPr>
              <a:t>이 된다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다음에 다시 </a:t>
            </a:r>
            <a:r>
              <a:rPr lang="en-US" altLang="ko-KR" sz="1500" dirty="0">
                <a:latin typeface="+mj-ea"/>
                <a:ea typeface="+mj-ea"/>
              </a:rPr>
              <a:t>200</a:t>
            </a:r>
            <a:r>
              <a:rPr lang="ko-KR" altLang="en-US" sz="1500" dirty="0">
                <a:latin typeface="+mj-ea"/>
                <a:ea typeface="+mj-ea"/>
              </a:rPr>
              <a:t>바이트를 읽었다면 파일 포인터는 </a:t>
            </a:r>
            <a:r>
              <a:rPr lang="en-US" altLang="ko-KR" sz="1500" dirty="0">
                <a:latin typeface="+mj-ea"/>
                <a:ea typeface="+mj-ea"/>
              </a:rPr>
              <a:t>300</a:t>
            </a:r>
            <a:r>
              <a:rPr lang="ko-KR" altLang="en-US" sz="1500" dirty="0">
                <a:latin typeface="+mj-ea"/>
                <a:ea typeface="+mj-ea"/>
              </a:rPr>
              <a:t>이 된다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우리가 입출력 함수를 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사용하면 그 함수의 내부에서 파일 포인터의 값이 변경된다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사실 프로그래머는 파일 포인터에 대하여 크게 신경 쓸 필요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는 없다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보통 순차적으로 데이터를 읽게 되면 파일 포인터는 파일의 시작 위치에서 순차적으로 증가하여 파일의 끝으로 이동한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그러나 만약 파일의 데이터를 전체를 다 읽지 않고 부분적으로 골라서 읽고 싶은 경우에는 파일 포인터를 이동시켜서 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임의 파일 액세스 할 수 있다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임의</a:t>
            </a:r>
            <a:r>
              <a:rPr lang="en-US" altLang="ko-KR" sz="1500" dirty="0">
                <a:latin typeface="+mj-ea"/>
                <a:ea typeface="+mj-ea"/>
              </a:rPr>
              <a:t>(random)</a:t>
            </a:r>
            <a:r>
              <a:rPr lang="ko-KR" altLang="en-US" sz="1500" dirty="0">
                <a:latin typeface="+mj-ea"/>
                <a:ea typeface="+mj-ea"/>
              </a:rPr>
              <a:t>이라는 말은 임의의 위치에서 데이터를 읽을 수 있다는 의미이다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예를 들어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서 데이터를 파일의 시작 부분으로부터 </a:t>
            </a:r>
            <a:r>
              <a:rPr lang="en-US" altLang="ko-KR" sz="1500" dirty="0">
                <a:latin typeface="+mj-ea"/>
                <a:ea typeface="+mj-ea"/>
              </a:rPr>
              <a:t>1000</a:t>
            </a:r>
            <a:r>
              <a:rPr lang="ko-KR" altLang="en-US" sz="1500" dirty="0">
                <a:latin typeface="+mj-ea"/>
                <a:ea typeface="+mj-ea"/>
              </a:rPr>
              <a:t>바이트 위치에서 읽었다가 다시 시작 위치로부터 </a:t>
            </a:r>
            <a:r>
              <a:rPr lang="en-US" altLang="ko-KR" sz="1500" dirty="0">
                <a:latin typeface="+mj-ea"/>
                <a:ea typeface="+mj-ea"/>
              </a:rPr>
              <a:t>500</a:t>
            </a:r>
            <a:r>
              <a:rPr lang="ko-KR" altLang="en-US" sz="1500" dirty="0">
                <a:latin typeface="+mj-ea"/>
                <a:ea typeface="+mj-ea"/>
              </a:rPr>
              <a:t>바이트 떨어진 위치에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서 읽어야 하는 경우도 있다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즉 데이터를 임의의 위치에서 읽는 기능이 필요한 경우도 있는 것이다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이때는 위치 표시자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를 </a:t>
            </a:r>
            <a:r>
              <a:rPr lang="ko-KR" altLang="en-US" sz="1500" dirty="0" err="1">
                <a:latin typeface="+mj-ea"/>
                <a:ea typeface="+mj-ea"/>
              </a:rPr>
              <a:t>조작하여야만이</a:t>
            </a:r>
            <a:r>
              <a:rPr lang="ko-KR" altLang="en-US" sz="1500" dirty="0">
                <a:latin typeface="+mj-ea"/>
                <a:ea typeface="+mj-ea"/>
              </a:rPr>
              <a:t> 파일을 원하는 임의의 위치에서 읽을 수 있다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위치 표시자를 조작하는 함수는 </a:t>
            </a:r>
            <a:r>
              <a:rPr lang="en-US" altLang="ko-KR" sz="1500" dirty="0">
                <a:latin typeface="+mj-ea"/>
                <a:ea typeface="+mj-ea"/>
              </a:rPr>
              <a:t>seek()</a:t>
            </a:r>
            <a:r>
              <a:rPr lang="ko-KR" altLang="en-US" sz="1500" dirty="0">
                <a:latin typeface="+mj-ea"/>
                <a:ea typeface="+mj-ea"/>
              </a:rPr>
              <a:t>이다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j-ea"/>
                <a:ea typeface="+mj-ea"/>
              </a:rPr>
              <a:t>    </a:t>
            </a:r>
            <a:r>
              <a:rPr lang="en-US" altLang="ko-KR" sz="1500" b="1" dirty="0" err="1">
                <a:latin typeface="+mj-ea"/>
                <a:ea typeface="+mj-ea"/>
              </a:rPr>
              <a:t>infile.seek</a:t>
            </a:r>
            <a:r>
              <a:rPr lang="en-US" altLang="ko-KR" sz="1500" b="1" dirty="0">
                <a:latin typeface="+mj-ea"/>
                <a:ea typeface="+mj-ea"/>
              </a:rPr>
              <a:t>(position)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현재의 위치는 </a:t>
            </a:r>
            <a:r>
              <a:rPr lang="en-US" altLang="ko-KR" sz="1500" dirty="0">
                <a:latin typeface="+mj-ea"/>
                <a:ea typeface="+mj-ea"/>
              </a:rPr>
              <a:t>tell() </a:t>
            </a:r>
            <a:r>
              <a:rPr lang="ko-KR" altLang="en-US" sz="1500" dirty="0">
                <a:latin typeface="+mj-ea"/>
                <a:ea typeface="+mj-ea"/>
              </a:rPr>
              <a:t>함수로 알 수 있다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93579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다양한 텍스트 파일 입출력 방법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9333"/>
            <a:ext cx="10713290" cy="110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10)</a:t>
            </a:r>
            <a:r>
              <a:rPr lang="ko-KR" altLang="en-US" sz="1600" b="1" dirty="0">
                <a:latin typeface="+mj-ea"/>
                <a:ea typeface="+mj-ea"/>
              </a:rPr>
              <a:t> 순차접근과 임의 접근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텍스트 파일에서 몇 개의 문자를 읽은 후에 </a:t>
            </a:r>
            <a:r>
              <a:rPr lang="en-US" altLang="ko-KR" sz="1500" dirty="0">
                <a:latin typeface="+mj-ea"/>
                <a:ea typeface="+mj-ea"/>
              </a:rPr>
              <a:t>seek()</a:t>
            </a:r>
            <a:r>
              <a:rPr lang="ko-KR" altLang="en-US" sz="1500" dirty="0">
                <a:latin typeface="+mj-ea"/>
                <a:ea typeface="+mj-ea"/>
              </a:rPr>
              <a:t>를 이용하여 다시 파일의 처음으로 돌아가보자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E1F51-98CA-4803-86CE-776365A14FA8}"/>
              </a:ext>
            </a:extLst>
          </p:cNvPr>
          <p:cNvSpPr txBox="1"/>
          <p:nvPr/>
        </p:nvSpPr>
        <p:spPr>
          <a:xfrm>
            <a:off x="1343473" y="1844824"/>
            <a:ext cx="7056783" cy="289310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infile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open("test.txt", “r")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str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infile.read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(10)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읽은 문자열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 “, str) 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position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infile.tell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현재 위치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 ", position)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position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infile.seek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(0);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str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infile.read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(10)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읽은 문자열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 ", str)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infile.close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읽은 문자열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abcdefghij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현재 위치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 10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읽은 문자열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abcdefghij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860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다양한 텍스트 파일 입출력 방법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9333"/>
            <a:ext cx="10713290" cy="491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11)</a:t>
            </a:r>
            <a:r>
              <a:rPr lang="ko-KR" altLang="en-US" sz="1600" b="1" dirty="0">
                <a:latin typeface="+mj-ea"/>
                <a:ea typeface="+mj-ea"/>
              </a:rPr>
              <a:t> 객체 출력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우리는 앞에서 문자열 데이터를 텍스트 파일에 쓰고 읽는 방법을 중점적으로 학습하였다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하지만 우리의 프로그램에서는 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다음과 같은 </a:t>
            </a:r>
            <a:r>
              <a:rPr lang="ko-KR" altLang="en-US" sz="1500" dirty="0" err="1">
                <a:latin typeface="+mj-ea"/>
                <a:ea typeface="+mj-ea"/>
              </a:rPr>
              <a:t>딕셔너리도</a:t>
            </a:r>
            <a:r>
              <a:rPr lang="ko-KR" altLang="en-US" sz="1500" dirty="0">
                <a:latin typeface="+mj-ea"/>
                <a:ea typeface="+mj-ea"/>
              </a:rPr>
              <a:t> 상당히 자주 나타난다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위와 같은 </a:t>
            </a:r>
            <a:r>
              <a:rPr lang="ko-KR" altLang="en-US" sz="1500" dirty="0" err="1">
                <a:latin typeface="+mj-ea"/>
                <a:ea typeface="+mj-ea"/>
              </a:rPr>
              <a:t>딕셔너리도</a:t>
            </a:r>
            <a:r>
              <a:rPr lang="ko-KR" altLang="en-US" sz="1500" dirty="0">
                <a:latin typeface="+mj-ea"/>
                <a:ea typeface="+mj-ea"/>
              </a:rPr>
              <a:t> 파일에 저장할 수 있을까</a:t>
            </a:r>
            <a:r>
              <a:rPr lang="en-US" altLang="ko-KR" sz="1500" dirty="0">
                <a:latin typeface="+mj-ea"/>
                <a:ea typeface="+mj-ea"/>
              </a:rPr>
              <a:t>? </a:t>
            </a:r>
            <a:r>
              <a:rPr lang="ko-KR" altLang="en-US" sz="1500" dirty="0">
                <a:latin typeface="+mj-ea"/>
                <a:ea typeface="+mj-ea"/>
              </a:rPr>
              <a:t>다시 말하면 </a:t>
            </a:r>
            <a:r>
              <a:rPr lang="ko-KR" altLang="en-US" sz="1500" dirty="0" err="1">
                <a:latin typeface="+mj-ea"/>
                <a:ea typeface="+mj-ea"/>
              </a:rPr>
              <a:t>딕셔너리나</a:t>
            </a:r>
            <a:r>
              <a:rPr lang="ko-KR" altLang="en-US" sz="1500" dirty="0">
                <a:latin typeface="+mj-ea"/>
                <a:ea typeface="+mj-ea"/>
              </a:rPr>
              <a:t> 리스트와 같은 객체도 파일에 쓸 수 있을까</a:t>
            </a:r>
            <a:r>
              <a:rPr lang="en-US" altLang="ko-KR" sz="1500" dirty="0">
                <a:latin typeface="+mj-ea"/>
                <a:ea typeface="+mj-ea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예를 들어서 객체를 파일에 쓰고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파일에서 읽을 수 있다면 상당히 편리할 것이다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예를 들어서 게임에서 플레이어의 현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재 상태를 파일에 저장하였다가 다시 불러올 수 있다면 좋을 것이다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 err="1">
                <a:latin typeface="+mj-ea"/>
                <a:ea typeface="+mj-ea"/>
              </a:rPr>
              <a:t>딕셔너리와</a:t>
            </a:r>
            <a:r>
              <a:rPr lang="ko-KR" altLang="en-US" sz="1500" dirty="0">
                <a:latin typeface="+mj-ea"/>
                <a:ea typeface="+mj-ea"/>
              </a:rPr>
              <a:t> 같은 객체를 파일에 저장하기 위하여 </a:t>
            </a:r>
            <a:r>
              <a:rPr lang="ko-KR" altLang="en-US" sz="1500" dirty="0" err="1">
                <a:latin typeface="+mj-ea"/>
                <a:ea typeface="+mj-ea"/>
              </a:rPr>
              <a:t>파이썬에서는</a:t>
            </a:r>
            <a:r>
              <a:rPr lang="ko-KR" altLang="en-US" sz="1500" dirty="0">
                <a:latin typeface="+mj-ea"/>
                <a:ea typeface="+mj-ea"/>
              </a:rPr>
              <a:t> 다양한 방법이 제공된다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가장 많이 사용되는 모듈은 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pickle </a:t>
            </a:r>
            <a:r>
              <a:rPr lang="ko-KR" altLang="en-US" sz="1500" dirty="0">
                <a:latin typeface="+mj-ea"/>
                <a:ea typeface="+mj-ea"/>
              </a:rPr>
              <a:t>모듈이다</a:t>
            </a:r>
            <a:r>
              <a:rPr lang="en-US" altLang="ko-KR" sz="1500" dirty="0">
                <a:latin typeface="+mj-ea"/>
                <a:ea typeface="+mj-ea"/>
              </a:rPr>
              <a:t>. pickle </a:t>
            </a:r>
            <a:r>
              <a:rPr lang="ko-KR" altLang="en-US" sz="1500" dirty="0">
                <a:latin typeface="+mj-ea"/>
                <a:ea typeface="+mj-ea"/>
              </a:rPr>
              <a:t>모듈의 </a:t>
            </a:r>
            <a:r>
              <a:rPr lang="en-US" altLang="ko-KR" sz="1500" dirty="0">
                <a:latin typeface="+mj-ea"/>
                <a:ea typeface="+mj-ea"/>
              </a:rPr>
              <a:t>dump()</a:t>
            </a:r>
            <a:r>
              <a:rPr lang="ko-KR" altLang="en-US" sz="1500" dirty="0">
                <a:latin typeface="+mj-ea"/>
                <a:ea typeface="+mj-ea"/>
              </a:rPr>
              <a:t>와 </a:t>
            </a:r>
            <a:r>
              <a:rPr lang="en-US" altLang="ko-KR" sz="1500" dirty="0">
                <a:latin typeface="+mj-ea"/>
                <a:ea typeface="+mj-ea"/>
              </a:rPr>
              <a:t>load() </a:t>
            </a:r>
            <a:r>
              <a:rPr lang="ko-KR" altLang="en-US" sz="1500" dirty="0">
                <a:latin typeface="+mj-ea"/>
                <a:ea typeface="+mj-ea"/>
              </a:rPr>
              <a:t>메소드를 사용하면 객체를 쓰고 읽을 수 있다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pickle </a:t>
            </a:r>
            <a:r>
              <a:rPr lang="ko-KR" altLang="en-US" sz="1500" dirty="0">
                <a:latin typeface="+mj-ea"/>
                <a:ea typeface="+mj-ea"/>
              </a:rPr>
              <a:t>모듈을 사용하려면 다음과 같이 먼저 포함시켜야 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j-ea"/>
                <a:ea typeface="+mj-ea"/>
              </a:rPr>
              <a:t>    import pickle</a:t>
            </a:r>
            <a:endParaRPr lang="en-US" altLang="ko-KR" sz="15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E1F51-98CA-4803-86CE-776365A14FA8}"/>
              </a:ext>
            </a:extLst>
          </p:cNvPr>
          <p:cNvSpPr txBox="1"/>
          <p:nvPr/>
        </p:nvSpPr>
        <p:spPr>
          <a:xfrm>
            <a:off x="1343473" y="2192084"/>
            <a:ext cx="7056783" cy="129266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gameOption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{</a:t>
            </a:r>
          </a:p>
          <a:p>
            <a:pPr lvl="1"/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"Sound": 8,</a:t>
            </a:r>
          </a:p>
          <a:p>
            <a:pPr lvl="1"/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VideoQuality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 : "HIGH",</a:t>
            </a:r>
          </a:p>
          <a:p>
            <a:pPr lvl="1"/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"Money":, 100000</a:t>
            </a:r>
          </a:p>
          <a:p>
            <a:pPr lvl="1"/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WeaponList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": ["gun", "missile", "knife" ]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5861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다양한 텍스트 파일 입출력 방법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9333"/>
            <a:ext cx="10713290" cy="2840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11)</a:t>
            </a:r>
            <a:r>
              <a:rPr lang="ko-KR" altLang="en-US" sz="1600" b="1" dirty="0">
                <a:latin typeface="+mj-ea"/>
                <a:ea typeface="+mj-ea"/>
              </a:rPr>
              <a:t> 객체 출력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객체를 </a:t>
            </a:r>
            <a:r>
              <a:rPr lang="en-US" altLang="ko-KR" sz="1500" dirty="0">
                <a:latin typeface="+mj-ea"/>
                <a:ea typeface="+mj-ea"/>
              </a:rPr>
              <a:t>pickle </a:t>
            </a:r>
            <a:r>
              <a:rPr lang="ko-KR" altLang="en-US" sz="1500" dirty="0">
                <a:latin typeface="+mj-ea"/>
                <a:ea typeface="+mj-ea"/>
              </a:rPr>
              <a:t>모듈로 압축하려면 </a:t>
            </a:r>
            <a:r>
              <a:rPr lang="en-US" altLang="ko-KR" sz="1500" dirty="0">
                <a:latin typeface="+mj-ea"/>
                <a:ea typeface="+mj-ea"/>
              </a:rPr>
              <a:t>dump() </a:t>
            </a:r>
            <a:r>
              <a:rPr lang="ko-KR" altLang="en-US" sz="1500" dirty="0">
                <a:latin typeface="+mj-ea"/>
                <a:ea typeface="+mj-ea"/>
              </a:rPr>
              <a:t>함수를 사용한다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이것은 실제 피클을 병 안에 넣는 것으로 기억하면 편할 것이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다</a:t>
            </a:r>
            <a:r>
              <a:rPr lang="en-US" altLang="ko-KR" sz="1500" dirty="0">
                <a:latin typeface="+mj-ea"/>
                <a:ea typeface="+mj-ea"/>
              </a:rPr>
              <a:t>. dump() </a:t>
            </a:r>
            <a:r>
              <a:rPr lang="ko-KR" altLang="en-US" sz="1500" dirty="0">
                <a:latin typeface="+mj-ea"/>
                <a:ea typeface="+mj-ea"/>
              </a:rPr>
              <a:t>함수는 파일 객체를 필요로 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en-US" altLang="ko-KR" sz="1500" b="1" dirty="0">
                <a:latin typeface="+mj-ea"/>
                <a:ea typeface="+mj-ea"/>
              </a:rPr>
              <a:t>file = open( "d:\\save.p", "w" 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우리는 </a:t>
            </a:r>
            <a:r>
              <a:rPr lang="en-US" altLang="ko-KR" sz="1500" dirty="0">
                <a:latin typeface="+mj-ea"/>
                <a:ea typeface="+mj-ea"/>
              </a:rPr>
              <a:t>"w" </a:t>
            </a:r>
            <a:r>
              <a:rPr lang="ko-KR" altLang="en-US" sz="1500" dirty="0">
                <a:latin typeface="+mj-ea"/>
                <a:ea typeface="+mj-ea"/>
              </a:rPr>
              <a:t>파일모드를 사용하였는데 우리가 이 파일안에 새로운 내용을 써야 하기 때문이다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어떤 파일 이름이나 확장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자도 사용할 수 있다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우리는 확장자로 </a:t>
            </a:r>
            <a:r>
              <a:rPr lang="en-US" altLang="ko-KR" sz="1500" dirty="0">
                <a:latin typeface="+mj-ea"/>
                <a:ea typeface="+mj-ea"/>
              </a:rPr>
              <a:t>".p"</a:t>
            </a:r>
            <a:r>
              <a:rPr lang="ko-KR" altLang="en-US" sz="1500" dirty="0">
                <a:latin typeface="+mj-ea"/>
                <a:ea typeface="+mj-ea"/>
              </a:rPr>
              <a:t>을 사용한다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최종적으로 </a:t>
            </a:r>
            <a:r>
              <a:rPr lang="en-US" altLang="ko-KR" sz="1500" dirty="0">
                <a:latin typeface="+mj-ea"/>
                <a:ea typeface="+mj-ea"/>
              </a:rPr>
              <a:t>pickle </a:t>
            </a:r>
            <a:r>
              <a:rPr lang="ko-KR" altLang="en-US" sz="1500" dirty="0">
                <a:latin typeface="+mj-ea"/>
                <a:ea typeface="+mj-ea"/>
              </a:rPr>
              <a:t>모듈의 </a:t>
            </a:r>
            <a:r>
              <a:rPr lang="en-US" altLang="ko-KR" sz="1500" dirty="0">
                <a:latin typeface="+mj-ea"/>
                <a:ea typeface="+mj-ea"/>
              </a:rPr>
              <a:t>dump()</a:t>
            </a:r>
            <a:r>
              <a:rPr lang="ko-KR" altLang="en-US" sz="1500" dirty="0">
                <a:latin typeface="+mj-ea"/>
                <a:ea typeface="+mj-ea"/>
              </a:rPr>
              <a:t>를 호출하면 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j-ea"/>
                <a:ea typeface="+mj-ea"/>
              </a:rPr>
              <a:t>    </a:t>
            </a:r>
            <a:r>
              <a:rPr lang="en-US" altLang="ko-KR" sz="1500" b="1" dirty="0" err="1">
                <a:latin typeface="+mj-ea"/>
                <a:ea typeface="+mj-ea"/>
              </a:rPr>
              <a:t>pickle.dump</a:t>
            </a:r>
            <a:r>
              <a:rPr lang="en-US" altLang="ko-KR" sz="1500" b="1" dirty="0">
                <a:latin typeface="+mj-ea"/>
                <a:ea typeface="+mj-ea"/>
              </a:rPr>
              <a:t>(</a:t>
            </a:r>
            <a:r>
              <a:rPr lang="en-US" altLang="ko-KR" sz="1500" b="1" dirty="0" err="1">
                <a:latin typeface="+mj-ea"/>
                <a:ea typeface="+mj-ea"/>
              </a:rPr>
              <a:t>gameOption</a:t>
            </a:r>
            <a:r>
              <a:rPr lang="en-US" altLang="ko-KR" sz="1500" b="1" dirty="0">
                <a:latin typeface="+mj-ea"/>
                <a:ea typeface="+mj-ea"/>
              </a:rPr>
              <a:t>, file)</a:t>
            </a:r>
            <a:r>
              <a:rPr lang="en-US" altLang="ko-KR" sz="1500" dirty="0">
                <a:latin typeface="+mj-ea"/>
                <a:ea typeface="+mj-ea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479804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다양한 텍스트 파일 입출력 방법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9333"/>
            <a:ext cx="10713290" cy="2494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12)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ko-KR" altLang="en-US" sz="1600" b="1" dirty="0" err="1">
                <a:latin typeface="+mj-ea"/>
                <a:ea typeface="+mj-ea"/>
              </a:rPr>
              <a:t>정규식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 err="1">
                <a:latin typeface="+mj-ea"/>
                <a:ea typeface="+mj-ea"/>
              </a:rPr>
              <a:t>정규식</a:t>
            </a:r>
            <a:r>
              <a:rPr lang="en-US" altLang="ko-KR" sz="1500" dirty="0">
                <a:latin typeface="+mj-ea"/>
                <a:ea typeface="+mj-ea"/>
              </a:rPr>
              <a:t>(regular expression)</a:t>
            </a:r>
            <a:r>
              <a:rPr lang="ko-KR" altLang="en-US" sz="1500" dirty="0">
                <a:latin typeface="+mj-ea"/>
                <a:ea typeface="+mj-ea"/>
              </a:rPr>
              <a:t>이란 특정한 규칙을 가지고 있는 문자들을 메타 문자를 이용하여 표현하는 수식이다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메타 문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자는 카드 게임에서 와일드 카드나 마찬가지이다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카드 게임에서 와일드카드란 조커와 같이 자기가 편리한 대로 사용할 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수 있는 만능 카드를 말한다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또 컴퓨터 디렉토리에서 파일의 이름을 정확하게 알 수 없을 때 사용하는 </a:t>
            </a:r>
            <a:r>
              <a:rPr lang="en-US" altLang="ko-KR" sz="1500" dirty="0">
                <a:latin typeface="+mj-ea"/>
                <a:ea typeface="+mj-ea"/>
              </a:rPr>
              <a:t>*</a:t>
            </a:r>
            <a:r>
              <a:rPr lang="ko-KR" altLang="en-US" sz="1500" dirty="0">
                <a:latin typeface="+mj-ea"/>
                <a:ea typeface="+mj-ea"/>
              </a:rPr>
              <a:t>나 </a:t>
            </a:r>
            <a:r>
              <a:rPr lang="en-US" altLang="ko-KR" sz="1500" dirty="0">
                <a:latin typeface="+mj-ea"/>
                <a:ea typeface="+mj-ea"/>
              </a:rPr>
              <a:t>?</a:t>
            </a:r>
            <a:r>
              <a:rPr lang="ko-KR" altLang="en-US" sz="1500" dirty="0">
                <a:latin typeface="+mj-ea"/>
                <a:ea typeface="+mj-ea"/>
              </a:rPr>
              <a:t>도 정규식을 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이용하는 것이다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정규식은 또 하나의 언어라서 자세히 알기에는 너무 복잡하다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우리는 최소한도로만 알아보자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정규식에서 사용되는 메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 err="1">
                <a:latin typeface="+mj-ea"/>
                <a:ea typeface="+mj-ea"/>
              </a:rPr>
              <a:t>타문자</a:t>
            </a:r>
            <a:r>
              <a:rPr lang="en-US" altLang="ko-KR" sz="1500" dirty="0">
                <a:latin typeface="+mj-ea"/>
                <a:ea typeface="+mj-ea"/>
              </a:rPr>
              <a:t>(</a:t>
            </a:r>
            <a:r>
              <a:rPr lang="ko-KR" altLang="en-US" sz="1500" dirty="0">
                <a:latin typeface="+mj-ea"/>
                <a:ea typeface="+mj-ea"/>
              </a:rPr>
              <a:t>와일드카드</a:t>
            </a:r>
            <a:r>
              <a:rPr lang="en-US" altLang="ko-KR" sz="1500" dirty="0">
                <a:latin typeface="+mj-ea"/>
                <a:ea typeface="+mj-ea"/>
              </a:rPr>
              <a:t>)</a:t>
            </a:r>
            <a:r>
              <a:rPr lang="ko-KR" altLang="en-US" sz="1500" dirty="0">
                <a:latin typeface="+mj-ea"/>
                <a:ea typeface="+mj-ea"/>
              </a:rPr>
              <a:t>의 의미를 요약하면 다음과 같다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F4FC67-B035-441F-A00B-6AE3C6F2E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3" y="3563862"/>
            <a:ext cx="5760640" cy="32259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FA07AC-B3BF-447D-B621-B676B291E539}"/>
              </a:ext>
            </a:extLst>
          </p:cNvPr>
          <p:cNvSpPr txBox="1"/>
          <p:nvPr/>
        </p:nvSpPr>
        <p:spPr>
          <a:xfrm>
            <a:off x="7320136" y="3868491"/>
            <a:ext cx="4450257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메타 문자 중에서 가장 중요한 문자는 점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(.)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과 별표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(*)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이다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점은 어떤 문자가 와도 상관없다는 의미이다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별표는 몇 번 반복되어도 상관없다는 것을 의미한다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4759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다양한 텍스트 파일 입출력 방법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9333"/>
            <a:ext cx="10713290" cy="526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12)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ko-KR" altLang="en-US" sz="1600" b="1" dirty="0" err="1">
                <a:latin typeface="+mj-ea"/>
                <a:ea typeface="+mj-ea"/>
              </a:rPr>
              <a:t>정규식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위의 정규식은 문자일은 </a:t>
            </a:r>
            <a:r>
              <a:rPr lang="en-US" altLang="ko-KR" sz="1500" dirty="0">
                <a:latin typeface="+mj-ea"/>
                <a:ea typeface="+mj-ea"/>
              </a:rPr>
              <a:t>X-Men</a:t>
            </a:r>
            <a:r>
              <a:rPr lang="ko-KR" altLang="en-US" sz="1500" dirty="0">
                <a:latin typeface="+mj-ea"/>
                <a:ea typeface="+mj-ea"/>
              </a:rPr>
              <a:t>으로 </a:t>
            </a:r>
            <a:r>
              <a:rPr lang="ko-KR" altLang="en-US" sz="1500" dirty="0" err="1">
                <a:latin typeface="+mj-ea"/>
                <a:ea typeface="+mj-ea"/>
              </a:rPr>
              <a:t>시작하어야</a:t>
            </a:r>
            <a:r>
              <a:rPr lang="ko-KR" altLang="en-US" sz="1500" dirty="0">
                <a:latin typeface="+mj-ea"/>
                <a:ea typeface="+mj-ea"/>
              </a:rPr>
              <a:t> 되고 그 이후에는 어떤 문자가 반복되더라도 좋다는 것을 나타낸다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위의 정규식은 다음과 같은 문자열들과 매치된다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 err="1">
                <a:latin typeface="+mj-ea"/>
                <a:ea typeface="+mj-ea"/>
              </a:rPr>
              <a:t>파이썬에서</a:t>
            </a:r>
            <a:r>
              <a:rPr lang="ko-KR" altLang="en-US" sz="1500" dirty="0">
                <a:latin typeface="+mj-ea"/>
                <a:ea typeface="+mj-ea"/>
              </a:rPr>
              <a:t> 정규식을 사용하려면 </a:t>
            </a:r>
            <a:r>
              <a:rPr lang="en-US" altLang="ko-KR" sz="1500" dirty="0">
                <a:latin typeface="+mj-ea"/>
                <a:ea typeface="+mj-ea"/>
              </a:rPr>
              <a:t>re </a:t>
            </a:r>
            <a:r>
              <a:rPr lang="ko-KR" altLang="en-US" sz="1500" dirty="0">
                <a:latin typeface="+mj-ea"/>
                <a:ea typeface="+mj-ea"/>
              </a:rPr>
              <a:t>모듈을 포함시켜야 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j-ea"/>
                <a:ea typeface="+mj-ea"/>
              </a:rPr>
              <a:t>    import re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이어서 </a:t>
            </a:r>
            <a:r>
              <a:rPr lang="en-US" altLang="ko-KR" sz="1500" dirty="0" err="1">
                <a:latin typeface="+mj-ea"/>
                <a:ea typeface="+mj-ea"/>
              </a:rPr>
              <a:t>re.search</a:t>
            </a:r>
            <a:r>
              <a:rPr lang="en-US" altLang="ko-KR" sz="1500" dirty="0">
                <a:latin typeface="+mj-ea"/>
                <a:ea typeface="+mj-ea"/>
              </a:rPr>
              <a:t>()</a:t>
            </a:r>
            <a:r>
              <a:rPr lang="ko-KR" altLang="en-US" sz="1500" dirty="0">
                <a:latin typeface="+mj-ea"/>
                <a:ea typeface="+mj-ea"/>
              </a:rPr>
              <a:t>를 사용하면 정규식에 매치되는 문자열을 찾을 수 있다</a:t>
            </a:r>
            <a:r>
              <a:rPr lang="en-US" altLang="ko-KR" sz="1500" dirty="0">
                <a:latin typeface="+mj-ea"/>
                <a:ea typeface="+mj-ea"/>
              </a:rPr>
              <a:t>. , </a:t>
            </a:r>
            <a:r>
              <a:rPr lang="en-US" altLang="ko-KR" sz="1500" dirty="0" err="1">
                <a:latin typeface="+mj-ea"/>
                <a:ea typeface="+mj-ea"/>
              </a:rPr>
              <a:t>findall</a:t>
            </a:r>
            <a:r>
              <a:rPr lang="en-US" altLang="ko-KR" sz="1500" dirty="0">
                <a:latin typeface="+mj-ea"/>
                <a:ea typeface="+mj-ea"/>
              </a:rPr>
              <a:t>()</a:t>
            </a:r>
            <a:r>
              <a:rPr lang="ko-KR" altLang="en-US" sz="1500" dirty="0">
                <a:latin typeface="+mj-ea"/>
                <a:ea typeface="+mj-ea"/>
              </a:rPr>
              <a:t>을 사용하면 정규식을 만족하는 모든 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문자열들을 추출할 수 있다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</p:txBody>
      </p:sp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2CC4EC87-8467-4AC9-A017-D97E1B3E413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43472" y="1523628"/>
            <a:ext cx="4495800" cy="1257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68F167-3EBA-4EDA-8007-B34CD5ECA89F}"/>
              </a:ext>
            </a:extLst>
          </p:cNvPr>
          <p:cNvSpPr txBox="1"/>
          <p:nvPr/>
        </p:nvSpPr>
        <p:spPr>
          <a:xfrm>
            <a:off x="1297086" y="3573016"/>
            <a:ext cx="8553378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latin typeface="+mj-ea"/>
                <a:ea typeface="+mj-ea"/>
              </a:rPr>
              <a:t>“X-Men: First Class“, “X-Men: Days of Future Past“, “X-Men Origins: Wolverine” </a:t>
            </a:r>
          </a:p>
        </p:txBody>
      </p:sp>
    </p:spTree>
    <p:extLst>
      <p:ext uri="{BB962C8B-B14F-4D97-AF65-F5344CB8AC3E}">
        <p14:creationId xmlns:p14="http://schemas.microsoft.com/office/powerpoint/2010/main" val="2443120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다양한 텍스트 파일 입출력 방법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9333"/>
            <a:ext cx="10713290" cy="2494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12)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ko-KR" altLang="en-US" sz="1600" b="1" dirty="0" err="1">
                <a:latin typeface="+mj-ea"/>
                <a:ea typeface="+mj-ea"/>
              </a:rPr>
              <a:t>정규식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예를 들어보자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어떤 텍스트 파일에서 숫자로 시작되는 </a:t>
            </a:r>
            <a:r>
              <a:rPr lang="ko-KR" altLang="en-US" sz="1500" dirty="0" err="1">
                <a:latin typeface="+mj-ea"/>
                <a:ea typeface="+mj-ea"/>
              </a:rPr>
              <a:t>줄만을</a:t>
            </a:r>
            <a:r>
              <a:rPr lang="ko-KR" altLang="en-US" sz="1500" dirty="0">
                <a:latin typeface="+mj-ea"/>
                <a:ea typeface="+mj-ea"/>
              </a:rPr>
              <a:t> 추출하고자 한다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제일 먼저 숫자 문자열을 정규식으로 나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 err="1">
                <a:latin typeface="+mj-ea"/>
                <a:ea typeface="+mj-ea"/>
              </a:rPr>
              <a:t>타내어야</a:t>
            </a:r>
            <a:r>
              <a:rPr lang="ko-KR" altLang="en-US" sz="1500" dirty="0">
                <a:latin typeface="+mj-ea"/>
                <a:ea typeface="+mj-ea"/>
              </a:rPr>
              <a:t> 한다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숫자로만 된 문자열을 식별하고 싶으면 </a:t>
            </a:r>
            <a:r>
              <a:rPr lang="en-US" altLang="ko-KR" sz="1500" dirty="0">
                <a:latin typeface="+mj-ea"/>
                <a:ea typeface="+mj-ea"/>
              </a:rPr>
              <a:t>[0-9]+ </a:t>
            </a:r>
            <a:r>
              <a:rPr lang="ko-KR" altLang="en-US" sz="1500" dirty="0">
                <a:latin typeface="+mj-ea"/>
                <a:ea typeface="+mj-ea"/>
              </a:rPr>
              <a:t>라고 표시하면 된다</a:t>
            </a:r>
            <a:r>
              <a:rPr lang="en-US" altLang="ko-KR" sz="1500" dirty="0">
                <a:latin typeface="+mj-ea"/>
                <a:ea typeface="+mj-ea"/>
              </a:rPr>
              <a:t>. [0-9]</a:t>
            </a:r>
            <a:r>
              <a:rPr lang="ko-KR" altLang="en-US" sz="1500" dirty="0">
                <a:latin typeface="+mj-ea"/>
                <a:ea typeface="+mj-ea"/>
              </a:rPr>
              <a:t>는 </a:t>
            </a:r>
            <a:r>
              <a:rPr lang="en-US" altLang="ko-KR" sz="1500" dirty="0">
                <a:latin typeface="+mj-ea"/>
                <a:ea typeface="+mj-ea"/>
              </a:rPr>
              <a:t>0</a:t>
            </a:r>
            <a:r>
              <a:rPr lang="ko-KR" altLang="en-US" sz="1500" dirty="0">
                <a:latin typeface="+mj-ea"/>
                <a:ea typeface="+mj-ea"/>
              </a:rPr>
              <a:t>에서 </a:t>
            </a:r>
            <a:r>
              <a:rPr lang="en-US" altLang="ko-KR" sz="1500" dirty="0">
                <a:latin typeface="+mj-ea"/>
                <a:ea typeface="+mj-ea"/>
              </a:rPr>
              <a:t>9</a:t>
            </a:r>
            <a:r>
              <a:rPr lang="ko-KR" altLang="en-US" sz="1500" dirty="0">
                <a:latin typeface="+mj-ea"/>
                <a:ea typeface="+mj-ea"/>
              </a:rPr>
              <a:t>까지의 문자 중에서 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하나를 의미하고 수는 </a:t>
            </a:r>
            <a:r>
              <a:rPr lang="en-US" altLang="ko-KR" sz="1500" dirty="0">
                <a:latin typeface="+mj-ea"/>
                <a:ea typeface="+mj-ea"/>
              </a:rPr>
              <a:t>1</a:t>
            </a:r>
            <a:r>
              <a:rPr lang="ko-KR" altLang="en-US" sz="1500" dirty="0">
                <a:latin typeface="+mj-ea"/>
                <a:ea typeface="+mj-ea"/>
              </a:rPr>
              <a:t>회 이상 반복을 의미하기 때문이다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예를 들어서 미국 헌법에서 숫자로 시작되는 </a:t>
            </a:r>
            <a:r>
              <a:rPr lang="ko-KR" altLang="en-US" sz="1500" dirty="0" err="1">
                <a:latin typeface="+mj-ea"/>
                <a:ea typeface="+mj-ea"/>
              </a:rPr>
              <a:t>줄만을</a:t>
            </a:r>
            <a:r>
              <a:rPr lang="ko-KR" altLang="en-US" sz="1500" dirty="0">
                <a:latin typeface="+mj-ea"/>
                <a:ea typeface="+mj-ea"/>
              </a:rPr>
              <a:t> 출력하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는 프로그램은 다음과 같다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C35A68-050A-4E8D-96C6-3318393877D2}"/>
              </a:ext>
            </a:extLst>
          </p:cNvPr>
          <p:cNvSpPr txBox="1"/>
          <p:nvPr/>
        </p:nvSpPr>
        <p:spPr>
          <a:xfrm>
            <a:off x="1343473" y="2852936"/>
            <a:ext cx="7056783" cy="229293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import re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 = open(‘d:\\uscons.txt')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for line in f: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line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line.rstrip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if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re.search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('^[0-9]+', line) 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	print(line)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실행결과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1. Neither slavery nor involuntary servitude, except as a punishment for crime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2. Congress shall have power to enforce this article by appropriate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0059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다양한 텍스트 파일 입출력 방법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9333"/>
            <a:ext cx="10713290" cy="561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13)</a:t>
            </a:r>
            <a:r>
              <a:rPr lang="ko-KR" altLang="en-US" sz="1600" b="1" dirty="0">
                <a:latin typeface="+mj-ea"/>
                <a:ea typeface="+mj-ea"/>
              </a:rPr>
              <a:t> 예외 처리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우리가 사는 세상은 완벽하지 않다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사용자들은 잘못된 데이터를 입력할 수도 있고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우리가 릴리즈 하고자 하는 파일이 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컴퓨터에 존재하지 않을 수 있으며 인터넷이 다운될 수도 있다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프로그래머에 의하여 많은 버그들이 프로그램에 추가될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수도 있다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예를 들어 배열의 인덱스가 한계를 넘을 수도 있다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지금까지는 이러한 문제들을 전혀 생각하지 않았지만 이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번 장부터는 현실을 직시해보자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오류가 발생하였다면 우리는 무엇을 어떻게 하여야 하는가</a:t>
            </a:r>
            <a:r>
              <a:rPr lang="en-US" altLang="ko-KR" sz="1500" dirty="0">
                <a:latin typeface="+mj-ea"/>
                <a:ea typeface="+mj-ea"/>
              </a:rPr>
              <a:t>? </a:t>
            </a:r>
            <a:r>
              <a:rPr lang="ko-KR" altLang="en-US" sz="1500" dirty="0">
                <a:latin typeface="+mj-ea"/>
                <a:ea typeface="+mj-ea"/>
              </a:rPr>
              <a:t>먼저 침착하게 오류의 내용을 살펴보아야 한다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 err="1">
                <a:latin typeface="+mj-ea"/>
                <a:ea typeface="+mj-ea"/>
              </a:rPr>
              <a:t>파이썬은</a:t>
            </a:r>
            <a:r>
              <a:rPr lang="ko-KR" altLang="en-US" sz="1500" dirty="0">
                <a:latin typeface="+mj-ea"/>
                <a:ea typeface="+mj-ea"/>
              </a:rPr>
              <a:t> 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상당히 발전된 오류 보고 시스템을 가지고 있어서 소스 파일의 몇 번째 문장에서 오류가 발생하였는지를 우리에게 알려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준다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따라서 해당 문장으로 가서 살펴 보아야 할 것이다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예를 들어서 파일을 열어서 데이터를 읽는 프로그램에서 파일이 없다면 당장 오류가 발생되며 종료될 것이다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또 정수를 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()</a:t>
            </a:r>
            <a:r>
              <a:rPr lang="ko-KR" altLang="en-US" sz="1500" dirty="0">
                <a:latin typeface="+mj-ea"/>
                <a:ea typeface="+mj-ea"/>
              </a:rPr>
              <a:t>으로 나눈다면 오류가 발생할 것이다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위의 프로그램에서는 </a:t>
            </a:r>
            <a:r>
              <a:rPr lang="en-US" altLang="ko-KR" sz="1500" dirty="0" err="1">
                <a:latin typeface="+mj-ea"/>
                <a:ea typeface="+mj-ea"/>
              </a:rPr>
              <a:t>ZeroDivisionError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latin typeface="+mj-ea"/>
                <a:ea typeface="+mj-ea"/>
              </a:rPr>
              <a:t>오류가 발생하였고 파이썬 인터프리터는 어디서 오류가 발생되었는지를 자세하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게 보고한다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이러한 오류 메시지를 </a:t>
            </a:r>
            <a:r>
              <a:rPr lang="ko-KR" altLang="en-US" sz="1500" dirty="0" err="1">
                <a:latin typeface="+mj-ea"/>
                <a:ea typeface="+mj-ea"/>
              </a:rPr>
              <a:t>역추적</a:t>
            </a:r>
            <a:r>
              <a:rPr lang="en-US" altLang="ko-KR" sz="1500" dirty="0">
                <a:latin typeface="+mj-ea"/>
                <a:ea typeface="+mj-ea"/>
              </a:rPr>
              <a:t>(traceback) </a:t>
            </a:r>
            <a:r>
              <a:rPr lang="ko-KR" altLang="en-US" sz="1500" dirty="0">
                <a:latin typeface="+mj-ea"/>
                <a:ea typeface="+mj-ea"/>
              </a:rPr>
              <a:t>메시지라고 한다</a:t>
            </a:r>
            <a:r>
              <a:rPr lang="en-US" altLang="ko-KR" sz="1500" dirty="0">
                <a:latin typeface="+mj-ea"/>
                <a:ea typeface="+mj-ea"/>
              </a:rPr>
              <a:t>. 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E1900D-B7D3-48DC-A39B-CE78E36A7B5B}"/>
              </a:ext>
            </a:extLst>
          </p:cNvPr>
          <p:cNvSpPr txBox="1"/>
          <p:nvPr/>
        </p:nvSpPr>
        <p:spPr>
          <a:xfrm>
            <a:off x="1343473" y="4581128"/>
            <a:ext cx="7056783" cy="129266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(x, y)=(2, 0)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z = x / y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Traceback (most recent call last):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File "&lt;pyshell#1&gt;", line 1, in &lt;module&gt;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z=x/y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ZeroDivisionError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 division by zero </a:t>
            </a:r>
          </a:p>
        </p:txBody>
      </p:sp>
    </p:spTree>
    <p:extLst>
      <p:ext uri="{BB962C8B-B14F-4D97-AF65-F5344CB8AC3E}">
        <p14:creationId xmlns:p14="http://schemas.microsoft.com/office/powerpoint/2010/main" val="1329403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다양한 텍스트 파일 입출력 방법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9333"/>
            <a:ext cx="10713290" cy="561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13)</a:t>
            </a:r>
            <a:r>
              <a:rPr lang="ko-KR" altLang="en-US" sz="1600" b="1" dirty="0">
                <a:latin typeface="+mj-ea"/>
                <a:ea typeface="+mj-ea"/>
              </a:rPr>
              <a:t> 예외 처리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 err="1">
                <a:latin typeface="+mj-ea"/>
                <a:ea typeface="+mj-ea"/>
              </a:rPr>
              <a:t>파이썬에서</a:t>
            </a:r>
            <a:r>
              <a:rPr lang="ko-KR" altLang="en-US" sz="1500" dirty="0">
                <a:latin typeface="+mj-ea"/>
                <a:ea typeface="+mj-ea"/>
              </a:rPr>
              <a:t> 실행 도중에 발생하는 오류를 예외</a:t>
            </a:r>
            <a:r>
              <a:rPr lang="en-US" altLang="ko-KR" sz="1500" dirty="0">
                <a:latin typeface="+mj-ea"/>
                <a:ea typeface="+mj-ea"/>
              </a:rPr>
              <a:t>(exception)</a:t>
            </a:r>
            <a:r>
              <a:rPr lang="ko-KR" altLang="en-US" sz="1500" dirty="0">
                <a:latin typeface="+mj-ea"/>
                <a:ea typeface="+mj-ea"/>
              </a:rPr>
              <a:t>라고 부른다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만약 우리가 만든 프로그램을 사용하던 사용자가 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오류를 만났다고 가정하자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대개의 경우 오류가 발생하면 프로그램이 종료된다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오류가 발생하여서 사용자가 이제까지 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작업하던 데이터를 모두 잃어버렸다면 사용자는 절망하게 될 것이다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따라서 우리는 오류가 발생했을 때 오류를 사용자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에게 알려주고 모든 데이터를 저장하게 한 후에 사용자가 우아하게</a:t>
            </a:r>
            <a:r>
              <a:rPr lang="en-US" altLang="ko-KR" sz="1500" dirty="0">
                <a:latin typeface="+mj-ea"/>
                <a:ea typeface="+mj-ea"/>
              </a:rPr>
              <a:t>(gracefully) </a:t>
            </a:r>
            <a:r>
              <a:rPr lang="ko-KR" altLang="en-US" sz="1500" dirty="0">
                <a:latin typeface="+mj-ea"/>
                <a:ea typeface="+mj-ea"/>
              </a:rPr>
              <a:t>프로그램을 종료할 수 있도록 하는 것이 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바람직할 것이다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오류를 처리한 후에 계속 실행할 수 있다면 더 나은 프로그램이 될 수 있다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 err="1">
                <a:latin typeface="+mj-ea"/>
                <a:ea typeface="+mj-ea"/>
              </a:rPr>
              <a:t>파이썬에서는</a:t>
            </a:r>
            <a:r>
              <a:rPr lang="ko-KR" altLang="en-US" sz="1500" dirty="0">
                <a:latin typeface="+mj-ea"/>
                <a:ea typeface="+mj-ea"/>
              </a:rPr>
              <a:t> 예외 처리를 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통하여 이러한 기능을 제공할 수 있다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오류의 종류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	</a:t>
            </a:r>
            <a:r>
              <a:rPr lang="ko-KR" altLang="en-US" sz="1500" dirty="0">
                <a:latin typeface="+mj-ea"/>
                <a:ea typeface="+mj-ea"/>
              </a:rPr>
              <a:t>▶ 사용자 입력 오류</a:t>
            </a:r>
            <a:r>
              <a:rPr lang="en-US" altLang="ko-KR" sz="1500" dirty="0">
                <a:latin typeface="+mj-ea"/>
                <a:ea typeface="+mj-ea"/>
              </a:rPr>
              <a:t>: </a:t>
            </a:r>
            <a:r>
              <a:rPr lang="ko-KR" altLang="en-US" sz="1500" dirty="0">
                <a:latin typeface="+mj-ea"/>
                <a:ea typeface="+mj-ea"/>
              </a:rPr>
              <a:t>사용자가 정수를 입력하여야 하는데 실수를 입력할 수 있다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	▶ </a:t>
            </a:r>
            <a:r>
              <a:rPr lang="ko-KR" altLang="en-US" sz="1500" dirty="0">
                <a:latin typeface="+mj-ea"/>
                <a:ea typeface="+mj-ea"/>
              </a:rPr>
              <a:t>장치 오류</a:t>
            </a:r>
            <a:r>
              <a:rPr lang="en-US" altLang="ko-KR" sz="1500" dirty="0">
                <a:latin typeface="+mj-ea"/>
                <a:ea typeface="+mj-ea"/>
              </a:rPr>
              <a:t>: </a:t>
            </a:r>
            <a:r>
              <a:rPr lang="ko-KR" altLang="en-US" sz="1500" dirty="0">
                <a:latin typeface="+mj-ea"/>
                <a:ea typeface="+mj-ea"/>
              </a:rPr>
              <a:t>네트워크가 </a:t>
            </a:r>
            <a:r>
              <a:rPr lang="ko-KR" altLang="en-US" sz="1500" dirty="0" err="1">
                <a:latin typeface="+mj-ea"/>
                <a:ea typeface="+mj-ea"/>
              </a:rPr>
              <a:t>안된다거나</a:t>
            </a:r>
            <a:r>
              <a:rPr lang="ko-KR" altLang="en-US" sz="1500" dirty="0">
                <a:latin typeface="+mj-ea"/>
                <a:ea typeface="+mj-ea"/>
              </a:rPr>
              <a:t> 하드 디스크 작동이 실패할 수 있다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	▶ </a:t>
            </a:r>
            <a:r>
              <a:rPr lang="ko-KR" altLang="en-US" sz="1500" dirty="0">
                <a:latin typeface="+mj-ea"/>
                <a:ea typeface="+mj-ea"/>
              </a:rPr>
              <a:t>코드 오류</a:t>
            </a:r>
            <a:r>
              <a:rPr lang="en-US" altLang="ko-KR" sz="1500" dirty="0">
                <a:latin typeface="+mj-ea"/>
                <a:ea typeface="+mj-ea"/>
              </a:rPr>
              <a:t>: </a:t>
            </a:r>
            <a:r>
              <a:rPr lang="ko-KR" altLang="en-US" sz="1500" dirty="0">
                <a:latin typeface="+mj-ea"/>
                <a:ea typeface="+mj-ea"/>
              </a:rPr>
              <a:t>잘못된 인덱스를 사용하여서 배열에 접근할 수 있다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D6AB0A-87C4-498F-8738-EE7D97FBA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082" y="3557974"/>
            <a:ext cx="3802814" cy="15280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4146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다양한 텍스트 파일 입출력 방법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9333"/>
            <a:ext cx="10713290" cy="422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13)</a:t>
            </a:r>
            <a:r>
              <a:rPr lang="ko-KR" altLang="en-US" sz="1600" b="1" dirty="0">
                <a:latin typeface="+mj-ea"/>
                <a:ea typeface="+mj-ea"/>
              </a:rPr>
              <a:t> 예외 처리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잘 알려진 오류에는 다음과 같은 것들이 있다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	</a:t>
            </a:r>
            <a:r>
              <a:rPr lang="ko-KR" altLang="en-US" sz="1500" dirty="0">
                <a:latin typeface="+mj-ea"/>
                <a:ea typeface="+mj-ea"/>
              </a:rPr>
              <a:t>▶ </a:t>
            </a:r>
            <a:r>
              <a:rPr lang="en-US" altLang="ko-KR" sz="1500" dirty="0" err="1">
                <a:latin typeface="+mj-ea"/>
                <a:ea typeface="+mj-ea"/>
              </a:rPr>
              <a:t>IOError</a:t>
            </a:r>
            <a:r>
              <a:rPr lang="en-US" altLang="ko-KR" sz="1500" dirty="0">
                <a:latin typeface="+mj-ea"/>
                <a:ea typeface="+mj-ea"/>
              </a:rPr>
              <a:t> : </a:t>
            </a:r>
            <a:r>
              <a:rPr lang="ko-KR" altLang="en-US" sz="1500" dirty="0">
                <a:latin typeface="+mj-ea"/>
                <a:ea typeface="+mj-ea"/>
              </a:rPr>
              <a:t>파일을 열 수 없으면 발생한다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	</a:t>
            </a:r>
            <a:r>
              <a:rPr lang="ko-KR" altLang="en-US" sz="1500" dirty="0">
                <a:latin typeface="+mj-ea"/>
                <a:ea typeface="+mj-ea"/>
              </a:rPr>
              <a:t>▶ </a:t>
            </a:r>
            <a:r>
              <a:rPr lang="en-US" altLang="ko-KR" sz="1500" dirty="0" err="1">
                <a:latin typeface="+mj-ea"/>
                <a:ea typeface="+mj-ea"/>
              </a:rPr>
              <a:t>importError</a:t>
            </a:r>
            <a:r>
              <a:rPr lang="en-US" altLang="ko-KR" sz="1500" dirty="0">
                <a:latin typeface="+mj-ea"/>
                <a:ea typeface="+mj-ea"/>
              </a:rPr>
              <a:t> : </a:t>
            </a:r>
            <a:r>
              <a:rPr lang="ko-KR" altLang="en-US" sz="1500" dirty="0" err="1">
                <a:latin typeface="+mj-ea"/>
                <a:ea typeface="+mj-ea"/>
              </a:rPr>
              <a:t>파이썬이</a:t>
            </a:r>
            <a:r>
              <a:rPr lang="ko-KR" altLang="en-US" sz="1500" dirty="0">
                <a:latin typeface="+mj-ea"/>
                <a:ea typeface="+mj-ea"/>
              </a:rPr>
              <a:t> 모듈을 찾을 수 없으면 발생한다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	▶ </a:t>
            </a:r>
            <a:r>
              <a:rPr lang="en-US" altLang="ko-KR" sz="1500" dirty="0" err="1">
                <a:latin typeface="+mj-ea"/>
                <a:ea typeface="+mj-ea"/>
              </a:rPr>
              <a:t>ValueError</a:t>
            </a:r>
            <a:r>
              <a:rPr lang="en-US" altLang="ko-KR" sz="1500" dirty="0">
                <a:latin typeface="+mj-ea"/>
                <a:ea typeface="+mj-ea"/>
              </a:rPr>
              <a:t> : </a:t>
            </a:r>
            <a:r>
              <a:rPr lang="ko-KR" altLang="en-US" sz="1500" dirty="0">
                <a:latin typeface="+mj-ea"/>
                <a:ea typeface="+mj-ea"/>
              </a:rPr>
              <a:t>연산이나 내장 함수에서 인수가 적절치 않은 값을 가지고 있으면 발생한다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오류를 처리하는 전통적인 방법은 메소드가 오류 코드를 반환하는 것이지만 이 방법은 항상 가능한 것은 아니다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그리고 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상당히 코드가 지저분하게 된다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 err="1">
                <a:latin typeface="+mj-ea"/>
                <a:ea typeface="+mj-ea"/>
              </a:rPr>
              <a:t>파이썬에서는</a:t>
            </a:r>
            <a:r>
              <a:rPr lang="ko-KR" altLang="en-US" sz="1500" dirty="0">
                <a:latin typeface="+mj-ea"/>
                <a:ea typeface="+mj-ea"/>
              </a:rPr>
              <a:t> </a:t>
            </a:r>
            <a:r>
              <a:rPr lang="en-US" altLang="ko-KR" sz="1500" dirty="0">
                <a:latin typeface="+mj-ea"/>
                <a:ea typeface="+mj-ea"/>
              </a:rPr>
              <a:t>try-except </a:t>
            </a:r>
            <a:r>
              <a:rPr lang="ko-KR" altLang="en-US" sz="1500" dirty="0">
                <a:latin typeface="+mj-ea"/>
                <a:ea typeface="+mj-ea"/>
              </a:rPr>
              <a:t>블록을 사용하여서 오류를 처리할 수 있다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오류가 발생하면 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프로그램의 정상적인 실행 흐름이 중단되고 오류를 설명하는 예외</a:t>
            </a:r>
            <a:r>
              <a:rPr lang="en-US" altLang="ko-KR" sz="1500" dirty="0">
                <a:latin typeface="+mj-ea"/>
                <a:ea typeface="+mj-ea"/>
              </a:rPr>
              <a:t>(exception)</a:t>
            </a:r>
            <a:r>
              <a:rPr lang="ko-KR" altLang="en-US" sz="1500" dirty="0">
                <a:latin typeface="+mj-ea"/>
                <a:ea typeface="+mj-ea"/>
              </a:rPr>
              <a:t>가 생성되며 이 예외가 오류 처리 코드로 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전달된다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그렇다면 </a:t>
            </a:r>
            <a:r>
              <a:rPr lang="ko-KR" altLang="en-US" sz="1500" dirty="0" err="1">
                <a:latin typeface="+mj-ea"/>
                <a:ea typeface="+mj-ea"/>
              </a:rPr>
              <a:t>파이썬에서</a:t>
            </a:r>
            <a:r>
              <a:rPr lang="ko-KR" altLang="en-US" sz="1500" dirty="0">
                <a:latin typeface="+mj-ea"/>
                <a:ea typeface="+mj-ea"/>
              </a:rPr>
              <a:t> 예외 처리기는 어떻게 작성하여야 할까</a:t>
            </a:r>
            <a:r>
              <a:rPr lang="en-US" altLang="ko-KR" sz="1500" dirty="0">
                <a:latin typeface="+mj-ea"/>
                <a:ea typeface="+mj-ea"/>
              </a:rPr>
              <a:t>? </a:t>
            </a:r>
            <a:r>
              <a:rPr lang="ko-KR" altLang="en-US" sz="1500" dirty="0">
                <a:latin typeface="+mj-ea"/>
                <a:ea typeface="+mj-ea"/>
              </a:rPr>
              <a:t>예외 처리기는 </a:t>
            </a:r>
            <a:r>
              <a:rPr lang="en-US" altLang="ko-KR" sz="1500" dirty="0">
                <a:latin typeface="+mj-ea"/>
                <a:ea typeface="+mj-ea"/>
              </a:rPr>
              <a:t>try </a:t>
            </a:r>
            <a:r>
              <a:rPr lang="ko-KR" altLang="en-US" sz="1500" dirty="0">
                <a:latin typeface="+mj-ea"/>
                <a:ea typeface="+mj-ea"/>
              </a:rPr>
              <a:t>블록과 </a:t>
            </a:r>
            <a:r>
              <a:rPr lang="en-US" altLang="ko-KR" sz="1500" dirty="0">
                <a:latin typeface="+mj-ea"/>
                <a:ea typeface="+mj-ea"/>
              </a:rPr>
              <a:t>except </a:t>
            </a:r>
            <a:r>
              <a:rPr lang="ko-KR" altLang="en-US" sz="1500" dirty="0">
                <a:latin typeface="+mj-ea"/>
                <a:ea typeface="+mj-ea"/>
              </a:rPr>
              <a:t>블록으로 이루어진다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기본적으로 </a:t>
            </a:r>
            <a:r>
              <a:rPr lang="en-US" altLang="ko-KR" sz="1500" dirty="0">
                <a:latin typeface="+mj-ea"/>
                <a:ea typeface="+mj-ea"/>
              </a:rPr>
              <a:t>try </a:t>
            </a:r>
            <a:r>
              <a:rPr lang="ko-KR" altLang="en-US" sz="1500" dirty="0">
                <a:latin typeface="+mj-ea"/>
                <a:ea typeface="+mj-ea"/>
              </a:rPr>
              <a:t>블록에서 발생된 예외를 </a:t>
            </a:r>
            <a:r>
              <a:rPr lang="en-US" altLang="ko-KR" sz="1500" dirty="0">
                <a:latin typeface="+mj-ea"/>
                <a:ea typeface="+mj-ea"/>
              </a:rPr>
              <a:t>except </a:t>
            </a:r>
            <a:r>
              <a:rPr lang="ko-KR" altLang="en-US" sz="1500" dirty="0">
                <a:latin typeface="+mj-ea"/>
                <a:ea typeface="+mj-ea"/>
              </a:rPr>
              <a:t>블록에서 </a:t>
            </a:r>
            <a:r>
              <a:rPr lang="ko-KR" altLang="en-US" sz="1500" dirty="0" err="1">
                <a:latin typeface="+mj-ea"/>
                <a:ea typeface="+mj-ea"/>
              </a:rPr>
              <a:t>저리한다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7ACBD4-B211-4EFF-87FF-23EEB6FF5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294" y="4954709"/>
            <a:ext cx="3456384" cy="17990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645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파일의 기초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44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파일의 개념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파일</a:t>
            </a:r>
            <a:r>
              <a:rPr lang="en-US" altLang="ko-KR" sz="1600" dirty="0">
                <a:latin typeface="+mj-ea"/>
                <a:ea typeface="+mj-ea"/>
              </a:rPr>
              <a:t>(file)</a:t>
            </a:r>
            <a:r>
              <a:rPr lang="ko-KR" altLang="en-US" sz="1600" dirty="0">
                <a:latin typeface="+mj-ea"/>
                <a:ea typeface="+mj-ea"/>
              </a:rPr>
              <a:t>은 보조기억장치에서 문서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소리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그림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동영상과 같은 자료를 모아 놓은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파일은 보조기억장치     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상에서 논리적인 정보 단위이다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즉 보조 기억 장치의 물리직인 특성과는 상관없이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프로그래머한테 동일한 논리</a:t>
            </a:r>
            <a:br>
              <a:rPr lang="en-US" altLang="ko-KR" sz="1600" dirty="0">
                <a:latin typeface="+mj-ea"/>
                <a:ea typeface="+mj-ea"/>
              </a:rPr>
            </a:b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적인 인터페이스를 제공한다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운영체제는 파일 조작에 관련된 기능을 라이브러리로 제공한다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우리는 파일이 다음과 같이 구성되어 있다고 생각하면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파일 안에는 바이트들이 순차적으로 저장되어 있고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맨 끝에는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EOF(end-of-file)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마커</a:t>
            </a:r>
            <a:r>
              <a:rPr lang="ko-KR" altLang="en-US" sz="1600" dirty="0">
                <a:latin typeface="+mj-ea"/>
                <a:ea typeface="+mj-ea"/>
              </a:rPr>
              <a:t>가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모든 파일은 입출력 동작이 발생하는 위치를 나타내는 파일 포인터를 가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지고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파일을 처음으로 열면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파일 포인터는 파일의 첫 번째 바이트를 가리킨다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파일의 내용을 읽거나 쓰면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파일 포인터는 자동적으로 업데이트된다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75859A-948C-4A56-B878-904F89EE2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2564905"/>
            <a:ext cx="3672408" cy="14401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00544B9-73DA-4CBB-A95D-9F8012A3E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616" y="5472293"/>
            <a:ext cx="3802599" cy="13487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082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다양한 텍스트 파일 입출력 방법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9333"/>
            <a:ext cx="10713290" cy="491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13)</a:t>
            </a:r>
            <a:r>
              <a:rPr lang="ko-KR" altLang="en-US" sz="1600" b="1" dirty="0">
                <a:latin typeface="+mj-ea"/>
                <a:ea typeface="+mj-ea"/>
              </a:rPr>
              <a:t> 예외 처리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예외 처리기의 기본 형식은 다음과 같다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먼저 </a:t>
            </a:r>
            <a:r>
              <a:rPr lang="en-US" altLang="ko-KR" sz="1500" dirty="0">
                <a:latin typeface="+mj-ea"/>
                <a:ea typeface="+mj-ea"/>
              </a:rPr>
              <a:t>try </a:t>
            </a:r>
            <a:r>
              <a:rPr lang="ko-KR" altLang="en-US" sz="1500" dirty="0">
                <a:latin typeface="+mj-ea"/>
                <a:ea typeface="+mj-ea"/>
              </a:rPr>
              <a:t>블록에는 예외가 발생할 가능성이 있는 문장이 들어간다</a:t>
            </a:r>
            <a:r>
              <a:rPr lang="en-US" altLang="ko-KR" sz="1500" dirty="0">
                <a:latin typeface="+mj-ea"/>
                <a:ea typeface="+mj-ea"/>
              </a:rPr>
              <a:t>. except </a:t>
            </a:r>
            <a:r>
              <a:rPr lang="ko-KR" altLang="en-US" sz="1500" dirty="0">
                <a:latin typeface="+mj-ea"/>
                <a:ea typeface="+mj-ea"/>
              </a:rPr>
              <a:t>블록에는 자신이 처리할 수 있는 예외의 종류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를 지정하고 그 예외를 처리하기 위한 코드가 들어간다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예를 들어서 앞에서 등장한 </a:t>
            </a:r>
            <a:r>
              <a:rPr lang="en-US" altLang="ko-KR" sz="1500" dirty="0">
                <a:latin typeface="+mj-ea"/>
                <a:ea typeface="+mj-ea"/>
              </a:rPr>
              <a:t>0</a:t>
            </a:r>
            <a:r>
              <a:rPr lang="ko-KR" altLang="en-US" sz="1500" dirty="0">
                <a:latin typeface="+mj-ea"/>
                <a:ea typeface="+mj-ea"/>
              </a:rPr>
              <a:t>으로 나누는 예외를 처리하려면 다음과 같이 코드를 작성하면 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6279B3-B8C4-40D4-8A77-4DE920577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017" y="1881465"/>
            <a:ext cx="5310039" cy="23000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4B0427-FB6C-407A-B953-406877C64A7A}"/>
              </a:ext>
            </a:extLst>
          </p:cNvPr>
          <p:cNvSpPr txBox="1"/>
          <p:nvPr/>
        </p:nvSpPr>
        <p:spPr>
          <a:xfrm>
            <a:off x="1343473" y="5280660"/>
            <a:ext cx="7056783" cy="149271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x,y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 = (2,0)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try: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z = x / y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except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ZeroDivisionError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print ("0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으로 나누는 예외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0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으로 나누는 예외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474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다양한 텍스트 파일 입출력 방법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9333"/>
            <a:ext cx="10713290" cy="387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13)</a:t>
            </a:r>
            <a:r>
              <a:rPr lang="ko-KR" altLang="en-US" sz="1600" b="1" dirty="0">
                <a:latin typeface="+mj-ea"/>
                <a:ea typeface="+mj-ea"/>
              </a:rPr>
              <a:t> 예외 처리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만약 시스템이 내보내는 예외 메시지를 출력하고 싶으면 다음과 같이 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사용자가 숫자를 입력할 때도 오류가 발생할 수 있다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예를 들어서 정수를 받아야 되는데 사용자가 실수를 입력하면 다음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과 같이 오류가 발생한다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4B0427-FB6C-407A-B953-406877C64A7A}"/>
              </a:ext>
            </a:extLst>
          </p:cNvPr>
          <p:cNvSpPr txBox="1"/>
          <p:nvPr/>
        </p:nvSpPr>
        <p:spPr>
          <a:xfrm>
            <a:off x="1343473" y="1844824"/>
            <a:ext cx="7056783" cy="149271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x,y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 = (2,0)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try: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z = x / y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except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ZeroDivisionError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as e: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print(e)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division by zero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AC5468-CBF3-4BD5-A88A-7FA1950A29E4}"/>
              </a:ext>
            </a:extLst>
          </p:cNvPr>
          <p:cNvSpPr txBox="1"/>
          <p:nvPr/>
        </p:nvSpPr>
        <p:spPr>
          <a:xfrm>
            <a:off x="1343473" y="4231632"/>
            <a:ext cx="7056783" cy="89255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n = int(input("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숫자를 </a:t>
            </a:r>
            <a:r>
              <a:rPr lang="ko-KR" altLang="en-US" sz="1300" dirty="0" err="1">
                <a:latin typeface="+mj-ea"/>
                <a:ea typeface="+mj-ea"/>
                <a:cs typeface="Arial" panose="020B0604020202020204" pitchFamily="34" charset="0"/>
              </a:rPr>
              <a:t>입력하시오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 "))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숫자를 </a:t>
            </a:r>
            <a:r>
              <a:rPr lang="ko-KR" altLang="en-US" sz="1300" dirty="0" err="1">
                <a:latin typeface="+mj-ea"/>
                <a:ea typeface="+mj-ea"/>
                <a:cs typeface="Arial" panose="020B0604020202020204" pitchFamily="34" charset="0"/>
              </a:rPr>
              <a:t>입력하시오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 23.5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ValueError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 invalid literal for int() with base 10: '23.5'</a:t>
            </a:r>
          </a:p>
        </p:txBody>
      </p:sp>
    </p:spTree>
    <p:extLst>
      <p:ext uri="{BB962C8B-B14F-4D97-AF65-F5344CB8AC3E}">
        <p14:creationId xmlns:p14="http://schemas.microsoft.com/office/powerpoint/2010/main" val="1875241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다양한 텍스트 파일 입출력 방법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80728"/>
            <a:ext cx="10713290" cy="491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13)</a:t>
            </a:r>
            <a:r>
              <a:rPr lang="ko-KR" altLang="en-US" sz="1600" b="1" dirty="0">
                <a:latin typeface="+mj-ea"/>
                <a:ea typeface="+mj-ea"/>
              </a:rPr>
              <a:t> 예외 처리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이러한 경우에도 다음과 같이 </a:t>
            </a:r>
            <a:r>
              <a:rPr lang="en-US" altLang="ko-KR" sz="1500" dirty="0">
                <a:latin typeface="+mj-ea"/>
                <a:ea typeface="+mj-ea"/>
              </a:rPr>
              <a:t>try-except </a:t>
            </a:r>
            <a:r>
              <a:rPr lang="ko-KR" altLang="en-US" sz="1500" dirty="0">
                <a:latin typeface="+mj-ea"/>
                <a:ea typeface="+mj-ea"/>
              </a:rPr>
              <a:t>구조를 사용하여 오류를 처리할 수 있다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파일을 열 때도 오류가 많이 발생한다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파일 오류를 처리하는 문장을 작성해보면 다음과 같다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4B0427-FB6C-407A-B953-406877C64A7A}"/>
              </a:ext>
            </a:extLst>
          </p:cNvPr>
          <p:cNvSpPr txBox="1"/>
          <p:nvPr/>
        </p:nvSpPr>
        <p:spPr>
          <a:xfrm>
            <a:off x="1343473" y="1844824"/>
            <a:ext cx="7056783" cy="289310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while True: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try: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	n = input("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숫자를 </a:t>
            </a:r>
            <a:r>
              <a:rPr lang="ko-KR" altLang="en-US" sz="1300" dirty="0" err="1">
                <a:latin typeface="+mj-ea"/>
                <a:ea typeface="+mj-ea"/>
                <a:cs typeface="Arial" panose="020B0604020202020204" pitchFamily="34" charset="0"/>
              </a:rPr>
              <a:t>입력하시오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 ")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	n = int(n)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	break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except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ValueError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	print("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정수가 아닙니다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다시 </a:t>
            </a:r>
            <a:r>
              <a:rPr lang="ko-KR" altLang="en-US" sz="1300" dirty="0" err="1">
                <a:latin typeface="+mj-ea"/>
                <a:ea typeface="+mj-ea"/>
                <a:cs typeface="Arial" panose="020B0604020202020204" pitchFamily="34" charset="0"/>
              </a:rPr>
              <a:t>입력하시오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.")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	print("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정수 입력이 성공하였습니다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!")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숫자를 </a:t>
            </a:r>
            <a:r>
              <a:rPr lang="ko-KR" altLang="en-US" sz="1300" dirty="0" err="1">
                <a:latin typeface="+mj-ea"/>
                <a:ea typeface="+mj-ea"/>
                <a:cs typeface="Arial" panose="020B0604020202020204" pitchFamily="34" charset="0"/>
              </a:rPr>
              <a:t>입력하시오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 23.5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정수가 아닙니다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다시 </a:t>
            </a:r>
            <a:r>
              <a:rPr lang="ko-KR" altLang="en-US" sz="1300" dirty="0" err="1">
                <a:latin typeface="+mj-ea"/>
                <a:ea typeface="+mj-ea"/>
                <a:cs typeface="Arial" panose="020B0604020202020204" pitchFamily="34" charset="0"/>
              </a:rPr>
              <a:t>입력하시오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숫자를 </a:t>
            </a:r>
            <a:r>
              <a:rPr lang="ko-KR" altLang="en-US" sz="1300" dirty="0" err="1">
                <a:latin typeface="+mj-ea"/>
                <a:ea typeface="+mj-ea"/>
                <a:cs typeface="Arial" panose="020B0604020202020204" pitchFamily="34" charset="0"/>
              </a:rPr>
              <a:t>입력하시오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 10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정수 입력이 성공하였습니다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C17013-D753-4320-ACE9-772316D27D47}"/>
              </a:ext>
            </a:extLst>
          </p:cNvPr>
          <p:cNvSpPr txBox="1"/>
          <p:nvPr/>
        </p:nvSpPr>
        <p:spPr>
          <a:xfrm>
            <a:off x="1343473" y="5147144"/>
            <a:ext cx="7056783" cy="169277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try:</a:t>
            </a:r>
          </a:p>
          <a:p>
            <a:pPr lvl="1"/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fname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input("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파일 이름을 입력하세요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 ")</a:t>
            </a:r>
          </a:p>
          <a:p>
            <a:pPr lvl="1"/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infile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open(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fname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, "r")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except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IOError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print("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파일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 +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fname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+ 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을 발견할 수 없습니다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.")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파일 이름을 입력하세요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 kkk.py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파일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kkk.py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을 발견할 수 없습니다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69612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다양한 텍스트 파일 입출력 방법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80728"/>
            <a:ext cx="10713290" cy="491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13)</a:t>
            </a:r>
            <a:r>
              <a:rPr lang="ko-KR" altLang="en-US" sz="1600" b="1" dirty="0">
                <a:latin typeface="+mj-ea"/>
                <a:ea typeface="+mj-ea"/>
              </a:rPr>
              <a:t> 예외 처리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try/except </a:t>
            </a:r>
            <a:r>
              <a:rPr lang="ko-KR" altLang="en-US" sz="1500" dirty="0">
                <a:latin typeface="+mj-ea"/>
                <a:ea typeface="+mj-ea"/>
              </a:rPr>
              <a:t>블록에서 예외가 발생하는 경우와 발생하지 않는 경우의 실행 흐름을 비교하여 보자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먼저 예외가 발생하지  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않는 경우에는 </a:t>
            </a:r>
            <a:r>
              <a:rPr lang="en-US" altLang="ko-KR" sz="1500" dirty="0">
                <a:latin typeface="+mj-ea"/>
                <a:ea typeface="+mj-ea"/>
              </a:rPr>
              <a:t>except </a:t>
            </a:r>
            <a:r>
              <a:rPr lang="ko-KR" altLang="en-US" sz="1500" dirty="0">
                <a:latin typeface="+mj-ea"/>
                <a:ea typeface="+mj-ea"/>
              </a:rPr>
              <a:t>블록의 코드는 실행되지 않는다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반면에 예외가 발생한 경우에는 </a:t>
            </a:r>
            <a:r>
              <a:rPr lang="en-US" altLang="ko-KR" sz="1500" dirty="0">
                <a:latin typeface="+mj-ea"/>
                <a:ea typeface="+mj-ea"/>
              </a:rPr>
              <a:t>except </a:t>
            </a:r>
            <a:r>
              <a:rPr lang="ko-KR" altLang="en-US" sz="1500" dirty="0">
                <a:latin typeface="+mj-ea"/>
                <a:ea typeface="+mj-ea"/>
              </a:rPr>
              <a:t>블록의 코드가 실행된다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다중 예외 처리 구조를 작성할 수 있는데 하나의 </a:t>
            </a:r>
            <a:r>
              <a:rPr lang="en-US" altLang="ko-KR" sz="1500" dirty="0">
                <a:latin typeface="+mj-ea"/>
                <a:ea typeface="+mj-ea"/>
              </a:rPr>
              <a:t>try </a:t>
            </a:r>
            <a:r>
              <a:rPr lang="ko-KR" altLang="en-US" sz="1500" dirty="0">
                <a:latin typeface="+mj-ea"/>
                <a:ea typeface="+mj-ea"/>
              </a:rPr>
              <a:t>문장은 여러 개의 </a:t>
            </a:r>
            <a:r>
              <a:rPr lang="en-US" altLang="ko-KR" sz="1500" dirty="0">
                <a:latin typeface="+mj-ea"/>
                <a:ea typeface="+mj-ea"/>
              </a:rPr>
              <a:t>except </a:t>
            </a:r>
            <a:r>
              <a:rPr lang="ko-KR" altLang="en-US" sz="1500" dirty="0">
                <a:latin typeface="+mj-ea"/>
                <a:ea typeface="+mj-ea"/>
              </a:rPr>
              <a:t>문장을 가질 수 있다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이것은 하나의 문장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에서 많은 예외가 발생할 수 있는 경우에 유용하다</a:t>
            </a:r>
            <a:r>
              <a:rPr lang="en-US" altLang="ko-KR" sz="1500" dirty="0">
                <a:latin typeface="+mj-ea"/>
                <a:ea typeface="+mj-ea"/>
              </a:rPr>
              <a:t>. except </a:t>
            </a:r>
            <a:r>
              <a:rPr lang="ko-KR" altLang="en-US" sz="1500" dirty="0">
                <a:latin typeface="+mj-ea"/>
                <a:ea typeface="+mj-ea"/>
              </a:rPr>
              <a:t>뒤에 예외를 나타내는 클래스 이름을 적어주면 특정 예외를 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처리하는 </a:t>
            </a:r>
            <a:r>
              <a:rPr lang="en-US" altLang="ko-KR" sz="1500" dirty="0">
                <a:latin typeface="+mj-ea"/>
                <a:ea typeface="+mj-ea"/>
              </a:rPr>
              <a:t>except </a:t>
            </a:r>
            <a:r>
              <a:rPr lang="ko-KR" altLang="en-US" sz="1500" dirty="0">
                <a:latin typeface="+mj-ea"/>
                <a:ea typeface="+mj-ea"/>
              </a:rPr>
              <a:t>절이 된다</a:t>
            </a:r>
            <a:r>
              <a:rPr lang="en-US" altLang="ko-KR" sz="1500" dirty="0">
                <a:latin typeface="+mj-ea"/>
                <a:ea typeface="+mj-ea"/>
              </a:rPr>
              <a:t>. except </a:t>
            </a:r>
            <a:r>
              <a:rPr lang="ko-KR" altLang="en-US" sz="1500" dirty="0">
                <a:latin typeface="+mj-ea"/>
                <a:ea typeface="+mj-ea"/>
              </a:rPr>
              <a:t>절 뒤에는 </a:t>
            </a:r>
            <a:r>
              <a:rPr lang="en-US" altLang="ko-KR" sz="1500" dirty="0">
                <a:latin typeface="+mj-ea"/>
                <a:ea typeface="+mj-ea"/>
              </a:rPr>
              <a:t>else </a:t>
            </a:r>
            <a:r>
              <a:rPr lang="ko-KR" altLang="en-US" sz="1500" dirty="0">
                <a:latin typeface="+mj-ea"/>
                <a:ea typeface="+mj-ea"/>
              </a:rPr>
              <a:t>절을 추가할 수 있다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이것은 </a:t>
            </a:r>
            <a:r>
              <a:rPr lang="en-US" altLang="ko-KR" sz="1500" dirty="0">
                <a:latin typeface="+mj-ea"/>
                <a:ea typeface="+mj-ea"/>
              </a:rPr>
              <a:t>try </a:t>
            </a:r>
            <a:r>
              <a:rPr lang="ko-KR" altLang="en-US" sz="1500" dirty="0">
                <a:latin typeface="+mj-ea"/>
                <a:ea typeface="+mj-ea"/>
              </a:rPr>
              <a:t>블록이 아무런 예외를 발생하지 않을 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때 실행되는 블록이다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C17013-D753-4320-ACE9-772316D27D47}"/>
              </a:ext>
            </a:extLst>
          </p:cNvPr>
          <p:cNvSpPr txBox="1"/>
          <p:nvPr/>
        </p:nvSpPr>
        <p:spPr>
          <a:xfrm>
            <a:off x="1325048" y="5176644"/>
            <a:ext cx="7056783" cy="149271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try: 		#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예외가 발생할 수 있는 문장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…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except exception1:	 # exception1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예외가 발생하면 여기서 처리한다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…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except exception2: 	 # exception2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예외가 발생하면 여기서 처리한다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…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else: #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예외가 없다면 이 블록이 실행된다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8" name="내용 개체 틀 3">
            <a:extLst>
              <a:ext uri="{FF2B5EF4-FFF2-40B4-BE49-F238E27FC236}">
                <a16:creationId xmlns:a16="http://schemas.microsoft.com/office/drawing/2014/main" id="{B09702FB-4B58-46AD-B5D9-834BF027399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73447" y="2132856"/>
            <a:ext cx="3886449" cy="1706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4720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다양한 텍스트 파일 입출력 방법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80728"/>
            <a:ext cx="10713290" cy="491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13)</a:t>
            </a:r>
            <a:r>
              <a:rPr lang="ko-KR" altLang="en-US" sz="1600" b="1" dirty="0">
                <a:latin typeface="+mj-ea"/>
                <a:ea typeface="+mj-ea"/>
              </a:rPr>
              <a:t> 예외 처리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예를 들어보자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파일을 열어서 문자열을 기록한 후에 발생할 수 있는 </a:t>
            </a:r>
            <a:r>
              <a:rPr lang="en-US" altLang="ko-KR" sz="1500" dirty="0" err="1">
                <a:latin typeface="+mj-ea"/>
                <a:ea typeface="+mj-ea"/>
              </a:rPr>
              <a:t>IOError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latin typeface="+mj-ea"/>
                <a:ea typeface="+mj-ea"/>
              </a:rPr>
              <a:t>예외를 처리하고 예외가 발생하지 않았으면 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성공적으로 파일에 기록하였다는 메시지를 출력하는 프로그램을 작성해보자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만약 우리가 </a:t>
            </a:r>
            <a:r>
              <a:rPr lang="en-US" altLang="ko-KR" sz="1500" dirty="0">
                <a:latin typeface="+mj-ea"/>
                <a:ea typeface="+mj-ea"/>
              </a:rPr>
              <a:t>except </a:t>
            </a:r>
            <a:r>
              <a:rPr lang="ko-KR" altLang="en-US" sz="1500" dirty="0">
                <a:latin typeface="+mj-ea"/>
                <a:ea typeface="+mj-ea"/>
              </a:rPr>
              <a:t>블록을 만들 때 자세한 예외의 내용을 적지 않으면 어떠한 예외라도 처리할 수 있는 </a:t>
            </a:r>
            <a:r>
              <a:rPr lang="en-US" altLang="ko-KR" sz="1500" dirty="0">
                <a:latin typeface="+mj-ea"/>
                <a:ea typeface="+mj-ea"/>
              </a:rPr>
              <a:t>except </a:t>
            </a:r>
            <a:r>
              <a:rPr lang="ko-KR" altLang="en-US" sz="1500" dirty="0">
                <a:latin typeface="+mj-ea"/>
                <a:ea typeface="+mj-ea"/>
              </a:rPr>
              <a:t>블록이 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C17013-D753-4320-ACE9-772316D27D47}"/>
              </a:ext>
            </a:extLst>
          </p:cNvPr>
          <p:cNvSpPr txBox="1"/>
          <p:nvPr/>
        </p:nvSpPr>
        <p:spPr>
          <a:xfrm>
            <a:off x="1325048" y="2132856"/>
            <a:ext cx="7056783" cy="209288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try;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fh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open("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testfile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", "w")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fh.write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테스트 데이터를 파일에 씁니다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!!")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except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IOError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print("Error: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파일을 찾을 수 없거나 데이터를 쓸 수 없습니다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 ")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else: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print("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파일에 성공적으로 기록하였습니다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 ")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fh.close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파일에 성공적으로 기록하였습니다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D0A44-710D-4D62-B461-0505998E363D}"/>
              </a:ext>
            </a:extLst>
          </p:cNvPr>
          <p:cNvSpPr txBox="1"/>
          <p:nvPr/>
        </p:nvSpPr>
        <p:spPr>
          <a:xfrm>
            <a:off x="1325048" y="5154753"/>
            <a:ext cx="7056783" cy="109260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try: 		#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예외가 발생할 수 있는 문장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…..</a:t>
            </a:r>
            <a:endParaRPr lang="ko-KR" altLang="en-US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except: 	#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어떠한 예외라도 발생하면 여기서 치이다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…..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else: 		#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예외가 없다면 이 블록이 실행된다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4769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다양한 텍스트 파일 입출력 방법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80728"/>
            <a:ext cx="10713290" cy="318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13)</a:t>
            </a:r>
            <a:r>
              <a:rPr lang="ko-KR" altLang="en-US" sz="1600" b="1" dirty="0">
                <a:latin typeface="+mj-ea"/>
                <a:ea typeface="+mj-ea"/>
              </a:rPr>
              <a:t> 예외 처리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try-finally </a:t>
            </a:r>
            <a:r>
              <a:rPr lang="ko-KR" altLang="en-US" sz="1500" dirty="0">
                <a:latin typeface="+mj-ea"/>
                <a:ea typeface="+mj-ea"/>
              </a:rPr>
              <a:t>블록이란 방법도 있는데 </a:t>
            </a:r>
            <a:r>
              <a:rPr lang="en-US" altLang="ko-KR" sz="1500" dirty="0">
                <a:latin typeface="+mj-ea"/>
                <a:ea typeface="+mj-ea"/>
              </a:rPr>
              <a:t>finally </a:t>
            </a:r>
            <a:r>
              <a:rPr lang="ko-KR" altLang="en-US" sz="1500" dirty="0">
                <a:latin typeface="+mj-ea"/>
                <a:ea typeface="+mj-ea"/>
              </a:rPr>
              <a:t>블록은 오류가 발생한 경우나 발생하지 않은 경우에도 항상 실행되어야 하는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문장을 두는 블록이다</a:t>
            </a:r>
            <a:r>
              <a:rPr lang="en-US" altLang="ko-KR" sz="1500" dirty="0">
                <a:latin typeface="+mj-ea"/>
                <a:ea typeface="+mj-ea"/>
              </a:rPr>
              <a:t>. finally </a:t>
            </a:r>
            <a:r>
              <a:rPr lang="ko-KR" altLang="en-US" sz="1500" dirty="0">
                <a:latin typeface="+mj-ea"/>
                <a:ea typeface="+mj-ea"/>
              </a:rPr>
              <a:t>블록은 항상 실행된다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- </a:t>
            </a:r>
            <a:r>
              <a:rPr lang="ko-KR" altLang="en-US" sz="1500" dirty="0">
                <a:latin typeface="+mj-ea"/>
                <a:ea typeface="+mj-ea"/>
              </a:rPr>
              <a:t>파일을 다루는 경우에는 예외 여부와 상관없이 항상 파일을 닫아야 한다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이러한 경우에 </a:t>
            </a:r>
            <a:r>
              <a:rPr lang="en-US" altLang="ko-KR" sz="1500" dirty="0">
                <a:latin typeface="+mj-ea"/>
                <a:ea typeface="+mj-ea"/>
              </a:rPr>
              <a:t>finally </a:t>
            </a:r>
            <a:r>
              <a:rPr lang="ko-KR" altLang="en-US" sz="1500" dirty="0">
                <a:latin typeface="+mj-ea"/>
                <a:ea typeface="+mj-ea"/>
              </a:rPr>
              <a:t>블록이 사용하면 되겠다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D0A44-710D-4D62-B461-0505998E363D}"/>
              </a:ext>
            </a:extLst>
          </p:cNvPr>
          <p:cNvSpPr txBox="1"/>
          <p:nvPr/>
        </p:nvSpPr>
        <p:spPr>
          <a:xfrm>
            <a:off x="1325048" y="2132856"/>
            <a:ext cx="7056783" cy="89255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try: 		#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예외가 발생할 수 있는 문장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…..</a:t>
            </a:r>
            <a:endParaRPr lang="ko-KR" altLang="en-US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finally : 	#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항상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실행된다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…..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DD2864-3419-4FB2-8366-BC7C1E832C4A}"/>
              </a:ext>
            </a:extLst>
          </p:cNvPr>
          <p:cNvSpPr txBox="1"/>
          <p:nvPr/>
        </p:nvSpPr>
        <p:spPr>
          <a:xfrm>
            <a:off x="1325048" y="3491226"/>
            <a:ext cx="7056783" cy="169277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try: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open("test.txt", “w” 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f.write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(“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테스트 데이터를 파일에 씁니다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!!”)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…..								#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파일 연산을 수행한다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except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IOError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print(“Error: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파일을 찾을 수 </a:t>
            </a:r>
            <a:r>
              <a:rPr lang="ko-KR" altLang="en-US" sz="1300">
                <a:latin typeface="+mj-ea"/>
                <a:ea typeface="+mj-ea"/>
                <a:cs typeface="Arial" panose="020B0604020202020204" pitchFamily="34" charset="0"/>
              </a:rPr>
              <a:t>없거나 데이터를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쓸 수 없습니다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 ")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finally: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f.close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996499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다양한 텍스트 파일 입출력 방법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80728"/>
            <a:ext cx="10713290" cy="353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13)</a:t>
            </a:r>
            <a:r>
              <a:rPr lang="ko-KR" altLang="en-US" sz="1600" b="1" dirty="0">
                <a:latin typeface="+mj-ea"/>
                <a:ea typeface="+mj-ea"/>
              </a:rPr>
              <a:t> 예외 처리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근본적인 질문을 던져보자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예외 객체는 누가 생성하는 것일까</a:t>
            </a:r>
            <a:r>
              <a:rPr lang="en-US" altLang="ko-KR" sz="1500" dirty="0">
                <a:latin typeface="+mj-ea"/>
                <a:ea typeface="+mj-ea"/>
              </a:rPr>
              <a:t>? </a:t>
            </a:r>
            <a:r>
              <a:rPr lang="ko-KR" altLang="en-US" sz="1500" dirty="0">
                <a:latin typeface="+mj-ea"/>
                <a:ea typeface="+mj-ea"/>
              </a:rPr>
              <a:t>예외는 주로 라이브러리에서 많이 발생하지만 실제로는 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어떤 코드라도 예외를 발생시킬 수 있다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 err="1">
                <a:latin typeface="+mj-ea"/>
                <a:ea typeface="+mj-ea"/>
              </a:rPr>
              <a:t>파이썬에는</a:t>
            </a:r>
            <a:r>
              <a:rPr lang="ko-KR" altLang="en-US" sz="1500" dirty="0">
                <a:latin typeface="+mj-ea"/>
                <a:ea typeface="+mj-ea"/>
              </a:rPr>
              <a:t> 예외 객체를 생성하는 키워드가 있다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바로 </a:t>
            </a:r>
            <a:r>
              <a:rPr lang="en-US" altLang="ko-KR" sz="1500" dirty="0">
                <a:latin typeface="+mj-ea"/>
                <a:ea typeface="+mj-ea"/>
              </a:rPr>
              <a:t>raise </a:t>
            </a:r>
            <a:r>
              <a:rPr lang="ko-KR" altLang="en-US" sz="1500" dirty="0">
                <a:latin typeface="+mj-ea"/>
                <a:ea typeface="+mj-ea"/>
              </a:rPr>
              <a:t>키워드이다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파이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 err="1">
                <a:latin typeface="+mj-ea"/>
                <a:ea typeface="+mj-ea"/>
              </a:rPr>
              <a:t>썬에서는</a:t>
            </a:r>
            <a:r>
              <a:rPr lang="ko-KR" altLang="en-US" sz="1500" dirty="0">
                <a:latin typeface="+mj-ea"/>
                <a:ea typeface="+mj-ea"/>
              </a:rPr>
              <a:t> 오류가 감지되면 </a:t>
            </a:r>
            <a:r>
              <a:rPr lang="en-US" altLang="ko-KR" sz="1500" dirty="0">
                <a:latin typeface="+mj-ea"/>
                <a:ea typeface="+mj-ea"/>
              </a:rPr>
              <a:t>raise </a:t>
            </a:r>
            <a:r>
              <a:rPr lang="ko-KR" altLang="en-US" sz="1500" dirty="0">
                <a:latin typeface="+mj-ea"/>
                <a:ea typeface="+mj-ea"/>
              </a:rPr>
              <a:t>문을 사용하여 예외를 생성한다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j-ea"/>
                <a:ea typeface="+mj-ea"/>
              </a:rPr>
              <a:t>    raise exception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- </a:t>
            </a:r>
            <a:r>
              <a:rPr lang="ko-KR" altLang="en-US" sz="1500" dirty="0">
                <a:latin typeface="+mj-ea"/>
                <a:ea typeface="+mj-ea"/>
              </a:rPr>
              <a:t>위의 형식에서 </a:t>
            </a:r>
            <a:r>
              <a:rPr lang="en-US" altLang="ko-KR" sz="1500" dirty="0">
                <a:latin typeface="+mj-ea"/>
                <a:ea typeface="+mj-ea"/>
              </a:rPr>
              <a:t>exception</a:t>
            </a:r>
            <a:r>
              <a:rPr lang="ko-KR" altLang="en-US" sz="1500" dirty="0">
                <a:latin typeface="+mj-ea"/>
                <a:ea typeface="+mj-ea"/>
              </a:rPr>
              <a:t>은 예외의 종류이다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예외의 종류는 우리가 문자열이나 객체로 정의할 수 있다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예외의 종류가 반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</a:t>
            </a:r>
            <a:r>
              <a:rPr lang="ko-KR" altLang="en-US" sz="1500" dirty="0">
                <a:latin typeface="+mj-ea"/>
                <a:ea typeface="+mj-ea"/>
              </a:rPr>
              <a:t>드시 있어야 하는 것은 아니지만 있어야 의미가 있다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 err="1">
                <a:latin typeface="+mj-ea"/>
                <a:ea typeface="+mj-ea"/>
              </a:rPr>
              <a:t>파이썬에서</a:t>
            </a:r>
            <a:r>
              <a:rPr lang="ko-KR" altLang="en-US" sz="1500" dirty="0">
                <a:latin typeface="+mj-ea"/>
                <a:ea typeface="+mj-ea"/>
              </a:rPr>
              <a:t> 사용하는 예외는 물론 클래스이다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간단하게 문자열을 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</a:t>
            </a:r>
            <a:r>
              <a:rPr lang="ko-KR" altLang="en-US" sz="1500" dirty="0">
                <a:latin typeface="+mj-ea"/>
                <a:ea typeface="+mj-ea"/>
              </a:rPr>
              <a:t>이용하여 예외를 정의하고 예외를 발생시켜 보자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DD2864-3419-4FB2-8366-BC7C1E832C4A}"/>
              </a:ext>
            </a:extLst>
          </p:cNvPr>
          <p:cNvSpPr txBox="1"/>
          <p:nvPr/>
        </p:nvSpPr>
        <p:spPr>
          <a:xfrm>
            <a:off x="1325048" y="3809136"/>
            <a:ext cx="7056783" cy="89255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raise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NameError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('Hello')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Traceback (most recent call last):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File "&lt;stdin&gt;", line 1, in ?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NameError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 Hello</a:t>
            </a:r>
          </a:p>
        </p:txBody>
      </p:sp>
    </p:spTree>
    <p:extLst>
      <p:ext uri="{BB962C8B-B14F-4D97-AF65-F5344CB8AC3E}">
        <p14:creationId xmlns:p14="http://schemas.microsoft.com/office/powerpoint/2010/main" val="1921862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파일의 기초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3)</a:t>
            </a:r>
            <a:r>
              <a:rPr lang="ko-KR" altLang="en-US" sz="1600" b="1" dirty="0">
                <a:latin typeface="+mj-ea"/>
                <a:ea typeface="+mj-ea"/>
              </a:rPr>
              <a:t> 파일 열고 닫기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어떻게 파일에 저장된 데이터를 읽을 수 있을까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  <a:r>
              <a:rPr lang="ko-KR" altLang="en-US" sz="1600" dirty="0">
                <a:latin typeface="+mj-ea"/>
                <a:ea typeface="+mj-ea"/>
              </a:rPr>
              <a:t>파일을 사용하려면 먼저 파일을 열어야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파일을 여는 함수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는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open()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 open()</a:t>
            </a:r>
            <a:r>
              <a:rPr lang="ko-KR" altLang="en-US" sz="1600" dirty="0">
                <a:latin typeface="+mj-ea"/>
                <a:ea typeface="+mj-ea"/>
              </a:rPr>
              <a:t>은 파일 이름을 받아서 파일 객체를 생성한 후에 이것을 반환한다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파일이 열리면 우리는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파일에서 데이터를 읽거나 쓸 수가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파일과 관련된 작업이 모두 종료되면 파일을 닫아야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파일 객체가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가지고 있는 </a:t>
            </a:r>
            <a:r>
              <a:rPr lang="en-US" altLang="ko-KR" sz="1600" dirty="0">
                <a:latin typeface="+mj-ea"/>
                <a:ea typeface="+mj-ea"/>
              </a:rPr>
              <a:t>close()</a:t>
            </a:r>
            <a:r>
              <a:rPr lang="ko-KR" altLang="en-US" sz="1600" dirty="0">
                <a:latin typeface="+mj-ea"/>
                <a:ea typeface="+mj-ea"/>
              </a:rPr>
              <a:t>를 호출하면 파일이 닫힌다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모든 리소스</a:t>
            </a:r>
            <a:r>
              <a:rPr lang="en-US" altLang="ko-KR" sz="1600" dirty="0">
                <a:latin typeface="+mj-ea"/>
                <a:ea typeface="+mj-ea"/>
              </a:rPr>
              <a:t>(resource)</a:t>
            </a:r>
            <a:r>
              <a:rPr lang="ko-KR" altLang="en-US" sz="1600" dirty="0">
                <a:latin typeface="+mj-ea"/>
                <a:ea typeface="+mj-ea"/>
              </a:rPr>
              <a:t>들은 항상 열었으면 닫아야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4)</a:t>
            </a:r>
            <a:r>
              <a:rPr lang="ko-KR" altLang="en-US" sz="1600" b="1" dirty="0">
                <a:latin typeface="+mj-ea"/>
                <a:ea typeface="+mj-ea"/>
              </a:rPr>
              <a:t> 파일 모드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F9B665-5A27-48A6-A7B9-3127D433F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3" y="2924944"/>
            <a:ext cx="4464495" cy="15121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E4461D8-BB35-4ADC-85CF-FC8F3EE76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511" y="4781580"/>
            <a:ext cx="6995572" cy="18160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484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파일의 기초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4)</a:t>
            </a:r>
            <a:r>
              <a:rPr lang="ko-KR" altLang="en-US" sz="1600" b="1" dirty="0">
                <a:latin typeface="+mj-ea"/>
                <a:ea typeface="+mj-ea"/>
              </a:rPr>
              <a:t> 파일 모드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예를 들어서 </a:t>
            </a:r>
            <a:r>
              <a:rPr lang="en-US" altLang="ko-KR" sz="1600" dirty="0">
                <a:latin typeface="+mj-ea"/>
                <a:ea typeface="+mj-ea"/>
              </a:rPr>
              <a:t>d: </a:t>
            </a:r>
            <a:r>
              <a:rPr lang="ko-KR" altLang="en-US" sz="1600" dirty="0">
                <a:latin typeface="+mj-ea"/>
                <a:ea typeface="+mj-ea"/>
              </a:rPr>
              <a:t>드라이브의 </a:t>
            </a:r>
            <a:r>
              <a:rPr lang="en-US" altLang="ko-KR" sz="1600" dirty="0">
                <a:latin typeface="+mj-ea"/>
                <a:ea typeface="+mj-ea"/>
              </a:rPr>
              <a:t>\ </a:t>
            </a:r>
            <a:r>
              <a:rPr lang="ko-KR" altLang="en-US" sz="1600" dirty="0">
                <a:latin typeface="+mj-ea"/>
                <a:ea typeface="+mj-ea"/>
              </a:rPr>
              <a:t>디렉토리의 </a:t>
            </a:r>
            <a:r>
              <a:rPr lang="en-US" altLang="ko-KR" sz="1600" dirty="0">
                <a:latin typeface="+mj-ea"/>
                <a:ea typeface="+mj-ea"/>
              </a:rPr>
              <a:t>input.txt </a:t>
            </a:r>
            <a:r>
              <a:rPr lang="ko-KR" altLang="en-US" sz="1600" dirty="0">
                <a:latin typeface="+mj-ea"/>
                <a:ea typeface="+mj-ea"/>
              </a:rPr>
              <a:t>파일을 읽기 용도로 열려면 다음과 같은 문장을 사용한다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	</a:t>
            </a:r>
            <a:r>
              <a:rPr lang="en-US" altLang="ko-KR" sz="1600" b="1" dirty="0" err="1">
                <a:latin typeface="+mj-ea"/>
                <a:ea typeface="+mj-ea"/>
              </a:rPr>
              <a:t>infile</a:t>
            </a:r>
            <a:r>
              <a:rPr lang="en-US" altLang="ko-KR" sz="1600" b="1" dirty="0">
                <a:latin typeface="+mj-ea"/>
                <a:ea typeface="+mj-ea"/>
              </a:rPr>
              <a:t> = open(＂d:\\phones.txt＂, ＂r＂)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</a:t>
            </a:r>
            <a:r>
              <a:rPr lang="ko-KR" altLang="en-US" sz="1600" dirty="0">
                <a:latin typeface="+mj-ea"/>
                <a:ea typeface="+mj-ea"/>
              </a:rPr>
              <a:t>여기서 </a:t>
            </a:r>
            <a:r>
              <a:rPr lang="en-US" altLang="ko-KR" sz="1600" dirty="0">
                <a:latin typeface="+mj-ea"/>
                <a:ea typeface="+mj-ea"/>
              </a:rPr>
              <a:t>\\</a:t>
            </a:r>
            <a:r>
              <a:rPr lang="ko-KR" altLang="en-US" sz="1600" dirty="0">
                <a:latin typeface="+mj-ea"/>
                <a:ea typeface="+mj-ea"/>
              </a:rPr>
              <a:t>은 </a:t>
            </a:r>
            <a:r>
              <a:rPr lang="en-US" altLang="ko-KR" sz="1600" dirty="0">
                <a:latin typeface="+mj-ea"/>
                <a:ea typeface="+mj-ea"/>
              </a:rPr>
              <a:t>\(</a:t>
            </a:r>
            <a:r>
              <a:rPr lang="ko-KR" altLang="en-US" sz="1600" dirty="0">
                <a:latin typeface="+mj-ea"/>
                <a:ea typeface="+mj-ea"/>
              </a:rPr>
              <a:t>백슬래시</a:t>
            </a:r>
            <a:r>
              <a:rPr lang="en-US" altLang="ko-KR" sz="1600" dirty="0">
                <a:latin typeface="+mj-ea"/>
                <a:ea typeface="+mj-ea"/>
              </a:rPr>
              <a:t>) </a:t>
            </a:r>
            <a:r>
              <a:rPr lang="ko-KR" altLang="en-US" sz="1600" dirty="0">
                <a:latin typeface="+mj-ea"/>
                <a:ea typeface="+mj-ea"/>
              </a:rPr>
              <a:t>기호 자체를 의미한다</a:t>
            </a:r>
            <a:r>
              <a:rPr lang="en-US" altLang="ko-KR" sz="1600" dirty="0">
                <a:latin typeface="+mj-ea"/>
                <a:ea typeface="+mj-ea"/>
              </a:rPr>
              <a:t>. \</a:t>
            </a:r>
            <a:r>
              <a:rPr lang="ko-KR" altLang="en-US" sz="1600" dirty="0">
                <a:latin typeface="+mj-ea"/>
                <a:ea typeface="+mj-ea"/>
              </a:rPr>
              <a:t>은 문자열에서 특별한 의미를 가지는 기호라서 그냥 </a:t>
            </a:r>
            <a:r>
              <a:rPr lang="en-US" altLang="ko-KR" sz="1600" dirty="0">
                <a:latin typeface="+mj-ea"/>
                <a:ea typeface="+mj-ea"/>
              </a:rPr>
              <a:t>\</a:t>
            </a:r>
            <a:r>
              <a:rPr lang="ko-KR" altLang="en-US" sz="1600" dirty="0">
                <a:latin typeface="+mj-ea"/>
                <a:ea typeface="+mj-ea"/>
              </a:rPr>
              <a:t>만 쓰면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</a:t>
            </a:r>
            <a:r>
              <a:rPr lang="ko-KR" altLang="en-US" sz="1600" dirty="0">
                <a:latin typeface="+mj-ea"/>
                <a:ea typeface="+mj-ea"/>
              </a:rPr>
              <a:t>특수 문자를 표시하게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</a:t>
            </a:r>
            <a:r>
              <a:rPr lang="en-US" altLang="ko-KR" sz="1600" dirty="0">
                <a:latin typeface="+mj-ea"/>
                <a:ea typeface="+mj-ea"/>
              </a:rPr>
              <a:t>\n</a:t>
            </a:r>
            <a:r>
              <a:rPr lang="ko-KR" altLang="en-US" sz="1600" dirty="0">
                <a:latin typeface="+mj-ea"/>
                <a:ea typeface="+mj-ea"/>
              </a:rPr>
              <a:t>은 </a:t>
            </a:r>
            <a:r>
              <a:rPr lang="ko-KR" altLang="en-US" sz="1600" dirty="0" err="1">
                <a:latin typeface="+mj-ea"/>
                <a:ea typeface="+mj-ea"/>
              </a:rPr>
              <a:t>줄바꿈</a:t>
            </a:r>
            <a:r>
              <a:rPr lang="ko-KR" altLang="en-US" sz="1600" dirty="0">
                <a:latin typeface="+mj-ea"/>
                <a:ea typeface="+mj-ea"/>
              </a:rPr>
              <a:t> 기호이다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따라서 이것을 막기 위하여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개의 백슬래시를 </a:t>
            </a:r>
            <a:r>
              <a:rPr lang="ko-KR" altLang="en-US" sz="1600" dirty="0" err="1">
                <a:latin typeface="+mj-ea"/>
                <a:ea typeface="+mj-ea"/>
              </a:rPr>
              <a:t>붙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</a:t>
            </a:r>
            <a:r>
              <a:rPr lang="ko-KR" altLang="en-US" sz="1600" dirty="0">
                <a:latin typeface="+mj-ea"/>
                <a:ea typeface="+mj-ea"/>
              </a:rPr>
              <a:t>어서 </a:t>
            </a:r>
            <a:r>
              <a:rPr lang="en-US" altLang="ko-KR" sz="1600" dirty="0">
                <a:latin typeface="+mj-ea"/>
                <a:ea typeface="+mj-ea"/>
              </a:rPr>
              <a:t>\\</a:t>
            </a:r>
            <a:r>
              <a:rPr lang="ko-KR" altLang="en-US" sz="1600" dirty="0">
                <a:latin typeface="+mj-ea"/>
                <a:ea typeface="+mj-ea"/>
              </a:rPr>
              <a:t>와 같이 표시하는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만약 </a:t>
            </a:r>
            <a:r>
              <a:rPr lang="en-US" altLang="ko-KR" sz="1600" dirty="0">
                <a:latin typeface="+mj-ea"/>
                <a:ea typeface="+mj-ea"/>
              </a:rPr>
              <a:t>d: </a:t>
            </a:r>
            <a:r>
              <a:rPr lang="ko-KR" altLang="en-US" sz="1600" dirty="0">
                <a:latin typeface="+mj-ea"/>
                <a:ea typeface="+mj-ea"/>
              </a:rPr>
              <a:t>드라이브 아래의 </a:t>
            </a:r>
            <a:r>
              <a:rPr lang="en-US" altLang="ko-KR" sz="1600" dirty="0" err="1">
                <a:latin typeface="+mj-ea"/>
                <a:ea typeface="+mj-ea"/>
              </a:rPr>
              <a:t>tmp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디렉토리 안에 </a:t>
            </a:r>
            <a:r>
              <a:rPr lang="en-US" altLang="ko-KR" sz="1600" dirty="0">
                <a:latin typeface="+mj-ea"/>
                <a:ea typeface="+mj-ea"/>
              </a:rPr>
              <a:t>input.txt </a:t>
            </a:r>
            <a:r>
              <a:rPr lang="ko-KR" altLang="en-US" sz="1600" dirty="0">
                <a:latin typeface="+mj-ea"/>
                <a:ea typeface="+mj-ea"/>
              </a:rPr>
              <a:t>파일이 있다면 다음과 같은 문장을 사용하여야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 err="1">
                <a:latin typeface="+mj-ea"/>
                <a:ea typeface="+mj-ea"/>
              </a:rPr>
              <a:t>infile</a:t>
            </a:r>
            <a:r>
              <a:rPr lang="en-US" altLang="ko-KR" sz="1600" b="1" dirty="0">
                <a:latin typeface="+mj-ea"/>
                <a:ea typeface="+mj-ea"/>
              </a:rPr>
              <a:t> = open("d:\\tmp\\input.txt", "r")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만약 파일 이름 앞에 경로가 붙지 않으면 현재 작업 디렉토리에서 파일을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	</a:t>
            </a:r>
            <a:r>
              <a:rPr lang="nn-NO" altLang="ko-KR" sz="1600" b="1" dirty="0">
                <a:latin typeface="+mj-ea"/>
                <a:ea typeface="+mj-ea"/>
              </a:rPr>
              <a:t>infile = open("input.txt", "r")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5)</a:t>
            </a:r>
            <a:r>
              <a:rPr lang="ko-KR" altLang="en-US" sz="1600" b="1" dirty="0">
                <a:latin typeface="+mj-ea"/>
                <a:ea typeface="+mj-ea"/>
              </a:rPr>
              <a:t> 파일에서 읽기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일반적으로 파일은 상당히 용량이 클 수도 있기 때문에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한 번에 다 읽기보다는 줄 단위로 끊어서 읽는 것이 보통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파일에서 한 줄을 읽으려면 파일 객체가 가지고 있는 </a:t>
            </a:r>
            <a:r>
              <a:rPr lang="en-US" altLang="ko-KR" sz="1600" dirty="0" err="1">
                <a:solidFill>
                  <a:srgbClr val="FF0000"/>
                </a:solidFill>
                <a:latin typeface="+mj-ea"/>
                <a:ea typeface="+mj-ea"/>
              </a:rPr>
              <a:t>readline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()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메소드를 호출한다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6232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파일의 기초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336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5)</a:t>
            </a:r>
            <a:r>
              <a:rPr lang="ko-KR" altLang="en-US" sz="1600" b="1" dirty="0">
                <a:latin typeface="+mj-ea"/>
                <a:ea typeface="+mj-ea"/>
              </a:rPr>
              <a:t> 파일에서 읽기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파일을 열면 파일 포인터가 맨 첫 부분을 가리킨다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 err="1">
                <a:latin typeface="+mj-ea"/>
                <a:ea typeface="+mj-ea"/>
              </a:rPr>
              <a:t>readline</a:t>
            </a:r>
            <a:r>
              <a:rPr lang="en-US" altLang="ko-KR" sz="1600" dirty="0">
                <a:latin typeface="+mj-ea"/>
                <a:ea typeface="+mj-ea"/>
              </a:rPr>
              <a:t>()</a:t>
            </a:r>
            <a:r>
              <a:rPr lang="ko-KR" altLang="en-US" sz="1600" dirty="0">
                <a:latin typeface="+mj-ea"/>
                <a:ea typeface="+mj-ea"/>
              </a:rPr>
              <a:t>은 현재 위치에서 시작하여서 현재 줄의 끝에 도달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할 때까지 텍스트를 읽어서 반환한다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이후에 파일 포인터는 다음 줄로 이동한다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 err="1">
                <a:latin typeface="+mj-ea"/>
                <a:ea typeface="+mj-ea"/>
              </a:rPr>
              <a:t>readline</a:t>
            </a:r>
            <a:r>
              <a:rPr lang="en-US" altLang="ko-KR" sz="1600" dirty="0">
                <a:latin typeface="+mj-ea"/>
                <a:ea typeface="+mj-ea"/>
              </a:rPr>
              <a:t>()</a:t>
            </a:r>
            <a:r>
              <a:rPr lang="ko-KR" altLang="en-US" sz="1600" dirty="0">
                <a:latin typeface="+mj-ea"/>
                <a:ea typeface="+mj-ea"/>
              </a:rPr>
              <a:t>은 줄의 끝을 나타내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는 </a:t>
            </a:r>
            <a:r>
              <a:rPr lang="ko-KR" altLang="en-US" sz="1600" dirty="0" err="1">
                <a:latin typeface="+mj-ea"/>
                <a:ea typeface="+mj-ea"/>
              </a:rPr>
              <a:t>줄바꿈</a:t>
            </a:r>
            <a:r>
              <a:rPr lang="ko-KR" altLang="en-US" sz="1600" dirty="0">
                <a:latin typeface="+mj-ea"/>
                <a:ea typeface="+mj-ea"/>
              </a:rPr>
              <a:t> 문자까지 포함하여서 우리에게 반환한다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만약 </a:t>
            </a:r>
            <a:r>
              <a:rPr lang="en-US" altLang="ko-KR" sz="1600" dirty="0">
                <a:latin typeface="+mj-ea"/>
                <a:ea typeface="+mj-ea"/>
              </a:rPr>
              <a:t>intput.txt </a:t>
            </a:r>
            <a:r>
              <a:rPr lang="ko-KR" altLang="en-US" sz="1600" dirty="0">
                <a:latin typeface="+mj-ea"/>
                <a:ea typeface="+mj-ea"/>
              </a:rPr>
              <a:t>파일에 다음과 같이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줄이 저장되어 있었다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고 하자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첫 번째 </a:t>
            </a:r>
            <a:r>
              <a:rPr lang="en-US" altLang="ko-KR" sz="1600" dirty="0" err="1">
                <a:latin typeface="+mj-ea"/>
                <a:ea typeface="+mj-ea"/>
              </a:rPr>
              <a:t>readline</a:t>
            </a:r>
            <a:r>
              <a:rPr lang="en-US" altLang="ko-KR" sz="1600" dirty="0">
                <a:latin typeface="+mj-ea"/>
                <a:ea typeface="+mj-ea"/>
              </a:rPr>
              <a:t>() </a:t>
            </a:r>
            <a:r>
              <a:rPr lang="ko-KR" altLang="en-US" sz="1600" dirty="0">
                <a:latin typeface="+mj-ea"/>
                <a:ea typeface="+mj-ea"/>
              </a:rPr>
              <a:t>호출은 “홍길동</a:t>
            </a:r>
            <a:r>
              <a:rPr lang="en-US" altLang="ko-KR" sz="1600" dirty="0">
                <a:latin typeface="+mj-ea"/>
                <a:ea typeface="+mj-ea"/>
              </a:rPr>
              <a:t>\n” </a:t>
            </a:r>
            <a:r>
              <a:rPr lang="ko-KR" altLang="en-US" sz="1600" dirty="0">
                <a:latin typeface="+mj-ea"/>
                <a:ea typeface="+mj-ea"/>
              </a:rPr>
              <a:t>문자열을 반환한다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두 번째 </a:t>
            </a:r>
            <a:r>
              <a:rPr lang="en-US" altLang="ko-KR" sz="1600" dirty="0" err="1">
                <a:latin typeface="+mj-ea"/>
                <a:ea typeface="+mj-ea"/>
              </a:rPr>
              <a:t>readline</a:t>
            </a:r>
            <a:r>
              <a:rPr lang="en-US" altLang="ko-KR" sz="1600" dirty="0">
                <a:latin typeface="+mj-ea"/>
                <a:ea typeface="+mj-ea"/>
              </a:rPr>
              <a:t>() </a:t>
            </a:r>
            <a:r>
              <a:rPr lang="ko-KR" altLang="en-US" sz="1600" dirty="0">
                <a:latin typeface="+mj-ea"/>
                <a:ea typeface="+mj-ea"/>
              </a:rPr>
              <a:t>호출은 “김철수</a:t>
            </a:r>
            <a:r>
              <a:rPr lang="en-US" altLang="ko-KR" sz="1600" dirty="0">
                <a:latin typeface="+mj-ea"/>
                <a:ea typeface="+mj-ea"/>
              </a:rPr>
              <a:t>\n” </a:t>
            </a:r>
            <a:r>
              <a:rPr lang="ko-KR" altLang="en-US" sz="1600" dirty="0">
                <a:latin typeface="+mj-ea"/>
                <a:ea typeface="+mj-ea"/>
              </a:rPr>
              <a:t>문자열을 반환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세 번째 </a:t>
            </a:r>
            <a:r>
              <a:rPr lang="en-US" altLang="ko-KR" sz="1600" dirty="0" err="1">
                <a:latin typeface="+mj-ea"/>
                <a:ea typeface="+mj-ea"/>
              </a:rPr>
              <a:t>readline</a:t>
            </a:r>
            <a:r>
              <a:rPr lang="en-US" altLang="ko-KR" sz="1600" dirty="0">
                <a:latin typeface="+mj-ea"/>
                <a:ea typeface="+mj-ea"/>
              </a:rPr>
              <a:t>() </a:t>
            </a:r>
            <a:r>
              <a:rPr lang="ko-KR" altLang="en-US" sz="1600" dirty="0">
                <a:latin typeface="+mj-ea"/>
                <a:ea typeface="+mj-ea"/>
              </a:rPr>
              <a:t>호출은 더 이상 데이터가 없기 때문에 공백 문자열 </a:t>
            </a:r>
            <a:r>
              <a:rPr lang="en-US" altLang="ko-KR" sz="1600" dirty="0">
                <a:latin typeface="+mj-ea"/>
                <a:ea typeface="+mj-ea"/>
              </a:rPr>
              <a:t>“”</a:t>
            </a:r>
            <a:r>
              <a:rPr lang="ko-KR" altLang="en-US" sz="1600" dirty="0">
                <a:latin typeface="+mj-ea"/>
                <a:ea typeface="+mj-ea"/>
              </a:rPr>
              <a:t>이 반환된다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latin typeface="+mj-ea"/>
                <a:ea typeface="+mj-ea"/>
              </a:rPr>
              <a:t>아래 코드를 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66147-35BF-47CE-B9D4-40BC393D6C59}"/>
              </a:ext>
            </a:extLst>
          </p:cNvPr>
          <p:cNvSpPr txBox="1"/>
          <p:nvPr/>
        </p:nvSpPr>
        <p:spPr>
          <a:xfrm>
            <a:off x="1343473" y="2946712"/>
            <a:ext cx="4752527" cy="6924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input.txt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의 내용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홍길동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김철수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76E17-27B3-4C67-8F52-E3EA7FBDBC6C}"/>
              </a:ext>
            </a:extLst>
          </p:cNvPr>
          <p:cNvSpPr txBox="1"/>
          <p:nvPr/>
        </p:nvSpPr>
        <p:spPr>
          <a:xfrm>
            <a:off x="1343473" y="4405038"/>
            <a:ext cx="4752527" cy="209288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infile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open("d:\\input.txt", "r")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line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infile.readline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while line != "" 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print(line)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line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infile.readline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홍길동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endParaRPr lang="ko-KR" altLang="en-US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김철수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C4C0E-3665-43C6-A892-377E64BCA014}"/>
              </a:ext>
            </a:extLst>
          </p:cNvPr>
          <p:cNvSpPr txBox="1"/>
          <p:nvPr/>
        </p:nvSpPr>
        <p:spPr>
          <a:xfrm>
            <a:off x="6077469" y="4566025"/>
            <a:ext cx="6133410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여기서 홍길동 다음에 빈 줄이 출력되는 것은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line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변수 안에 </a:t>
            </a:r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줄바꿈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 문자인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‘\n’</a:t>
            </a: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저장되어 있기 때문이다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줄바꿈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 문자를 삭제하여 </a:t>
            </a:r>
            <a:r>
              <a:rPr lang="en-US" altLang="ko-KR" sz="1300" b="1" dirty="0" err="1">
                <a:solidFill>
                  <a:srgbClr val="FF0000"/>
                </a:solidFill>
                <a:latin typeface="+mj-ea"/>
                <a:ea typeface="+mj-ea"/>
              </a:rPr>
              <a:t>rstrip</a:t>
            </a:r>
            <a:r>
              <a:rPr lang="en-US" altLang="ko-KR" sz="1300" b="1" dirty="0">
                <a:solidFill>
                  <a:srgbClr val="FF0000"/>
                </a:solidFill>
                <a:latin typeface="+mj-ea"/>
                <a:ea typeface="+mj-ea"/>
              </a:rPr>
              <a:t>()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메소드를 사용한다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sz="1300" dirty="0" err="1">
                <a:solidFill>
                  <a:srgbClr val="FF0000"/>
                </a:solidFill>
                <a:latin typeface="+mj-ea"/>
                <a:ea typeface="+mj-ea"/>
              </a:rPr>
              <a:t>rstrip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()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은 </a:t>
            </a:r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줄바꿈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 문자와 같은 공백 문자들을 삭제하는 메소드이다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sz="1300" b="1" dirty="0">
                <a:solidFill>
                  <a:srgbClr val="FF0000"/>
                </a:solidFill>
                <a:latin typeface="+mj-ea"/>
                <a:ea typeface="+mj-ea"/>
              </a:rPr>
              <a:t>line = </a:t>
            </a:r>
            <a:r>
              <a:rPr lang="en-US" altLang="ko-KR" sz="1300" b="1" dirty="0" err="1">
                <a:solidFill>
                  <a:srgbClr val="FF0000"/>
                </a:solidFill>
                <a:latin typeface="+mj-ea"/>
                <a:ea typeface="+mj-ea"/>
              </a:rPr>
              <a:t>infile.readline</a:t>
            </a:r>
            <a:r>
              <a:rPr lang="en-US" altLang="ko-KR" sz="1300" b="1" dirty="0">
                <a:solidFill>
                  <a:srgbClr val="FF0000"/>
                </a:solidFill>
                <a:latin typeface="+mj-ea"/>
                <a:ea typeface="+mj-ea"/>
              </a:rPr>
              <a:t>().</a:t>
            </a:r>
            <a:r>
              <a:rPr lang="en-US" altLang="ko-KR" sz="1300" b="1" dirty="0" err="1">
                <a:solidFill>
                  <a:srgbClr val="FF0000"/>
                </a:solidFill>
                <a:latin typeface="+mj-ea"/>
                <a:ea typeface="+mj-ea"/>
              </a:rPr>
              <a:t>rstrip</a:t>
            </a:r>
            <a:r>
              <a:rPr lang="en-US" altLang="ko-KR" sz="1300" b="1" dirty="0">
                <a:solidFill>
                  <a:srgbClr val="FF0000"/>
                </a:solidFill>
                <a:latin typeface="+mj-ea"/>
                <a:ea typeface="+mj-ea"/>
              </a:rPr>
              <a:t>()</a:t>
            </a: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파일 안에 숫자 데이터가 저장되어 있다고 하자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이 때는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int()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나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float()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함수를 사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용하여서 문자열을 숫자로 변환하여야 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sz="1300" b="1" dirty="0">
                <a:solidFill>
                  <a:srgbClr val="FF0000"/>
                </a:solidFill>
                <a:latin typeface="+mj-ea"/>
                <a:ea typeface="+mj-ea"/>
              </a:rPr>
              <a:t>value1 = int(line)</a:t>
            </a:r>
          </a:p>
          <a:p>
            <a:r>
              <a:rPr lang="en-US" altLang="ko-KR" sz="1300" b="1" dirty="0">
                <a:solidFill>
                  <a:srgbClr val="FF0000"/>
                </a:solidFill>
                <a:latin typeface="+mj-ea"/>
                <a:ea typeface="+mj-ea"/>
              </a:rPr>
              <a:t>value2 = float(line)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11552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파일의 기초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44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6)</a:t>
            </a:r>
            <a:r>
              <a:rPr lang="ko-KR" altLang="en-US" sz="1600" b="1" dirty="0">
                <a:latin typeface="+mj-ea"/>
                <a:ea typeface="+mj-ea"/>
              </a:rPr>
              <a:t> 파일에 쓰기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"w" </a:t>
            </a:r>
            <a:r>
              <a:rPr lang="ko-KR" altLang="en-US" sz="1600" dirty="0">
                <a:latin typeface="+mj-ea"/>
                <a:ea typeface="+mj-ea"/>
              </a:rPr>
              <a:t>모드로 파일을 열었다면 우리는 파일에 텍스트를 쓸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이때는 </a:t>
            </a:r>
            <a:r>
              <a:rPr lang="en-US" altLang="ko-KR" sz="1600" dirty="0">
                <a:latin typeface="+mj-ea"/>
                <a:ea typeface="+mj-ea"/>
              </a:rPr>
              <a:t>write() </a:t>
            </a:r>
            <a:r>
              <a:rPr lang="ko-KR" altLang="en-US" sz="1600" dirty="0">
                <a:latin typeface="+mj-ea"/>
                <a:ea typeface="+mj-ea"/>
              </a:rPr>
              <a:t>메소드를 사용한다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문자열 </a:t>
            </a:r>
            <a:r>
              <a:rPr lang="en-US" altLang="ko-KR" sz="1600" dirty="0">
                <a:latin typeface="+mj-ea"/>
                <a:ea typeface="+mj-ea"/>
              </a:rPr>
              <a:t>‘</a:t>
            </a:r>
            <a:r>
              <a:rPr lang="ko-KR" altLang="en-US" sz="1600" dirty="0">
                <a:latin typeface="+mj-ea"/>
                <a:ea typeface="+mj-ea"/>
              </a:rPr>
              <a:t>김영희</a:t>
            </a:r>
            <a:r>
              <a:rPr lang="en-US" altLang="ko-KR" sz="1600" dirty="0">
                <a:latin typeface="+mj-ea"/>
                <a:ea typeface="+mj-ea"/>
              </a:rPr>
              <a:t>’</a:t>
            </a:r>
            <a:r>
              <a:rPr lang="ko-KR" altLang="en-US" sz="1600" dirty="0">
                <a:latin typeface="+mj-ea"/>
                <a:ea typeface="+mj-ea"/>
              </a:rPr>
              <a:t>를 파일에 쓰려면 다음과 같은 명령문을 사용한다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콘솔에 출력할 때는 </a:t>
            </a:r>
            <a:r>
              <a:rPr lang="en-US" altLang="ko-KR" sz="1600" dirty="0">
                <a:latin typeface="+mj-ea"/>
                <a:ea typeface="+mj-ea"/>
              </a:rPr>
              <a:t>print() </a:t>
            </a:r>
            <a:r>
              <a:rPr lang="ko-KR" altLang="en-US" sz="1600" dirty="0">
                <a:latin typeface="+mj-ea"/>
                <a:ea typeface="+mj-ea"/>
              </a:rPr>
              <a:t>함수가 자동으로 </a:t>
            </a:r>
            <a:r>
              <a:rPr lang="ko-KR" altLang="en-US" sz="1600" dirty="0" err="1">
                <a:latin typeface="+mj-ea"/>
                <a:ea typeface="+mj-ea"/>
              </a:rPr>
              <a:t>줄바꿈</a:t>
            </a:r>
            <a:r>
              <a:rPr lang="ko-KR" altLang="en-US" sz="1600" dirty="0">
                <a:latin typeface="+mj-ea"/>
                <a:ea typeface="+mj-ea"/>
              </a:rPr>
              <a:t> 문자를 붙이지만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파일에 쓸 때는 우리가 </a:t>
            </a:r>
            <a:r>
              <a:rPr lang="ko-KR" altLang="en-US" sz="1600" dirty="0" err="1">
                <a:latin typeface="+mj-ea"/>
                <a:ea typeface="+mj-ea"/>
              </a:rPr>
              <a:t>줄바꿈</a:t>
            </a:r>
            <a:r>
              <a:rPr lang="ko-KR" altLang="en-US" sz="1600" dirty="0">
                <a:latin typeface="+mj-ea"/>
                <a:ea typeface="+mj-ea"/>
              </a:rPr>
              <a:t> 문자를 붙여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서 보내주어야 한다</a:t>
            </a:r>
            <a:r>
              <a:rPr lang="en-US" altLang="ko-KR" sz="1600" dirty="0">
                <a:latin typeface="+mj-ea"/>
                <a:ea typeface="+mj-ea"/>
              </a:rPr>
              <a:t>. write() </a:t>
            </a:r>
            <a:r>
              <a:rPr lang="ko-KR" altLang="en-US" sz="1600" dirty="0">
                <a:latin typeface="+mj-ea"/>
                <a:ea typeface="+mj-ea"/>
              </a:rPr>
              <a:t>메서드의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중요한 내용은 데이터가 있는 파일에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‘w’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모드로 쓰면 기존의 데이터는 지워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진다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추가를 하려면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‘a’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모드를 사용한다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print() </a:t>
            </a:r>
            <a:r>
              <a:rPr lang="ko-KR" altLang="en-US" sz="1600" dirty="0">
                <a:latin typeface="+mj-ea"/>
                <a:ea typeface="+mj-ea"/>
              </a:rPr>
              <a:t>함수를 이용해서도 파일에 텍스트를 출력할 수 있다</a:t>
            </a:r>
            <a:r>
              <a:rPr lang="en-US" altLang="ko-KR" sz="1600" dirty="0">
                <a:latin typeface="+mj-ea"/>
                <a:ea typeface="+mj-ea"/>
              </a:rPr>
              <a:t>. file</a:t>
            </a:r>
            <a:r>
              <a:rPr lang="ko-KR" altLang="en-US" sz="1600" dirty="0">
                <a:latin typeface="+mj-ea"/>
                <a:ea typeface="+mj-ea"/>
              </a:rPr>
              <a:t>매개 변수를 통하여 파일 객체를 전달하면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66147-35BF-47CE-B9D4-40BC393D6C59}"/>
              </a:ext>
            </a:extLst>
          </p:cNvPr>
          <p:cNvSpPr txBox="1"/>
          <p:nvPr/>
        </p:nvSpPr>
        <p:spPr>
          <a:xfrm>
            <a:off x="1343473" y="2204864"/>
            <a:ext cx="4752527" cy="49244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outfile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open("input.txt", "w")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outfile.write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김영희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\n")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76E17-27B3-4C67-8F52-E3EA7FBDBC6C}"/>
              </a:ext>
            </a:extLst>
          </p:cNvPr>
          <p:cNvSpPr txBox="1"/>
          <p:nvPr/>
        </p:nvSpPr>
        <p:spPr>
          <a:xfrm>
            <a:off x="1343473" y="4792796"/>
            <a:ext cx="4752527" cy="29238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김영희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", file=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outfile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529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파일의 기초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7)</a:t>
            </a:r>
            <a:r>
              <a:rPr lang="ko-KR" altLang="en-US" sz="1600" b="1" dirty="0">
                <a:latin typeface="+mj-ea"/>
                <a:ea typeface="+mj-ea"/>
              </a:rPr>
              <a:t> 파일 닫기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파일 작업을 마쳤으면 파일을 제대로 닫아야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파일을 닫으면 파일과 연결된 자원이 해제된다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 err="1">
                <a:latin typeface="+mj-ea"/>
                <a:ea typeface="+mj-ea"/>
              </a:rPr>
              <a:t>파이썬에서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close()</a:t>
            </a:r>
            <a:r>
              <a:rPr lang="ko-KR" altLang="en-US" sz="1600" dirty="0">
                <a:latin typeface="+mj-ea"/>
                <a:ea typeface="+mj-ea"/>
              </a:rPr>
              <a:t>를 호출하여 파일을 닫는다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 err="1">
                <a:latin typeface="+mj-ea"/>
                <a:ea typeface="+mj-ea"/>
              </a:rPr>
              <a:t>파이썬에는</a:t>
            </a:r>
            <a:r>
              <a:rPr lang="ko-KR" altLang="en-US" sz="1600" dirty="0">
                <a:latin typeface="+mj-ea"/>
                <a:ea typeface="+mj-ea"/>
              </a:rPr>
              <a:t> 참조되지 않은 객체를 정리하는 쓰레기 수집기가 있지만 파일을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닫을 때 이것에 너무 의존해서는 안된다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위의 방법은 완전히 안전하지는 않다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만약 파일 작업을 수행할 때 오류가 발생하면 파일을 닫지 않고 코드가 종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 err="1">
                <a:latin typeface="+mj-ea"/>
                <a:ea typeface="+mj-ea"/>
              </a:rPr>
              <a:t>료될</a:t>
            </a:r>
            <a:r>
              <a:rPr lang="ko-KR" altLang="en-US" sz="1600" dirty="0">
                <a:latin typeface="+mj-ea"/>
                <a:ea typeface="+mj-ea"/>
              </a:rPr>
              <a:t>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보다 안전한 방법은 이번 장 후반에 학습하는 </a:t>
            </a:r>
            <a:r>
              <a:rPr lang="en-US" altLang="ko-KR" sz="1600" dirty="0">
                <a:latin typeface="+mj-ea"/>
                <a:ea typeface="+mj-ea"/>
              </a:rPr>
              <a:t>try...finally </a:t>
            </a:r>
            <a:r>
              <a:rPr lang="ko-KR" altLang="en-US" sz="1600" dirty="0">
                <a:latin typeface="+mj-ea"/>
                <a:ea typeface="+mj-ea"/>
              </a:rPr>
              <a:t>블록을 사용하는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위와 같이 </a:t>
            </a:r>
            <a:r>
              <a:rPr lang="ko-KR" altLang="en-US" sz="1600" dirty="0" err="1">
                <a:latin typeface="+mj-ea"/>
                <a:ea typeface="+mj-ea"/>
              </a:rPr>
              <a:t>프로그램하면</a:t>
            </a:r>
            <a:r>
              <a:rPr lang="ko-KR" altLang="en-US" sz="1600" dirty="0">
                <a:latin typeface="+mj-ea"/>
                <a:ea typeface="+mj-ea"/>
              </a:rPr>
              <a:t> 프로그램 흐름을 중지시키는 예외가 발생하더라도 파일이 올바르게 닫히도록 보장한다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파일을 닫는 가장 좋은 방법은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with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명령문을 사용하는 것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 방법에서는 </a:t>
            </a:r>
            <a:r>
              <a:rPr lang="en-US" altLang="ko-KR" sz="1600" dirty="0">
                <a:latin typeface="+mj-ea"/>
                <a:ea typeface="+mj-ea"/>
              </a:rPr>
              <a:t>with</a:t>
            </a:r>
            <a:r>
              <a:rPr lang="ko-KR" altLang="en-US" sz="1600" dirty="0">
                <a:latin typeface="+mj-ea"/>
                <a:ea typeface="+mj-ea"/>
              </a:rPr>
              <a:t>명령문 내의 블록이 종료될 때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파일이 자동으로 닫힌다</a:t>
            </a:r>
            <a:r>
              <a:rPr lang="en-US" altLang="ko-KR" sz="1600" dirty="0">
                <a:latin typeface="+mj-ea"/>
                <a:ea typeface="+mj-ea"/>
              </a:rPr>
              <a:t>.close()</a:t>
            </a:r>
            <a:r>
              <a:rPr lang="ko-KR" altLang="en-US" sz="1600" dirty="0">
                <a:latin typeface="+mj-ea"/>
                <a:ea typeface="+mj-ea"/>
              </a:rPr>
              <a:t> 호출이 내부적으로 자동 호출이 되는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76E17-27B3-4C67-8F52-E3EA7FBDBC6C}"/>
              </a:ext>
            </a:extLst>
          </p:cNvPr>
          <p:cNvSpPr txBox="1"/>
          <p:nvPr/>
        </p:nvSpPr>
        <p:spPr>
          <a:xfrm>
            <a:off x="1343473" y="2574952"/>
            <a:ext cx="4752527" cy="6924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 = open("test.txt", "w") 		#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파일을 연다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f.write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홍길동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\n")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f.close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 				#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파일을 닫는다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64DCFA-A827-4403-B148-A21C1F799691}"/>
              </a:ext>
            </a:extLst>
          </p:cNvPr>
          <p:cNvSpPr txBox="1"/>
          <p:nvPr/>
        </p:nvSpPr>
        <p:spPr>
          <a:xfrm>
            <a:off x="1343473" y="4035208"/>
            <a:ext cx="6840759" cy="109260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try: 				#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예외가 발생할 가능성이 있는 작업들을 여기에 둔다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 = open("test.txt", "w")</a:t>
            </a:r>
          </a:p>
          <a:p>
            <a:pPr lvl="1"/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f.write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홍길동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") 	#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여기서 여러 가지 작업을 한다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finally: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f.close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 		#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예외가 발생하더라도 반드시 실행된다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EEAC6-B41A-4E99-8062-4D37EE29F091}"/>
              </a:ext>
            </a:extLst>
          </p:cNvPr>
          <p:cNvSpPr txBox="1"/>
          <p:nvPr/>
        </p:nvSpPr>
        <p:spPr>
          <a:xfrm>
            <a:off x="1343473" y="6165503"/>
            <a:ext cx="4752527" cy="6924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with open("test.txt", "w") as f: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f.write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김영희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\n")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#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블록을 빠져나오면 자동으로 파일이 닫쳐진다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4587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다양한 텍스트 파일 입출력 방법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5954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for-each </a:t>
            </a:r>
            <a:r>
              <a:rPr lang="ko-KR" altLang="en-US" sz="1600" b="1" dirty="0">
                <a:latin typeface="+mj-ea"/>
                <a:ea typeface="+mj-ea"/>
              </a:rPr>
              <a:t>구문을 이용하는 방법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앞에서는 </a:t>
            </a:r>
            <a:r>
              <a:rPr lang="en-US" altLang="ko-KR" sz="1600" dirty="0" err="1">
                <a:latin typeface="+mj-ea"/>
                <a:ea typeface="+mj-ea"/>
              </a:rPr>
              <a:t>readline</a:t>
            </a:r>
            <a:r>
              <a:rPr lang="en-US" altLang="ko-KR" sz="1600" dirty="0">
                <a:latin typeface="+mj-ea"/>
                <a:ea typeface="+mj-ea"/>
              </a:rPr>
              <a:t>() </a:t>
            </a:r>
            <a:r>
              <a:rPr lang="ko-KR" altLang="en-US" sz="1600" dirty="0">
                <a:latin typeface="+mj-ea"/>
                <a:ea typeface="+mj-ea"/>
              </a:rPr>
              <a:t>메소드를 호출하여서 파일의 한 줄을 읽었는데 더 간단한 방법이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파일을 문자열들이 저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+mj-ea"/>
                <a:ea typeface="+mj-ea"/>
              </a:rPr>
              <a:t>장되어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 있는 시퀀스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컨테이너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)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객체로 볼 수 있다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따라서 </a:t>
            </a:r>
            <a:r>
              <a:rPr lang="en-US" altLang="ko-KR" sz="1600" dirty="0">
                <a:latin typeface="+mj-ea"/>
                <a:ea typeface="+mj-ea"/>
              </a:rPr>
              <a:t>for-each </a:t>
            </a:r>
            <a:r>
              <a:rPr lang="ko-KR" altLang="en-US" sz="1600" dirty="0">
                <a:latin typeface="+mj-ea"/>
                <a:ea typeface="+mj-ea"/>
              </a:rPr>
              <a:t>구문을 이용하여 다음과 같이 작성할 수도 </a:t>
            </a:r>
            <a:r>
              <a:rPr lang="ko-KR" altLang="en-US" sz="1600" dirty="0" err="1">
                <a:latin typeface="+mj-ea"/>
                <a:ea typeface="+mj-ea"/>
              </a:rPr>
              <a:t>있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아래의 코드는 파일의 모든 줄을 읽어서 콘솔에 출력한다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각 반복에서 변수 </a:t>
            </a:r>
            <a:r>
              <a:rPr lang="en-US" altLang="ko-KR" sz="1600" dirty="0">
                <a:latin typeface="+mj-ea"/>
                <a:ea typeface="+mj-ea"/>
              </a:rPr>
              <a:t>line</a:t>
            </a:r>
            <a:r>
              <a:rPr lang="ko-KR" altLang="en-US" sz="1600" dirty="0">
                <a:latin typeface="+mj-ea"/>
                <a:ea typeface="+mj-ea"/>
              </a:rPr>
              <a:t>에 파일의 한 줄이 할당된다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파일 객체의 </a:t>
            </a:r>
            <a:r>
              <a:rPr lang="en-US" altLang="ko-KR" sz="1600" dirty="0" err="1">
                <a:latin typeface="+mj-ea"/>
                <a:ea typeface="+mj-ea"/>
              </a:rPr>
              <a:t>readline</a:t>
            </a:r>
            <a:r>
              <a:rPr lang="en-US" altLang="ko-KR" sz="1600" dirty="0">
                <a:latin typeface="+mj-ea"/>
                <a:ea typeface="+mj-ea"/>
              </a:rPr>
              <a:t>()</a:t>
            </a:r>
            <a:r>
              <a:rPr lang="ko-KR" altLang="en-US" sz="1600" dirty="0">
                <a:latin typeface="+mj-ea"/>
                <a:ea typeface="+mj-ea"/>
              </a:rPr>
              <a:t>을 사용할 것인지</a:t>
            </a:r>
            <a:r>
              <a:rPr lang="en-US" altLang="ko-KR" sz="1600" dirty="0">
                <a:latin typeface="+mj-ea"/>
                <a:ea typeface="+mj-ea"/>
              </a:rPr>
              <a:t>, for-each </a:t>
            </a:r>
            <a:r>
              <a:rPr lang="ko-KR" altLang="en-US" sz="1600" dirty="0">
                <a:latin typeface="+mj-ea"/>
                <a:ea typeface="+mj-ea"/>
              </a:rPr>
              <a:t>구문을 사용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할 것인지는 전적으로 프로그래머의 선택이다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for-each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구문을 사용하여 파일을 읽은 후에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다시 읽으려면 파일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을 닫았다가 열어야 한다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ko-KR" altLang="en-US" sz="1600" b="1" dirty="0" err="1">
                <a:latin typeface="+mj-ea"/>
                <a:ea typeface="+mj-ea"/>
              </a:rPr>
              <a:t>줄바꿈</a:t>
            </a:r>
            <a:r>
              <a:rPr lang="ko-KR" altLang="en-US" sz="1600" b="1" dirty="0">
                <a:latin typeface="+mj-ea"/>
                <a:ea typeface="+mj-ea"/>
              </a:rPr>
              <a:t> 문자 제거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우리가 파일에서 텍스트를 읽으면 기본적으로 </a:t>
            </a:r>
            <a:r>
              <a:rPr lang="ko-KR" altLang="en-US" sz="1600" dirty="0" err="1">
                <a:latin typeface="+mj-ea"/>
                <a:ea typeface="+mj-ea"/>
              </a:rPr>
              <a:t>줄바꿈</a:t>
            </a:r>
            <a:r>
              <a:rPr lang="ko-KR" altLang="en-US" sz="1600" dirty="0">
                <a:latin typeface="+mj-ea"/>
                <a:ea typeface="+mj-ea"/>
              </a:rPr>
              <a:t> 문자가 들어간다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이것을 없애려면 </a:t>
            </a:r>
            <a:r>
              <a:rPr lang="en-US" altLang="ko-KR" sz="1600" dirty="0">
                <a:latin typeface="+mj-ea"/>
                <a:ea typeface="+mj-ea"/>
              </a:rPr>
              <a:t>strip() </a:t>
            </a:r>
            <a:r>
              <a:rPr lang="ko-KR" altLang="en-US" sz="1600" dirty="0">
                <a:latin typeface="+mj-ea"/>
                <a:ea typeface="+mj-ea"/>
              </a:rPr>
              <a:t>함수를 호출한다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텍스트 데이터에서 원치 않는 글자들을 제거하는 것은 데이터 과학에서도 중요한 작업인데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 err="1">
                <a:latin typeface="+mj-ea"/>
                <a:ea typeface="+mj-ea"/>
              </a:rPr>
              <a:t>파이썬의</a:t>
            </a:r>
            <a:r>
              <a:rPr lang="ko-KR" altLang="en-US" sz="1600" dirty="0">
                <a:latin typeface="+mj-ea"/>
                <a:ea typeface="+mj-ea"/>
              </a:rPr>
              <a:t> 경우 </a:t>
            </a:r>
            <a:r>
              <a:rPr lang="en-US" altLang="ko-KR" sz="1600" dirty="0">
                <a:latin typeface="+mj-ea"/>
                <a:ea typeface="+mj-ea"/>
              </a:rPr>
              <a:t>strip()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함수만 잘 사용하면 된다</a:t>
            </a:r>
            <a:r>
              <a:rPr lang="en-US" altLang="ko-KR" sz="1600" dirty="0">
                <a:latin typeface="+mj-ea"/>
                <a:ea typeface="+mj-ea"/>
              </a:rPr>
              <a:t>. strip()</a:t>
            </a:r>
            <a:r>
              <a:rPr lang="ko-KR" altLang="en-US" sz="1600" dirty="0">
                <a:latin typeface="+mj-ea"/>
                <a:ea typeface="+mj-ea"/>
              </a:rPr>
              <a:t>은 문자열의 첫 부분과 끝부분에서 </a:t>
            </a:r>
            <a:r>
              <a:rPr lang="ko-KR" altLang="en-US" sz="1600" dirty="0" err="1">
                <a:latin typeface="+mj-ea"/>
                <a:ea typeface="+mj-ea"/>
              </a:rPr>
              <a:t>줄바꿈</a:t>
            </a:r>
            <a:r>
              <a:rPr lang="ko-KR" altLang="en-US" sz="1600" dirty="0">
                <a:latin typeface="+mj-ea"/>
                <a:ea typeface="+mj-ea"/>
              </a:rPr>
              <a:t> 문자 같은 공백 문자를 제거한다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문자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사이의 공백은 제기하지 않는다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en-US" altLang="ko-KR" sz="1600" dirty="0" err="1">
                <a:latin typeface="+mj-ea"/>
                <a:ea typeface="+mj-ea"/>
              </a:rPr>
              <a:t>rstrip</a:t>
            </a:r>
            <a:r>
              <a:rPr lang="en-US" altLang="ko-KR" sz="1600" dirty="0">
                <a:latin typeface="+mj-ea"/>
                <a:ea typeface="+mj-ea"/>
              </a:rPr>
              <a:t>()</a:t>
            </a:r>
            <a:r>
              <a:rPr lang="ko-KR" altLang="en-US" sz="1600" dirty="0">
                <a:latin typeface="+mj-ea"/>
                <a:ea typeface="+mj-ea"/>
              </a:rPr>
              <a:t>과 </a:t>
            </a:r>
            <a:r>
              <a:rPr lang="en-US" altLang="ko-KR" sz="1600" dirty="0" err="1">
                <a:latin typeface="+mj-ea"/>
                <a:ea typeface="+mj-ea"/>
              </a:rPr>
              <a:t>Istrip</a:t>
            </a:r>
            <a:r>
              <a:rPr lang="en-US" altLang="ko-KR" sz="1600" dirty="0">
                <a:latin typeface="+mj-ea"/>
                <a:ea typeface="+mj-ea"/>
              </a:rPr>
              <a:t>()</a:t>
            </a:r>
            <a:r>
              <a:rPr lang="ko-KR" altLang="en-US" sz="1600" dirty="0">
                <a:latin typeface="+mj-ea"/>
                <a:ea typeface="+mj-ea"/>
              </a:rPr>
              <a:t>은 문자열의 오른쪽 끝과 왼쪽 끝에서 원치 않는 문자를 삭제할 때 사용한다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76E17-27B3-4C67-8F52-E3EA7FBDBC6C}"/>
              </a:ext>
            </a:extLst>
          </p:cNvPr>
          <p:cNvSpPr txBox="1"/>
          <p:nvPr/>
        </p:nvSpPr>
        <p:spPr>
          <a:xfrm>
            <a:off x="1343473" y="2574952"/>
            <a:ext cx="4752527" cy="6924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infile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open("scores.txt", "r")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for line in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infile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print(line)</a:t>
            </a:r>
          </a:p>
        </p:txBody>
      </p:sp>
    </p:spTree>
    <p:extLst>
      <p:ext uri="{BB962C8B-B14F-4D97-AF65-F5344CB8AC3E}">
        <p14:creationId xmlns:p14="http://schemas.microsoft.com/office/powerpoint/2010/main" val="513712734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14244</TotalTime>
  <Words>5620</Words>
  <Application>Microsoft Office PowerPoint</Application>
  <PresentationFormat>와이드스크린</PresentationFormat>
  <Paragraphs>662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맑은 고딕</vt:lpstr>
      <vt:lpstr>Arial</vt:lpstr>
      <vt:lpstr>Calibri</vt:lpstr>
      <vt:lpstr>Calibri Light</vt:lpstr>
      <vt:lpstr>027TGp_edu_biz_gr</vt:lpstr>
      <vt:lpstr>PowerPoint 프레젠테이션</vt:lpstr>
      <vt:lpstr>1. 파일의 기초</vt:lpstr>
      <vt:lpstr>1. 파일의 기초</vt:lpstr>
      <vt:lpstr>1. 파일의 기초</vt:lpstr>
      <vt:lpstr>1. 파일의 기초</vt:lpstr>
      <vt:lpstr>1. 파일의 기초</vt:lpstr>
      <vt:lpstr>1. 파일의 기초</vt:lpstr>
      <vt:lpstr>1. 파일의 기초</vt:lpstr>
      <vt:lpstr>2. 다양한 텍스트 파일 입출력 방법</vt:lpstr>
      <vt:lpstr>2. 다양한 텍스트 파일 입출력 방법</vt:lpstr>
      <vt:lpstr>2. 다양한 텍스트 파일 입출력 방법</vt:lpstr>
      <vt:lpstr>2. 다양한 텍스트 파일 입출력 방법</vt:lpstr>
      <vt:lpstr>2. 다양한 텍스트 파일 입출력 방법</vt:lpstr>
      <vt:lpstr>2. 다양한 텍스트 파일 입출력 방법</vt:lpstr>
      <vt:lpstr>2. 다양한 텍스트 파일 입출력 방법</vt:lpstr>
      <vt:lpstr>2. 다양한 텍스트 파일 입출력 방법</vt:lpstr>
      <vt:lpstr>2. 다양한 텍스트 파일 입출력 방법</vt:lpstr>
      <vt:lpstr>2. 다양한 텍스트 파일 입출력 방법</vt:lpstr>
      <vt:lpstr>2. 다양한 텍스트 파일 입출력 방법</vt:lpstr>
      <vt:lpstr>2. 다양한 텍스트 파일 입출력 방법</vt:lpstr>
      <vt:lpstr>2. 다양한 텍스트 파일 입출력 방법</vt:lpstr>
      <vt:lpstr>2. 다양한 텍스트 파일 입출력 방법</vt:lpstr>
      <vt:lpstr>2. 다양한 텍스트 파일 입출력 방법</vt:lpstr>
      <vt:lpstr>2. 다양한 텍스트 파일 입출력 방법</vt:lpstr>
      <vt:lpstr>2. 다양한 텍스트 파일 입출력 방법</vt:lpstr>
      <vt:lpstr>2. 다양한 텍스트 파일 입출력 방법</vt:lpstr>
      <vt:lpstr>2. 다양한 텍스트 파일 입출력 방법</vt:lpstr>
      <vt:lpstr>2. 다양한 텍스트 파일 입출력 방법</vt:lpstr>
      <vt:lpstr>2. 다양한 텍스트 파일 입출력 방법</vt:lpstr>
      <vt:lpstr>2. 다양한 텍스트 파일 입출력 방법</vt:lpstr>
      <vt:lpstr>2. 다양한 텍스트 파일 입출력 방법</vt:lpstr>
      <vt:lpstr>2. 다양한 텍스트 파일 입출력 방법</vt:lpstr>
      <vt:lpstr>2. 다양한 텍스트 파일 입출력 방법</vt:lpstr>
      <vt:lpstr>2. 다양한 텍스트 파일 입출력 방법</vt:lpstr>
      <vt:lpstr>2. 다양한 텍스트 파일 입출력 방법</vt:lpstr>
      <vt:lpstr>2. 다양한 텍스트 파일 입출력 방법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코딩형</cp:lastModifiedBy>
  <cp:revision>2688</cp:revision>
  <dcterms:created xsi:type="dcterms:W3CDTF">2019-09-27T03:30:23Z</dcterms:created>
  <dcterms:modified xsi:type="dcterms:W3CDTF">2021-05-04T01:20:28Z</dcterms:modified>
</cp:coreProperties>
</file>