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704" r:id="rId3"/>
    <p:sldId id="785" r:id="rId4"/>
    <p:sldId id="786" r:id="rId5"/>
    <p:sldId id="787" r:id="rId6"/>
    <p:sldId id="788" r:id="rId7"/>
    <p:sldId id="789" r:id="rId8"/>
    <p:sldId id="790" r:id="rId9"/>
    <p:sldId id="791" r:id="rId10"/>
    <p:sldId id="792" r:id="rId11"/>
    <p:sldId id="793" r:id="rId12"/>
    <p:sldId id="794" r:id="rId13"/>
    <p:sldId id="795" r:id="rId14"/>
    <p:sldId id="796" r:id="rId15"/>
    <p:sldId id="797" r:id="rId16"/>
    <p:sldId id="798" r:id="rId17"/>
    <p:sldId id="799" r:id="rId18"/>
    <p:sldId id="800" r:id="rId19"/>
    <p:sldId id="801" r:id="rId20"/>
    <p:sldId id="802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pyt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20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내장함수</a:t>
            </a:r>
            <a:r>
              <a:rPr lang="en-US" altLang="ko-KR" sz="4000" dirty="0">
                <a:latin typeface="+mj-ea"/>
                <a:ea typeface="+mj-ea"/>
              </a:rPr>
              <a:t>, </a:t>
            </a:r>
            <a:r>
              <a:rPr lang="ko-KR" altLang="en-US" sz="4000" dirty="0">
                <a:latin typeface="+mj-ea"/>
                <a:ea typeface="+mj-ea"/>
              </a:rPr>
              <a:t>정렬과 탐색</a:t>
            </a:r>
            <a:r>
              <a:rPr lang="en-US" altLang="ko-KR" sz="4000" dirty="0">
                <a:latin typeface="+mj-ea"/>
                <a:ea typeface="+mj-ea"/>
              </a:rPr>
              <a:t>, </a:t>
            </a:r>
            <a:r>
              <a:rPr lang="ko-KR" altLang="en-US" sz="4000" dirty="0" err="1">
                <a:latin typeface="+mj-ea"/>
                <a:ea typeface="+mj-ea"/>
              </a:rPr>
              <a:t>람다식</a:t>
            </a:r>
            <a:endParaRPr lang="en-US" altLang="ko-KR" sz="4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내장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내장 함수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⑫ </a:t>
            </a:r>
            <a:r>
              <a:rPr lang="en-US" altLang="ko-KR" sz="1600" dirty="0">
                <a:latin typeface="+mj-ea"/>
                <a:ea typeface="+mj-ea"/>
              </a:rPr>
              <a:t>filter() </a:t>
            </a:r>
            <a:r>
              <a:rPr lang="ko-KR" altLang="en-US" sz="1600" dirty="0">
                <a:latin typeface="+mj-ea"/>
                <a:ea typeface="+mj-ea"/>
              </a:rPr>
              <a:t>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; filter() </a:t>
            </a:r>
            <a:r>
              <a:rPr lang="ko-KR" altLang="en-US" sz="1600" dirty="0">
                <a:latin typeface="+mj-ea"/>
                <a:ea typeface="+mj-ea"/>
              </a:rPr>
              <a:t>함수는 특정 조건을 만족하는 요소만을 뽑는다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함수는 두 개의 인수를 취한다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첫 번째는 조건을 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타내는 함수이고 두 번째는 반복 가능 객체이다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첫 번째 </a:t>
            </a:r>
            <a:r>
              <a:rPr lang="ko-KR" altLang="en-US" sz="1600" dirty="0" err="1">
                <a:latin typeface="+mj-ea"/>
                <a:ea typeface="+mj-ea"/>
              </a:rPr>
              <a:t>인자값인</a:t>
            </a:r>
            <a:r>
              <a:rPr lang="ko-KR" altLang="en-US" sz="1600" dirty="0">
                <a:latin typeface="+mj-ea"/>
                <a:ea typeface="+mj-ea"/>
              </a:rPr>
              <a:t> 함수가 </a:t>
            </a:r>
            <a:r>
              <a:rPr lang="en-US" altLang="ko-KR" sz="1600" dirty="0">
                <a:latin typeface="+mj-ea"/>
                <a:ea typeface="+mj-ea"/>
              </a:rPr>
              <a:t>True</a:t>
            </a:r>
            <a:r>
              <a:rPr lang="ko-KR" altLang="en-US" sz="1600" dirty="0">
                <a:latin typeface="+mj-ea"/>
                <a:ea typeface="+mj-ea"/>
              </a:rPr>
              <a:t>값을 반환하는 요소들만 리스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 err="1">
                <a:latin typeface="+mj-ea"/>
                <a:ea typeface="+mj-ea"/>
              </a:rPr>
              <a:t>트의</a:t>
            </a:r>
            <a:r>
              <a:rPr lang="ko-KR" altLang="en-US" sz="1600" dirty="0">
                <a:latin typeface="+mj-ea"/>
                <a:ea typeface="+mj-ea"/>
              </a:rPr>
              <a:t> 형태로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⑬ </a:t>
            </a:r>
            <a:r>
              <a:rPr lang="en-US" altLang="ko-KR" sz="1600" dirty="0">
                <a:latin typeface="+mj-ea"/>
                <a:ea typeface="+mj-ea"/>
              </a:rPr>
              <a:t>zip() </a:t>
            </a:r>
            <a:r>
              <a:rPr lang="ko-KR" altLang="en-US" sz="1600" dirty="0">
                <a:latin typeface="+mj-ea"/>
                <a:ea typeface="+mj-ea"/>
              </a:rPr>
              <a:t>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; zip() </a:t>
            </a:r>
            <a:r>
              <a:rPr lang="ko-KR" altLang="en-US" sz="1600" dirty="0">
                <a:latin typeface="+mj-ea"/>
                <a:ea typeface="+mj-ea"/>
              </a:rPr>
              <a:t>함수는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리스트를 하나로 묶어주는 함수이다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아울러 </a:t>
            </a:r>
            <a:r>
              <a:rPr lang="en-US" altLang="ko-KR" sz="1600" dirty="0">
                <a:latin typeface="+mj-ea"/>
                <a:ea typeface="+mj-ea"/>
              </a:rPr>
              <a:t>zip() </a:t>
            </a:r>
            <a:r>
              <a:rPr lang="ko-KR" altLang="en-US" sz="1600" dirty="0">
                <a:latin typeface="+mj-ea"/>
                <a:ea typeface="+mj-ea"/>
              </a:rPr>
              <a:t>함수가 가장 많이 사용되는 부분은 </a:t>
            </a:r>
            <a:r>
              <a:rPr lang="en-US" altLang="ko-KR" sz="1600" dirty="0">
                <a:latin typeface="+mj-ea"/>
                <a:ea typeface="+mj-ea"/>
              </a:rPr>
              <a:t>for </a:t>
            </a:r>
            <a:r>
              <a:rPr lang="ko-KR" altLang="en-US" sz="1600" dirty="0">
                <a:latin typeface="+mj-ea"/>
                <a:ea typeface="+mj-ea"/>
              </a:rPr>
              <a:t>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복문이다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06FE7-9488-49D7-8559-394948A7A581}"/>
              </a:ext>
            </a:extLst>
          </p:cNvPr>
          <p:cNvSpPr txBox="1"/>
          <p:nvPr/>
        </p:nvSpPr>
        <p:spPr>
          <a:xfrm>
            <a:off x="1343473" y="2945040"/>
            <a:ext cx="4752527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myfilter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(x):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return x &gt; 3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result = filter(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myfilter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 (1, 2, 3, 4, 5, 6))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print(list(result))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[4, 5, 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135CC-6EA2-4D64-98E9-08D7058AA750}"/>
              </a:ext>
            </a:extLst>
          </p:cNvPr>
          <p:cNvSpPr txBox="1"/>
          <p:nvPr/>
        </p:nvSpPr>
        <p:spPr>
          <a:xfrm>
            <a:off x="1343473" y="5505512"/>
            <a:ext cx="3528391" cy="10926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numbers = [1, 2, 3, 4]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['one', 'two', 'three', 'four’]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print(list(zip(numbers,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[(1, 'one'), (2, 'two'), (3, 'three'), (4, 'four')]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E1A69-ED7A-4EFA-8F25-3634D032B8EE}"/>
              </a:ext>
            </a:extLst>
          </p:cNvPr>
          <p:cNvSpPr txBox="1"/>
          <p:nvPr/>
        </p:nvSpPr>
        <p:spPr>
          <a:xfrm>
            <a:off x="5216003" y="5127048"/>
            <a:ext cx="3528391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names = [ "KIM", "LEE", "PARK" 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scores = [ 100, 99, 80 ]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for n, s in zip(names, scores):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print(n, s)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pl-PL" altLang="ko-KR" sz="1300" dirty="0">
                <a:latin typeface="+mj-ea"/>
                <a:ea typeface="+mj-ea"/>
                <a:cs typeface="Arial" panose="020B0604020202020204" pitchFamily="34" charset="0"/>
              </a:rPr>
              <a:t>KIM 100</a:t>
            </a:r>
          </a:p>
          <a:p>
            <a:r>
              <a:rPr lang="pl-PL" altLang="ko-KR" sz="1300" dirty="0">
                <a:latin typeface="+mj-ea"/>
                <a:ea typeface="+mj-ea"/>
                <a:cs typeface="Arial" panose="020B0604020202020204" pitchFamily="34" charset="0"/>
              </a:rPr>
              <a:t>LEE 99</a:t>
            </a:r>
          </a:p>
          <a:p>
            <a:r>
              <a:rPr lang="pl-PL" altLang="ko-KR" sz="1300" dirty="0">
                <a:latin typeface="+mj-ea"/>
                <a:ea typeface="+mj-ea"/>
                <a:cs typeface="Arial" panose="020B0604020202020204" pitchFamily="34" charset="0"/>
              </a:rPr>
              <a:t>PARK 80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6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정렬과 탐색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정렬과 탐색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파이썬 리스트는 </a:t>
            </a:r>
            <a:r>
              <a:rPr lang="en-US" altLang="ko-KR" sz="1600" dirty="0">
                <a:latin typeface="+mj-ea"/>
                <a:ea typeface="+mj-ea"/>
              </a:rPr>
              <a:t>sort()</a:t>
            </a:r>
            <a:r>
              <a:rPr lang="ko-KR" altLang="en-US" sz="1600" dirty="0">
                <a:latin typeface="+mj-ea"/>
                <a:ea typeface="+mj-ea"/>
              </a:rPr>
              <a:t>라는 메소드를 가지고 이 메소드는 리스트를 정렬된 상태로 변경한다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또 </a:t>
            </a:r>
            <a:r>
              <a:rPr lang="en-US" altLang="ko-KR" sz="1600" dirty="0">
                <a:latin typeface="+mj-ea"/>
                <a:ea typeface="+mj-ea"/>
              </a:rPr>
              <a:t>sorted()</a:t>
            </a:r>
            <a:r>
              <a:rPr lang="ko-KR" altLang="en-US" sz="1600" dirty="0">
                <a:latin typeface="+mj-ea"/>
                <a:ea typeface="+mj-ea"/>
              </a:rPr>
              <a:t>라는 내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장 함수는 반복 가능한 객체로부터 정렬된 리스트를 생성한다</a:t>
            </a:r>
            <a:r>
              <a:rPr lang="en-US" altLang="ko-KR" sz="1600" dirty="0">
                <a:latin typeface="+mj-ea"/>
                <a:ea typeface="+mj-ea"/>
              </a:rPr>
              <a:t>. sort()</a:t>
            </a:r>
            <a:r>
              <a:rPr lang="ko-KR" altLang="en-US" sz="1600" dirty="0">
                <a:latin typeface="+mj-ea"/>
                <a:ea typeface="+mj-ea"/>
              </a:rPr>
              <a:t>는 메소드이고 </a:t>
            </a:r>
            <a:r>
              <a:rPr lang="en-US" altLang="ko-KR" sz="1600" dirty="0">
                <a:latin typeface="+mj-ea"/>
                <a:ea typeface="+mj-ea"/>
              </a:rPr>
              <a:t>sorted()</a:t>
            </a:r>
            <a:r>
              <a:rPr lang="ko-KR" altLang="en-US" sz="1600" dirty="0">
                <a:latin typeface="+mj-ea"/>
                <a:ea typeface="+mj-ea"/>
              </a:rPr>
              <a:t>는 내장 함수이다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기서는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정렬에 대하여 알아야 할 사항들을 요약해본다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간단하게 정렬을 실행하려면 아주 쉽다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다음과 같이 </a:t>
            </a:r>
            <a:r>
              <a:rPr lang="en-US" altLang="ko-KR" sz="1600" dirty="0">
                <a:latin typeface="+mj-ea"/>
                <a:ea typeface="+mj-ea"/>
              </a:rPr>
              <a:t>sorted()</a:t>
            </a:r>
            <a:r>
              <a:rPr lang="ko-KR" altLang="en-US" sz="1600" dirty="0">
                <a:latin typeface="+mj-ea"/>
                <a:ea typeface="+mj-ea"/>
              </a:rPr>
              <a:t>를 호출하면 된다</a:t>
            </a:r>
            <a:r>
              <a:rPr lang="en-US" altLang="ko-KR" sz="1600" dirty="0">
                <a:latin typeface="+mj-ea"/>
                <a:ea typeface="+mj-ea"/>
              </a:rPr>
              <a:t>. sorted()</a:t>
            </a:r>
            <a:r>
              <a:rPr lang="ko-KR" altLang="en-US" sz="1600" dirty="0">
                <a:latin typeface="+mj-ea"/>
                <a:ea typeface="+mj-ea"/>
              </a:rPr>
              <a:t>는 기존의 리스트를 변경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하는 것이 아니라 정렬된 새로운 리스트를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기존의 리스트는 전혀 변경되지 않는다</a:t>
            </a:r>
            <a:r>
              <a:rPr lang="en-US" altLang="ko-KR" sz="1600" dirty="0">
                <a:latin typeface="+mj-ea"/>
                <a:ea typeface="+mj-ea"/>
              </a:rPr>
              <a:t>. sorted()</a:t>
            </a:r>
            <a:r>
              <a:rPr lang="ko-KR" altLang="en-US" sz="1600" dirty="0">
                <a:latin typeface="+mj-ea"/>
                <a:ea typeface="+mj-ea"/>
              </a:rPr>
              <a:t>는 “정렬된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새로운 </a:t>
            </a:r>
            <a:r>
              <a:rPr lang="ko-KR" altLang="en-US" sz="1600" dirty="0" err="1">
                <a:latin typeface="+mj-ea"/>
                <a:ea typeface="+mj-ea"/>
              </a:rPr>
              <a:t>리스트”로</a:t>
            </a:r>
            <a:r>
              <a:rPr lang="ko-KR" altLang="en-US" sz="1600" dirty="0">
                <a:latin typeface="+mj-ea"/>
                <a:ea typeface="+mj-ea"/>
              </a:rPr>
              <a:t> 기억하자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리스트의 메소드인 </a:t>
            </a:r>
            <a:r>
              <a:rPr lang="en-US" altLang="ko-KR" sz="1600" dirty="0">
                <a:latin typeface="+mj-ea"/>
                <a:ea typeface="+mj-ea"/>
              </a:rPr>
              <a:t>sort()</a:t>
            </a:r>
            <a:r>
              <a:rPr lang="ko-KR" altLang="en-US" sz="1600" dirty="0">
                <a:latin typeface="+mj-ea"/>
                <a:ea typeface="+mj-ea"/>
              </a:rPr>
              <a:t>를 사용하여도 정렬이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 경우에는 리스트 자체를 변경해버린다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일반적으로 이것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보다는 내장 함수인 </a:t>
            </a:r>
            <a:r>
              <a:rPr lang="en-US" altLang="ko-KR" sz="1600" dirty="0">
                <a:latin typeface="+mj-ea"/>
                <a:ea typeface="+mj-ea"/>
              </a:rPr>
              <a:t>sorted()</a:t>
            </a:r>
            <a:r>
              <a:rPr lang="ko-KR" altLang="en-US" sz="1600" dirty="0">
                <a:latin typeface="+mj-ea"/>
                <a:ea typeface="+mj-ea"/>
              </a:rPr>
              <a:t>가 더 편리하다</a:t>
            </a:r>
            <a:r>
              <a:rPr lang="en-US" altLang="ko-KR" sz="1600" dirty="0">
                <a:latin typeface="+mj-ea"/>
                <a:ea typeface="+mj-ea"/>
              </a:rPr>
              <a:t>.sort()</a:t>
            </a:r>
            <a:r>
              <a:rPr lang="ko-KR" altLang="en-US" sz="1600" dirty="0">
                <a:latin typeface="+mj-ea"/>
                <a:ea typeface="+mj-ea"/>
              </a:rPr>
              <a:t>메소드는 </a:t>
            </a:r>
            <a:r>
              <a:rPr lang="ko-KR" altLang="en-US" sz="1600" dirty="0" err="1">
                <a:latin typeface="+mj-ea"/>
                <a:ea typeface="+mj-ea"/>
              </a:rPr>
              <a:t>리턴값이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None</a:t>
            </a:r>
            <a:r>
              <a:rPr lang="ko-KR" altLang="en-US" sz="1600" dirty="0">
                <a:latin typeface="+mj-ea"/>
                <a:ea typeface="+mj-ea"/>
              </a:rPr>
              <a:t>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물론 새로운 리스트를 만들어서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반환하지 </a:t>
            </a:r>
            <a:r>
              <a:rPr lang="ko-KR" altLang="en-US" sz="1600" dirty="0" err="1">
                <a:latin typeface="+mj-ea"/>
                <a:ea typeface="+mj-ea"/>
              </a:rPr>
              <a:t>않다보니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sorted()</a:t>
            </a:r>
            <a:r>
              <a:rPr lang="ko-KR" altLang="en-US" sz="1600" dirty="0">
                <a:latin typeface="+mj-ea"/>
                <a:ea typeface="+mj-ea"/>
              </a:rPr>
              <a:t>에 비해 속도는 </a:t>
            </a:r>
            <a:r>
              <a:rPr lang="ko-KR" altLang="en-US" sz="1600" dirty="0" err="1">
                <a:latin typeface="+mj-ea"/>
                <a:ea typeface="+mj-ea"/>
              </a:rPr>
              <a:t>빠른편이다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하지만 </a:t>
            </a:r>
            <a:r>
              <a:rPr lang="ko-KR" altLang="en-US" sz="1600" dirty="0" err="1">
                <a:latin typeface="+mj-ea"/>
                <a:ea typeface="+mj-ea"/>
              </a:rPr>
              <a:t>원본값을</a:t>
            </a:r>
            <a:r>
              <a:rPr lang="ko-KR" altLang="en-US" sz="1600" dirty="0">
                <a:latin typeface="+mj-ea"/>
                <a:ea typeface="+mj-ea"/>
              </a:rPr>
              <a:t> 바꿔버리는 것에 주의하자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135CC-6EA2-4D64-98E9-08D7058AA750}"/>
              </a:ext>
            </a:extLst>
          </p:cNvPr>
          <p:cNvSpPr txBox="1"/>
          <p:nvPr/>
        </p:nvSpPr>
        <p:spPr>
          <a:xfrm>
            <a:off x="1343473" y="3645024"/>
            <a:ext cx="3528391" cy="6924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print(sorted([4, 2, 3, 5, 1]))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[1, 2, 3, 4, 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E1A69-ED7A-4EFA-8F25-3634D032B8EE}"/>
              </a:ext>
            </a:extLst>
          </p:cNvPr>
          <p:cNvSpPr txBox="1"/>
          <p:nvPr/>
        </p:nvSpPr>
        <p:spPr>
          <a:xfrm>
            <a:off x="1333424" y="5517232"/>
            <a:ext cx="3528391" cy="10926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altLang="ko-KR" sz="1300" dirty="0">
                <a:latin typeface="+mj-ea"/>
                <a:ea typeface="+mj-ea"/>
                <a:cs typeface="Arial" panose="020B0604020202020204" pitchFamily="34" charset="0"/>
              </a:rPr>
              <a:t>myList = [4, 2, 3, 5, 1]</a:t>
            </a:r>
          </a:p>
          <a:p>
            <a:r>
              <a:rPr lang="fi-FI" altLang="ko-KR" sz="1300" dirty="0">
                <a:latin typeface="+mj-ea"/>
                <a:ea typeface="+mj-ea"/>
                <a:cs typeface="Arial" panose="020B0604020202020204" pitchFamily="34" charset="0"/>
              </a:rPr>
              <a:t>myList.sort()</a:t>
            </a:r>
          </a:p>
          <a:p>
            <a:r>
              <a:rPr lang="fi-FI" altLang="ko-KR" sz="1300" dirty="0">
                <a:latin typeface="+mj-ea"/>
                <a:ea typeface="+mj-ea"/>
                <a:cs typeface="Arial" panose="020B0604020202020204" pitchFamily="34" charset="0"/>
              </a:rPr>
              <a:t>print(myList)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fi-FI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fi-FI" altLang="ko-KR" sz="1300" dirty="0">
                <a:latin typeface="+mj-ea"/>
                <a:ea typeface="+mj-ea"/>
                <a:cs typeface="Arial" panose="020B0604020202020204" pitchFamily="34" charset="0"/>
              </a:rPr>
              <a:t>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280373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정렬과 탐색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정렬과 탐색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 또한 </a:t>
            </a:r>
            <a:r>
              <a:rPr lang="en-US" altLang="ko-KR" sz="1600" dirty="0">
                <a:latin typeface="+mj-ea"/>
                <a:ea typeface="+mj-ea"/>
              </a:rPr>
              <a:t>sort()</a:t>
            </a:r>
            <a:r>
              <a:rPr lang="ko-KR" altLang="en-US" sz="1600" dirty="0">
                <a:latin typeface="+mj-ea"/>
                <a:ea typeface="+mj-ea"/>
              </a:rPr>
              <a:t>는 리스트만을 위한 메소드이지만 </a:t>
            </a:r>
            <a:r>
              <a:rPr lang="en-US" altLang="ko-KR" sz="1600" dirty="0">
                <a:latin typeface="+mj-ea"/>
                <a:ea typeface="+mj-ea"/>
              </a:rPr>
              <a:t>sorted() </a:t>
            </a:r>
            <a:r>
              <a:rPr lang="ko-KR" altLang="en-US" sz="1600" dirty="0">
                <a:latin typeface="+mj-ea"/>
                <a:ea typeface="+mj-ea"/>
              </a:rPr>
              <a:t>함수는 어떤 반복가능한 객체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리스트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문자열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튜플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딕셔너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리 등</a:t>
            </a:r>
            <a:r>
              <a:rPr lang="en-US" altLang="ko-KR" sz="1600" dirty="0">
                <a:latin typeface="+mj-ea"/>
                <a:ea typeface="+mj-ea"/>
              </a:rPr>
              <a:t>)  </a:t>
            </a:r>
            <a:r>
              <a:rPr lang="ko-KR" altLang="en-US" sz="1600" dirty="0">
                <a:latin typeface="+mj-ea"/>
                <a:ea typeface="+mj-ea"/>
              </a:rPr>
              <a:t>도 </a:t>
            </a:r>
            <a:r>
              <a:rPr lang="ko-KR" altLang="en-US" sz="1600" dirty="0" err="1">
                <a:latin typeface="+mj-ea"/>
                <a:ea typeface="+mj-ea"/>
              </a:rPr>
              <a:t>받을수</a:t>
            </a:r>
            <a:r>
              <a:rPr lang="ko-KR" altLang="en-US" sz="1600" dirty="0">
                <a:latin typeface="+mj-ea"/>
                <a:ea typeface="+mj-ea"/>
              </a:rPr>
              <a:t>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다음과 같은 </a:t>
            </a:r>
            <a:r>
              <a:rPr lang="ko-KR" altLang="en-US" sz="1600" dirty="0" err="1">
                <a:latin typeface="+mj-ea"/>
                <a:ea typeface="+mj-ea"/>
              </a:rPr>
              <a:t>딕셔너리</a:t>
            </a:r>
            <a:r>
              <a:rPr lang="ko-KR" altLang="en-US" sz="1600" dirty="0">
                <a:latin typeface="+mj-ea"/>
                <a:ea typeface="+mj-ea"/>
              </a:rPr>
              <a:t> 객체도 받을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key </a:t>
            </a:r>
            <a:r>
              <a:rPr lang="ko-KR" altLang="en-US" sz="1600" b="1" dirty="0">
                <a:latin typeface="+mj-ea"/>
                <a:ea typeface="+mj-ea"/>
              </a:rPr>
              <a:t>매개변수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정렬을 하다 보면 정렬에 사용되는 키를 개발자가 변경해 주어야 하는 경우가 종종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파이전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2.4</a:t>
            </a:r>
            <a:r>
              <a:rPr lang="ko-KR" altLang="en-US" sz="1600" dirty="0">
                <a:latin typeface="+mj-ea"/>
                <a:ea typeface="+mj-ea"/>
              </a:rPr>
              <a:t>부터는 개발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자가 </a:t>
            </a:r>
            <a:r>
              <a:rPr lang="en-US" altLang="ko-KR" sz="1600" dirty="0">
                <a:latin typeface="+mj-ea"/>
                <a:ea typeface="+mj-ea"/>
              </a:rPr>
              <a:t>key </a:t>
            </a:r>
            <a:r>
              <a:rPr lang="ko-KR" altLang="en-US" sz="1600" dirty="0">
                <a:latin typeface="+mj-ea"/>
                <a:ea typeface="+mj-ea"/>
              </a:rPr>
              <a:t>매개변수로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정렬을 하기 전에 각 요소에 대하여 호출되는 함수를 지정할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위의 문장에서는 문자열을 받아서 </a:t>
            </a:r>
            <a:r>
              <a:rPr lang="en-US" altLang="ko-KR" sz="1600" dirty="0">
                <a:latin typeface="+mj-ea"/>
                <a:ea typeface="+mj-ea"/>
              </a:rPr>
              <a:t>split()</a:t>
            </a:r>
            <a:r>
              <a:rPr lang="ko-KR" altLang="en-US" sz="1600" dirty="0">
                <a:latin typeface="+mj-ea"/>
                <a:ea typeface="+mj-ea"/>
              </a:rPr>
              <a:t>로 단어들의 리스트로 변환한 후에 </a:t>
            </a:r>
            <a:r>
              <a:rPr lang="en-US" altLang="ko-KR" sz="1600" dirty="0">
                <a:latin typeface="+mj-ea"/>
                <a:ea typeface="+mj-ea"/>
              </a:rPr>
              <a:t>key</a:t>
            </a:r>
            <a:r>
              <a:rPr lang="ko-KR" altLang="en-US" sz="1600" dirty="0">
                <a:latin typeface="+mj-ea"/>
                <a:ea typeface="+mj-ea"/>
              </a:rPr>
              <a:t>를 문자열 객체의 </a:t>
            </a:r>
            <a:r>
              <a:rPr lang="en-US" altLang="ko-KR" sz="1600" dirty="0">
                <a:latin typeface="+mj-ea"/>
                <a:ea typeface="+mj-ea"/>
              </a:rPr>
              <a:t>lower() </a:t>
            </a:r>
            <a:r>
              <a:rPr lang="ko-KR" altLang="en-US" sz="1600" dirty="0">
                <a:latin typeface="+mj-ea"/>
                <a:ea typeface="+mj-ea"/>
              </a:rPr>
              <a:t>함수로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지정하였다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따라서 단어들을 비교하기 전에</a:t>
            </a:r>
            <a:r>
              <a:rPr lang="en-US" altLang="ko-KR" sz="1600" dirty="0">
                <a:latin typeface="+mj-ea"/>
                <a:ea typeface="+mj-ea"/>
              </a:rPr>
              <a:t>, lower() </a:t>
            </a:r>
            <a:r>
              <a:rPr lang="ko-KR" altLang="en-US" sz="1600" dirty="0">
                <a:latin typeface="+mj-ea"/>
                <a:ea typeface="+mj-ea"/>
              </a:rPr>
              <a:t>함수가 호출되어서 단어들을 소문자로 변경하게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135CC-6EA2-4D64-98E9-08D7058AA750}"/>
              </a:ext>
            </a:extLst>
          </p:cNvPr>
          <p:cNvSpPr txBox="1"/>
          <p:nvPr/>
        </p:nvSpPr>
        <p:spPr>
          <a:xfrm>
            <a:off x="1343473" y="2204864"/>
            <a:ext cx="5544615" cy="6924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print(sorted({3: 'D', 2: 'B', 5: 'B', 4: 'E', 1: 'A’}))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[1, 2, 3, 4, 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E1A69-ED7A-4EFA-8F25-3634D032B8EE}"/>
              </a:ext>
            </a:extLst>
          </p:cNvPr>
          <p:cNvSpPr txBox="1"/>
          <p:nvPr/>
        </p:nvSpPr>
        <p:spPr>
          <a:xfrm>
            <a:off x="1333424" y="4036880"/>
            <a:ext cx="8074944" cy="6924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print(sorted("The health know not of their health, but only the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sick".split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(), key=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str.lower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['but', 'health', 'health,', 'know', 'not', 'of', 'only', 'sick', 'The', 'the’, their']</a:t>
            </a:r>
          </a:p>
        </p:txBody>
      </p:sp>
    </p:spTree>
    <p:extLst>
      <p:ext uri="{BB962C8B-B14F-4D97-AF65-F5344CB8AC3E}">
        <p14:creationId xmlns:p14="http://schemas.microsoft.com/office/powerpoint/2010/main" val="396850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정렬과 탐색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key </a:t>
            </a:r>
            <a:r>
              <a:rPr lang="ko-KR" altLang="en-US" sz="1600" b="1" dirty="0">
                <a:latin typeface="+mj-ea"/>
                <a:ea typeface="+mj-ea"/>
              </a:rPr>
              <a:t>매개변수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key </a:t>
            </a:r>
            <a:r>
              <a:rPr lang="ko-KR" altLang="en-US" sz="1600" dirty="0">
                <a:latin typeface="+mj-ea"/>
                <a:ea typeface="+mj-ea"/>
              </a:rPr>
              <a:t>매개변수가 많이 사용되는 경우는 객체의 데이터 중에서 특정한 데이터를 기준으로 정렬하는 경우이다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들어서 학생들을 다음과 같이 </a:t>
            </a:r>
            <a:r>
              <a:rPr lang="ko-KR" altLang="en-US" sz="1600" dirty="0" err="1">
                <a:latin typeface="+mj-ea"/>
                <a:ea typeface="+mj-ea"/>
              </a:rPr>
              <a:t>튜플의</a:t>
            </a:r>
            <a:r>
              <a:rPr lang="ko-KR" altLang="en-US" sz="1600" dirty="0">
                <a:latin typeface="+mj-ea"/>
                <a:ea typeface="+mj-ea"/>
              </a:rPr>
              <a:t> 리스트로 나타낸 후에 학생들의 학번을 기준으로 정렬하는 코드를 작성하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는 경우를 살펴보자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- lambda</a:t>
            </a:r>
            <a:r>
              <a:rPr lang="ko-KR" altLang="en-US" sz="1600" dirty="0">
                <a:latin typeface="+mj-ea"/>
                <a:ea typeface="+mj-ea"/>
              </a:rPr>
              <a:t>는 정렬에 필요한 함수를 나타낸 것으로 </a:t>
            </a:r>
            <a:r>
              <a:rPr lang="en-US" altLang="ko-KR" sz="1600" dirty="0">
                <a:latin typeface="+mj-ea"/>
                <a:ea typeface="+mj-ea"/>
              </a:rPr>
              <a:t>student </a:t>
            </a:r>
            <a:r>
              <a:rPr lang="ko-KR" altLang="en-US" sz="1600" dirty="0">
                <a:latin typeface="+mj-ea"/>
                <a:ea typeface="+mj-ea"/>
              </a:rPr>
              <a:t>요소를 받아서 </a:t>
            </a:r>
            <a:r>
              <a:rPr lang="en-US" altLang="ko-KR" sz="1600" dirty="0">
                <a:latin typeface="+mj-ea"/>
                <a:ea typeface="+mj-ea"/>
              </a:rPr>
              <a:t>student[2]</a:t>
            </a:r>
            <a:r>
              <a:rPr lang="ko-KR" altLang="en-US" sz="1600" dirty="0">
                <a:latin typeface="+mj-ea"/>
                <a:ea typeface="+mj-ea"/>
              </a:rPr>
              <a:t>를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즉 정렬의 기준이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학생들의 학번이 되는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람다식은 다음 절에서 자세히 설명한다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135CC-6EA2-4D64-98E9-08D7058AA750}"/>
              </a:ext>
            </a:extLst>
          </p:cNvPr>
          <p:cNvSpPr txBox="1"/>
          <p:nvPr/>
        </p:nvSpPr>
        <p:spPr>
          <a:xfrm>
            <a:off x="1343473" y="2564904"/>
            <a:ext cx="7848871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students = [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홍길동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', 3.9, 20160303),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김철수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', 3.0, 20160302),</a:t>
            </a:r>
          </a:p>
          <a:p>
            <a:pPr lvl="1"/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('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최자영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', 4.3, 20160301)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print(sorted(students, key=lambda student: student[2]))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[('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최자영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', 4.3, 20160301), ('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김철수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', 3.0, 20160302), ('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홍길동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', 3.9, 20160303)]</a:t>
            </a:r>
          </a:p>
        </p:txBody>
      </p:sp>
    </p:spTree>
    <p:extLst>
      <p:ext uri="{BB962C8B-B14F-4D97-AF65-F5344CB8AC3E}">
        <p14:creationId xmlns:p14="http://schemas.microsoft.com/office/powerpoint/2010/main" val="352682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정렬과 탐색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오름차순 정렬과 내림차순 정렬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en-US" altLang="ko-KR" sz="1600" dirty="0" err="1">
                <a:latin typeface="+mj-ea"/>
                <a:ea typeface="+mj-ea"/>
              </a:rPr>
              <a:t>list.sort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와 내장함수 </a:t>
            </a:r>
            <a:r>
              <a:rPr lang="en-US" altLang="ko-KR" sz="1600" dirty="0">
                <a:latin typeface="+mj-ea"/>
                <a:ea typeface="+mj-ea"/>
              </a:rPr>
              <a:t>sorted()</a:t>
            </a:r>
            <a:r>
              <a:rPr lang="ko-KR" altLang="en-US" sz="1600" dirty="0">
                <a:latin typeface="+mj-ea"/>
                <a:ea typeface="+mj-ea"/>
              </a:rPr>
              <a:t>는 모두 </a:t>
            </a:r>
            <a:r>
              <a:rPr lang="en-US" altLang="ko-KR" sz="1600" dirty="0">
                <a:latin typeface="+mj-ea"/>
                <a:ea typeface="+mj-ea"/>
              </a:rPr>
              <a:t>reverse </a:t>
            </a:r>
            <a:r>
              <a:rPr lang="ko-KR" altLang="en-US" sz="1600" dirty="0">
                <a:latin typeface="+mj-ea"/>
                <a:ea typeface="+mj-ea"/>
              </a:rPr>
              <a:t>매개변수를 받는다</a:t>
            </a:r>
            <a:r>
              <a:rPr lang="en-US" altLang="ko-KR" sz="1600" dirty="0">
                <a:latin typeface="+mj-ea"/>
                <a:ea typeface="+mj-ea"/>
              </a:rPr>
              <a:t>. reverse </a:t>
            </a:r>
            <a:r>
              <a:rPr lang="ko-KR" altLang="en-US" sz="1600" dirty="0">
                <a:latin typeface="+mj-ea"/>
                <a:ea typeface="+mj-ea"/>
              </a:rPr>
              <a:t>변수는 부울형으로 </a:t>
            </a:r>
            <a:r>
              <a:rPr lang="en-US" altLang="ko-KR" sz="1600" dirty="0">
                <a:latin typeface="+mj-ea"/>
                <a:ea typeface="+mj-ea"/>
              </a:rPr>
              <a:t>True</a:t>
            </a:r>
            <a:r>
              <a:rPr lang="ko-KR" altLang="en-US" sz="1600" dirty="0">
                <a:latin typeface="+mj-ea"/>
                <a:ea typeface="+mj-ea"/>
              </a:rPr>
              <a:t>이면 내림차순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앞선 예제에서 내림차순으로 정렬하려면 다음과 같이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정렬의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안정성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파이썬 버전 </a:t>
            </a:r>
            <a:r>
              <a:rPr lang="en-US" altLang="ko-KR" sz="1600" dirty="0">
                <a:latin typeface="+mj-ea"/>
                <a:ea typeface="+mj-ea"/>
              </a:rPr>
              <a:t>2.2</a:t>
            </a:r>
            <a:r>
              <a:rPr lang="ko-KR" altLang="en-US" sz="1600" dirty="0">
                <a:latin typeface="+mj-ea"/>
                <a:ea typeface="+mj-ea"/>
              </a:rPr>
              <a:t>부터 </a:t>
            </a:r>
            <a:r>
              <a:rPr lang="ko-KR" altLang="en-US" sz="1600" dirty="0" err="1">
                <a:latin typeface="+mj-ea"/>
                <a:ea typeface="+mj-ea"/>
              </a:rPr>
              <a:t>파이썬에서의</a:t>
            </a:r>
            <a:r>
              <a:rPr lang="ko-KR" altLang="en-US" sz="1600" dirty="0">
                <a:latin typeface="+mj-ea"/>
                <a:ea typeface="+mj-ea"/>
              </a:rPr>
              <a:t> 정렬은 안정성이 보장된다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안정성이란 동일한 키를 가지고 있는 레코드가 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러 게 있을 때 정렬 후에도 레코드들의 원래 순서가 유지되는 것을 의미한다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ko-KR" altLang="en-US" sz="1600" dirty="0">
                <a:latin typeface="+mj-ea"/>
                <a:ea typeface="+mj-ea"/>
              </a:rPr>
              <a:t>위의 코드에서 </a:t>
            </a:r>
            <a:r>
              <a:rPr lang="en-US" altLang="ko-KR" sz="1600" dirty="0">
                <a:latin typeface="+mj-ea"/>
                <a:ea typeface="+mj-ea"/>
              </a:rPr>
              <a:t>(1, 100) </a:t>
            </a:r>
            <a:r>
              <a:rPr lang="ko-KR" altLang="en-US" sz="1600" dirty="0">
                <a:latin typeface="+mj-ea"/>
                <a:ea typeface="+mj-ea"/>
              </a:rPr>
              <a:t>레코드와 </a:t>
            </a:r>
            <a:r>
              <a:rPr lang="en-US" altLang="ko-KR" sz="1600" dirty="0">
                <a:latin typeface="+mj-ea"/>
                <a:ea typeface="+mj-ea"/>
              </a:rPr>
              <a:t>(1, 200) </a:t>
            </a:r>
            <a:r>
              <a:rPr lang="ko-KR" altLang="en-US" sz="1600" dirty="0">
                <a:latin typeface="+mj-ea"/>
                <a:ea typeface="+mj-ea"/>
              </a:rPr>
              <a:t>레코드가 정렬 후에도 위치가 변경되지 않았다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이것은 사소한 것 같지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만 중요할 수도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대학교에서 신입생을 선발할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성적이 같으면 선착순으로 선발한다고 하면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</a:t>
            </a:r>
            <a:r>
              <a:rPr lang="ko-KR" altLang="en-US" sz="1600" dirty="0">
                <a:latin typeface="+mj-ea"/>
                <a:ea typeface="+mj-ea"/>
              </a:rPr>
              <a:t>반드시 정렬의 안정성이 보장되어야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135CC-6EA2-4D64-98E9-08D7058AA750}"/>
              </a:ext>
            </a:extLst>
          </p:cNvPr>
          <p:cNvSpPr txBox="1"/>
          <p:nvPr/>
        </p:nvSpPr>
        <p:spPr>
          <a:xfrm>
            <a:off x="1343473" y="2204864"/>
            <a:ext cx="8424935" cy="6924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print(sorted(students, key=lambda student: student[2], reverse=True))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[('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홍길동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', 3.9, 20160303), ('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김철수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', 3.0, 20160302), ('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최자영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', 4.3, 20160301)]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CBCD6-D1FE-469D-86C4-6C9E09AF8E2E}"/>
              </a:ext>
            </a:extLst>
          </p:cNvPr>
          <p:cNvSpPr txBox="1"/>
          <p:nvPr/>
        </p:nvSpPr>
        <p:spPr>
          <a:xfrm>
            <a:off x="1343473" y="4040775"/>
            <a:ext cx="8424935" cy="8925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data = [(1, 100), (1, 200), (2, 300), (2, 400)]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print(sorted(data, key=lambda data: data[0]))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[(1, 100), (1, 200), (2, 300), (2, 400)]</a:t>
            </a:r>
          </a:p>
        </p:txBody>
      </p:sp>
    </p:spTree>
    <p:extLst>
      <p:ext uri="{BB962C8B-B14F-4D97-AF65-F5344CB8AC3E}">
        <p14:creationId xmlns:p14="http://schemas.microsoft.com/office/powerpoint/2010/main" val="391152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 err="1">
                <a:latin typeface="+mj-ea"/>
              </a:rPr>
              <a:t>람다식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람다식이란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 err="1">
                <a:latin typeface="+mj-ea"/>
                <a:ea typeface="+mj-ea"/>
              </a:rPr>
              <a:t>람다식</a:t>
            </a:r>
            <a:r>
              <a:rPr lang="ko-KR" altLang="en-US" sz="1600" dirty="0">
                <a:latin typeface="+mj-ea"/>
                <a:ea typeface="+mj-ea"/>
              </a:rPr>
              <a:t> 또는 람다 함수는 무명 함수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즉 이름이 없는 함수를 만드는 방법이다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람다식는</a:t>
            </a:r>
            <a:r>
              <a:rPr lang="ko-KR" altLang="en-US" sz="1600" dirty="0">
                <a:latin typeface="+mj-ea"/>
                <a:ea typeface="+mj-ea"/>
              </a:rPr>
              <a:t> 이름은 없고 몸체만 있는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함수이다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람다식은 함수이지만 </a:t>
            </a:r>
            <a:r>
              <a:rPr lang="en-US" altLang="ko-KR" sz="1600" dirty="0">
                <a:latin typeface="+mj-ea"/>
                <a:ea typeface="+mj-ea"/>
              </a:rPr>
              <a:t>def </a:t>
            </a:r>
            <a:r>
              <a:rPr lang="ko-KR" altLang="en-US" sz="1600" dirty="0">
                <a:latin typeface="+mj-ea"/>
                <a:ea typeface="+mj-ea"/>
              </a:rPr>
              <a:t>키워드로 작성되지 않는다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파이썬에서</a:t>
            </a:r>
            <a:r>
              <a:rPr lang="ko-KR" altLang="en-US" sz="1600" dirty="0">
                <a:latin typeface="+mj-ea"/>
                <a:ea typeface="+mj-ea"/>
              </a:rPr>
              <a:t> 람다식은 </a:t>
            </a:r>
            <a:r>
              <a:rPr lang="en-US" altLang="ko-KR" sz="1600" dirty="0">
                <a:latin typeface="+mj-ea"/>
                <a:ea typeface="+mj-ea"/>
              </a:rPr>
              <a:t>lambda </a:t>
            </a:r>
            <a:r>
              <a:rPr lang="ko-KR" altLang="en-US" sz="1600" dirty="0">
                <a:latin typeface="+mj-ea"/>
                <a:ea typeface="+mj-ea"/>
              </a:rPr>
              <a:t>키워드로 만들어진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람다식은 딱 한 번 사용되는 함수를 만드는 사용된다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람다식은 여러 개의 매개 변수를 가질 수 있으나 </a:t>
            </a:r>
            <a:r>
              <a:rPr lang="ko-KR" altLang="en-US" sz="1600" dirty="0" err="1">
                <a:latin typeface="+mj-ea"/>
                <a:ea typeface="+mj-ea"/>
              </a:rPr>
              <a:t>반환값은</a:t>
            </a:r>
            <a:r>
              <a:rPr lang="ko-KR" altLang="en-US" sz="1600" dirty="0">
                <a:latin typeface="+mj-ea"/>
                <a:ea typeface="+mj-ea"/>
              </a:rPr>
              <a:t> 하나만 있어야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또 자신만의 이름공간을 가지고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무명 함수를 이용하여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정수를 합하는 함수를 작성해보면 다음과 같다</a:t>
            </a:r>
            <a:r>
              <a:rPr lang="en-US" altLang="ko-KR" sz="1600" dirty="0">
                <a:latin typeface="+mj-ea"/>
                <a:ea typeface="+mj-ea"/>
              </a:rPr>
              <a:t>.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28703F-A064-4EAD-9CF5-14020796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57" y="3306612"/>
            <a:ext cx="5654833" cy="1490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643B1D-EA85-4FE2-956B-D64C62447441}"/>
              </a:ext>
            </a:extLst>
          </p:cNvPr>
          <p:cNvSpPr txBox="1"/>
          <p:nvPr/>
        </p:nvSpPr>
        <p:spPr>
          <a:xfrm>
            <a:off x="1343473" y="5157192"/>
            <a:ext cx="8424935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 = lambda x, y: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x+y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;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정수의 합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", f(10, 20))</a:t>
            </a:r>
            <a:endParaRPr lang="ko-KR" altLang="en-US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정수의 합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", f(20, 20))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정수의 합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30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정수의 합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274659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 err="1">
                <a:latin typeface="+mj-ea"/>
              </a:rPr>
              <a:t>람다식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err="1">
                <a:latin typeface="+mj-ea"/>
                <a:ea typeface="+mj-ea"/>
              </a:rPr>
              <a:t>람다식이란</a:t>
            </a:r>
            <a:r>
              <a:rPr lang="en-US" altLang="ko-KR" sz="1600" b="1" dirty="0">
                <a:latin typeface="+mj-ea"/>
                <a:ea typeface="+mj-ea"/>
              </a:rPr>
              <a:t>?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만약 앞의 코드를 일반적인 함수를 이용하여 작성하였으면 다음과 같이 되었을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여러분들이 확인할 수 있듯이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en-US" altLang="ko-KR" sz="1600" dirty="0" err="1">
                <a:latin typeface="+mj-ea"/>
                <a:ea typeface="+mj-ea"/>
              </a:rPr>
              <a:t>get_sum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과 람다 함수는 동일한 작업을 하며 동일한 방식으로 사용할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람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다 함수에서는 </a:t>
            </a:r>
            <a:r>
              <a:rPr lang="en-US" altLang="ko-KR" sz="1600" dirty="0">
                <a:latin typeface="+mj-ea"/>
                <a:ea typeface="+mj-ea"/>
              </a:rPr>
              <a:t>return </a:t>
            </a:r>
            <a:r>
              <a:rPr lang="ko-KR" altLang="en-US" sz="1600" dirty="0">
                <a:latin typeface="+mj-ea"/>
                <a:ea typeface="+mj-ea"/>
              </a:rPr>
              <a:t>키워드를 사용할 필요가 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람다 함수에서는 항상 반환되는 수식만 써주면 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함수를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필요로 하는 곳에 람다 함수를 놓을 수 있으며 람다 함수를 반드시 변수에 할당할 필요도 없다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람다식의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역사와 용도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람다식은 </a:t>
            </a:r>
            <a:r>
              <a:rPr lang="en-US" altLang="ko-KR" sz="1600" dirty="0">
                <a:latin typeface="+mj-ea"/>
                <a:ea typeface="+mj-ea"/>
              </a:rPr>
              <a:t>Alonzo Church</a:t>
            </a:r>
            <a:r>
              <a:rPr lang="ko-KR" altLang="en-US" sz="1600" dirty="0">
                <a:latin typeface="+mj-ea"/>
                <a:ea typeface="+mj-ea"/>
              </a:rPr>
              <a:t>가 발명한 계산 모델인 람다 수학</a:t>
            </a:r>
            <a:r>
              <a:rPr lang="en-US" altLang="ko-KR" sz="1600" dirty="0">
                <a:latin typeface="+mj-ea"/>
                <a:ea typeface="+mj-ea"/>
              </a:rPr>
              <a:t>(lambda calculus)</a:t>
            </a:r>
            <a:r>
              <a:rPr lang="ko-KR" altLang="en-US" sz="1600" dirty="0">
                <a:latin typeface="+mj-ea"/>
                <a:ea typeface="+mj-ea"/>
              </a:rPr>
              <a:t>에 뿌리를 두고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람다 수학에서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유래한 프로그래밍 언어를 함수형 언어라고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람다 수학도 완전한 튜링 기계의 일종이지만 람다 수학은 상태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를 유지하지 않는다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파이썬은</a:t>
            </a:r>
            <a:r>
              <a:rPr lang="ko-KR" altLang="en-US" sz="1600" dirty="0">
                <a:latin typeface="+mj-ea"/>
                <a:ea typeface="+mj-ea"/>
              </a:rPr>
              <a:t> 본질적으로 함수형 언어는 아니지만 초기에 일부 함수형 언어 개념을 채택했다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람다식은 주로 </a:t>
            </a:r>
            <a:r>
              <a:rPr lang="en-US" altLang="ko-KR" sz="1600" dirty="0">
                <a:latin typeface="+mj-ea"/>
                <a:ea typeface="+mj-ea"/>
              </a:rPr>
              <a:t>filter(), map(), reduce() </a:t>
            </a:r>
            <a:r>
              <a:rPr lang="ko-KR" altLang="en-US" sz="1600" dirty="0">
                <a:latin typeface="+mj-ea"/>
                <a:ea typeface="+mj-ea"/>
              </a:rPr>
              <a:t>함수와 함께 사용된다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람다식은 </a:t>
            </a:r>
            <a:r>
              <a:rPr lang="en-US" altLang="ko-KR" sz="1600" dirty="0">
                <a:latin typeface="+mj-ea"/>
                <a:ea typeface="+mj-ea"/>
              </a:rPr>
              <a:t>Lisp </a:t>
            </a:r>
            <a:r>
              <a:rPr lang="ko-KR" altLang="en-US" sz="1600" dirty="0">
                <a:latin typeface="+mj-ea"/>
                <a:ea typeface="+mj-ea"/>
              </a:rPr>
              <a:t>프로그래머의 요구로 인해 </a:t>
            </a:r>
            <a:r>
              <a:rPr lang="ko-KR" altLang="en-US" sz="1600" dirty="0" err="1">
                <a:latin typeface="+mj-ea"/>
                <a:ea typeface="+mj-ea"/>
              </a:rPr>
              <a:t>파이썬에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추가되었다</a:t>
            </a:r>
            <a:r>
              <a:rPr lang="en-US" altLang="ko-KR" sz="1600" dirty="0">
                <a:latin typeface="+mj-ea"/>
                <a:ea typeface="+mj-ea"/>
              </a:rPr>
              <a:t>. 1994</a:t>
            </a:r>
            <a:r>
              <a:rPr lang="ko-KR" altLang="en-US" sz="1600" dirty="0">
                <a:latin typeface="+mj-ea"/>
                <a:ea typeface="+mj-ea"/>
              </a:rPr>
              <a:t>년에 </a:t>
            </a:r>
            <a:r>
              <a:rPr lang="en-US" altLang="ko-KR" sz="1600" dirty="0">
                <a:latin typeface="+mj-ea"/>
                <a:ea typeface="+mj-ea"/>
              </a:rPr>
              <a:t>map(), filter(), reduce(), lambda </a:t>
            </a:r>
            <a:r>
              <a:rPr lang="ko-KR" altLang="en-US" sz="1600" dirty="0">
                <a:latin typeface="+mj-ea"/>
                <a:ea typeface="+mj-ea"/>
              </a:rPr>
              <a:t>키워드가 언어에 추가되었다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43B1D-EA85-4FE2-956B-D64C62447441}"/>
              </a:ext>
            </a:extLst>
          </p:cNvPr>
          <p:cNvSpPr txBox="1"/>
          <p:nvPr/>
        </p:nvSpPr>
        <p:spPr>
          <a:xfrm>
            <a:off x="1343473" y="1844824"/>
            <a:ext cx="8424935" cy="8925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get_sum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(x, y) 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return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x+y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정수의 합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get_sum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( 10, 20 ))</a:t>
            </a:r>
            <a:endParaRPr lang="ko-KR" altLang="en-US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정수의 합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get_sum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( 20, 20 ))</a:t>
            </a:r>
            <a:endParaRPr lang="ko-KR" altLang="en-US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B392-94A8-448F-A396-6685511BAA7B}"/>
              </a:ext>
            </a:extLst>
          </p:cNvPr>
          <p:cNvSpPr txBox="1"/>
          <p:nvPr/>
        </p:nvSpPr>
        <p:spPr>
          <a:xfrm>
            <a:off x="1343472" y="6211669"/>
            <a:ext cx="1065718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수학 또는 이론 전산학에서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튜링 기계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영어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: Turing machine)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는 긴 테이프에 쓰여 있는 여러 가지 기호들을 일정한 규칙에 따라 바꾸는 기계이다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상당히 간단해 보이지만 이 기계는 적당한 규칙과 기호를 입력한다면 일반적인 컴퓨터의 알고리즘을 수행할 수 있으며 컴퓨터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CPU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의 기능을 설명하는데 상당히 유용하다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495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 err="1">
                <a:latin typeface="+mj-ea"/>
              </a:rPr>
              <a:t>람다식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3)</a:t>
            </a:r>
            <a:r>
              <a:rPr lang="ko-KR" altLang="en-US" sz="1600" b="1" dirty="0">
                <a:latin typeface="+mj-ea"/>
                <a:ea typeface="+mj-ea"/>
              </a:rPr>
              <a:t> 람다식과 콜백함수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그렇다면 람다 함수는 어디에 사용되는 것일까</a:t>
            </a:r>
            <a:r>
              <a:rPr lang="en-US" altLang="ko-KR" sz="1600" dirty="0">
                <a:latin typeface="+mj-ea"/>
                <a:ea typeface="+mj-ea"/>
              </a:rPr>
              <a:t>? </a:t>
            </a:r>
            <a:r>
              <a:rPr lang="ko-KR" altLang="en-US" sz="1600" dirty="0">
                <a:latin typeface="+mj-ea"/>
                <a:ea typeface="+mj-ea"/>
              </a:rPr>
              <a:t>예를 들어서 </a:t>
            </a:r>
            <a:r>
              <a:rPr lang="en-US" altLang="ko-KR" sz="1600" dirty="0">
                <a:latin typeface="+mj-ea"/>
                <a:ea typeface="+mj-ea"/>
              </a:rPr>
              <a:t>GUI </a:t>
            </a:r>
            <a:r>
              <a:rPr lang="ko-KR" altLang="en-US" sz="1600" dirty="0">
                <a:latin typeface="+mj-ea"/>
                <a:ea typeface="+mj-ea"/>
              </a:rPr>
              <a:t>프로그램에서 이벤트를 처리하는 </a:t>
            </a:r>
            <a:r>
              <a:rPr lang="ko-KR" altLang="en-US" sz="1600" dirty="0" err="1">
                <a:latin typeface="+mj-ea"/>
                <a:ea typeface="+mj-ea"/>
              </a:rPr>
              <a:t>콜백</a:t>
            </a:r>
            <a:r>
              <a:rPr lang="ko-KR" altLang="en-US" sz="1600" dirty="0">
                <a:latin typeface="+mj-ea"/>
                <a:ea typeface="+mj-ea"/>
              </a:rPr>
              <a:t> 함수</a:t>
            </a:r>
            <a:r>
              <a:rPr lang="en-US" altLang="ko-KR" sz="1600" dirty="0">
                <a:latin typeface="+mj-ea"/>
                <a:ea typeface="+mj-ea"/>
              </a:rPr>
              <a:t>(ca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en-US" altLang="ko-KR" sz="1600" dirty="0" err="1">
                <a:latin typeface="+mj-ea"/>
                <a:ea typeface="+mj-ea"/>
              </a:rPr>
              <a:t>llback</a:t>
            </a:r>
            <a:r>
              <a:rPr lang="en-US" altLang="ko-KR" sz="1600" dirty="0">
                <a:latin typeface="+mj-ea"/>
                <a:ea typeface="+mj-ea"/>
              </a:rPr>
              <a:t> handler)</a:t>
            </a:r>
            <a:r>
              <a:rPr lang="ko-KR" altLang="en-US" sz="1600" dirty="0">
                <a:latin typeface="+mj-ea"/>
                <a:ea typeface="+mj-ea"/>
              </a:rPr>
              <a:t>에서 많이 사용된다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이벤트가 생성되면 호출되는 함수를 전달할 때 람다식을 사용한다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콜백</a:t>
            </a:r>
            <a:r>
              <a:rPr lang="ko-KR" altLang="en-US" sz="1600" dirty="0">
                <a:latin typeface="+mj-ea"/>
                <a:ea typeface="+mj-ea"/>
              </a:rPr>
              <a:t> 함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수를 간단하게 람다식으로 구현하여서 포함시키는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한참 앞에서 배웠던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프로그램에서 람다식을 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용해보자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F2818-13CB-4BC5-A322-0803384DE846}"/>
              </a:ext>
            </a:extLst>
          </p:cNvPr>
          <p:cNvSpPr txBox="1"/>
          <p:nvPr/>
        </p:nvSpPr>
        <p:spPr>
          <a:xfrm>
            <a:off x="1343473" y="2926632"/>
            <a:ext cx="8424935" cy="189282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btn1 = Button(window, text="1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command=lambda: print(1,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버튼이 클릭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btn1.pack(side=LEFT)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btn2 = Button(window, text="2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command=lambda: print(2,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버튼이 클릭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"))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btn2. pack(side=LEFT)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quitBtn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Button(window, text="QUIT",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="red", command=quit) 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quitBtn.pack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(side=LEFT)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B2BC06-0F89-4EB1-98C6-BFCA3886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5025487"/>
            <a:ext cx="1552575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5EC33C-CEE6-4058-943C-90159D8A7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50" y="5029478"/>
            <a:ext cx="3095625" cy="777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384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 err="1">
                <a:latin typeface="+mj-ea"/>
              </a:rPr>
              <a:t>람다식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4)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map() </a:t>
            </a:r>
            <a:r>
              <a:rPr lang="ko-KR" altLang="en-US" sz="1600" b="1" dirty="0">
                <a:latin typeface="+mj-ea"/>
                <a:ea typeface="+mj-ea"/>
              </a:rPr>
              <a:t>함수와 </a:t>
            </a:r>
            <a:r>
              <a:rPr lang="ko-KR" altLang="en-US" sz="1600" b="1" dirty="0" err="1">
                <a:latin typeface="+mj-ea"/>
                <a:ea typeface="+mj-ea"/>
              </a:rPr>
              <a:t>람다식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람다식은 내장 </a:t>
            </a:r>
            <a:r>
              <a:rPr lang="ko-KR" altLang="en-US" sz="1600" dirty="0" err="1">
                <a:latin typeface="+mj-ea"/>
                <a:ea typeface="+mj-ea"/>
              </a:rPr>
              <a:t>함수와도</a:t>
            </a:r>
            <a:r>
              <a:rPr lang="ko-KR" altLang="en-US" sz="1600" dirty="0">
                <a:latin typeface="+mj-ea"/>
                <a:ea typeface="+mj-ea"/>
              </a:rPr>
              <a:t> 함께 사용된다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리스트에 있는 값에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를 곱하려고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이럴 때 람다식은 효과적으로 사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이때는 내장 함수 </a:t>
            </a:r>
            <a:r>
              <a:rPr lang="en-US" altLang="ko-KR" sz="1600" dirty="0">
                <a:latin typeface="+mj-ea"/>
                <a:ea typeface="+mj-ea"/>
              </a:rPr>
              <a:t>map()</a:t>
            </a:r>
            <a:r>
              <a:rPr lang="ko-KR" altLang="en-US" sz="1600" dirty="0">
                <a:latin typeface="+mj-ea"/>
                <a:ea typeface="+mj-ea"/>
              </a:rPr>
              <a:t>이 사용된다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map()</a:t>
            </a:r>
            <a:r>
              <a:rPr lang="ko-KR" altLang="en-US" sz="1600" dirty="0">
                <a:latin typeface="+mj-ea"/>
                <a:ea typeface="+mj-ea"/>
              </a:rPr>
              <a:t>은 람다 함수를 리스트의 요소에 차례대로 적용한다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인덱스가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인 요소에 적용한 다음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차례대로 다음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요소에 적용된다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filter() </a:t>
            </a:r>
            <a:r>
              <a:rPr lang="ko-KR" altLang="en-US" sz="1600" b="1" dirty="0">
                <a:latin typeface="+mj-ea"/>
                <a:ea typeface="+mj-ea"/>
              </a:rPr>
              <a:t>함수와 </a:t>
            </a:r>
            <a:r>
              <a:rPr lang="ko-KR" altLang="en-US" sz="1600" b="1" dirty="0" err="1">
                <a:latin typeface="+mj-ea"/>
                <a:ea typeface="+mj-ea"/>
              </a:rPr>
              <a:t>람다식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ko-KR" altLang="en-US" sz="1600" dirty="0">
                <a:latin typeface="+mj-ea"/>
                <a:ea typeface="+mj-ea"/>
              </a:rPr>
              <a:t>내장 함수 </a:t>
            </a:r>
            <a:r>
              <a:rPr lang="en-US" altLang="ko-KR" sz="1600" dirty="0">
                <a:latin typeface="+mj-ea"/>
                <a:ea typeface="+mj-ea"/>
              </a:rPr>
              <a:t>filter()</a:t>
            </a:r>
            <a:r>
              <a:rPr lang="ko-KR" altLang="en-US" sz="1600" dirty="0">
                <a:latin typeface="+mj-ea"/>
                <a:ea typeface="+mj-ea"/>
              </a:rPr>
              <a:t>는 어떤 조건을 주어서 리스트 요소들을 필터링할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사용된다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F2818-13CB-4BC5-A322-0803384DE846}"/>
              </a:ext>
            </a:extLst>
          </p:cNvPr>
          <p:cNvSpPr txBox="1"/>
          <p:nvPr/>
        </p:nvSpPr>
        <p:spPr>
          <a:xfrm>
            <a:off x="1343473" y="2204864"/>
            <a:ext cx="8424935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list_a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[ 1, 2, 3, 4, 5 ]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 = lambda x: 2*x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result = map(f,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list_a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print(list(result))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[2, 4, 6, 8, 10]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AC0AA-9215-47FF-86D6-0987BABE7312}"/>
              </a:ext>
            </a:extLst>
          </p:cNvPr>
          <p:cNvSpPr txBox="1"/>
          <p:nvPr/>
        </p:nvSpPr>
        <p:spPr>
          <a:xfrm>
            <a:off x="1343473" y="5124504"/>
            <a:ext cx="8424935" cy="10926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list_a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[1, 2, 3, 4, 5, 6]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result = filter(lambda x : x % 2 == 0,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list_a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print(list(result))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[2, 4, 6]</a:t>
            </a:r>
          </a:p>
        </p:txBody>
      </p:sp>
    </p:spTree>
    <p:extLst>
      <p:ext uri="{BB962C8B-B14F-4D97-AF65-F5344CB8AC3E}">
        <p14:creationId xmlns:p14="http://schemas.microsoft.com/office/powerpoint/2010/main" val="427383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 err="1">
                <a:latin typeface="+mj-ea"/>
              </a:rPr>
              <a:t>람다식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5)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filter() </a:t>
            </a:r>
            <a:r>
              <a:rPr lang="ko-KR" altLang="en-US" sz="1600" b="1" dirty="0">
                <a:latin typeface="+mj-ea"/>
                <a:ea typeface="+mj-ea"/>
              </a:rPr>
              <a:t>함수와 </a:t>
            </a:r>
            <a:r>
              <a:rPr lang="ko-KR" altLang="en-US" sz="1600" b="1" dirty="0" err="1">
                <a:latin typeface="+mj-ea"/>
                <a:ea typeface="+mj-ea"/>
              </a:rPr>
              <a:t>람다식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 - </a:t>
            </a:r>
            <a:r>
              <a:rPr lang="ko-KR" altLang="en-US" sz="1600" dirty="0">
                <a:latin typeface="+mj-ea"/>
                <a:ea typeface="+mj-ea"/>
              </a:rPr>
              <a:t>또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정렬을 할 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정렬의 기준이 되는 키를 지칭할 때도 람다식이 많이 사용된다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6)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reduce() </a:t>
            </a:r>
            <a:r>
              <a:rPr lang="ko-KR" altLang="en-US" sz="1600" b="1" dirty="0">
                <a:latin typeface="+mj-ea"/>
                <a:ea typeface="+mj-ea"/>
              </a:rPr>
              <a:t>함수와 </a:t>
            </a:r>
            <a:r>
              <a:rPr lang="ko-KR" altLang="en-US" sz="1600" b="1" dirty="0" err="1">
                <a:latin typeface="+mj-ea"/>
                <a:ea typeface="+mj-ea"/>
              </a:rPr>
              <a:t>람다식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reduce(</a:t>
            </a:r>
            <a:r>
              <a:rPr lang="en-US" altLang="ko-KR" sz="1600" dirty="0" err="1">
                <a:latin typeface="+mj-ea"/>
                <a:ea typeface="+mj-ea"/>
              </a:rPr>
              <a:t>func</a:t>
            </a:r>
            <a:r>
              <a:rPr lang="en-US" altLang="ko-KR" sz="1600" dirty="0">
                <a:latin typeface="+mj-ea"/>
                <a:ea typeface="+mj-ea"/>
              </a:rPr>
              <a:t>, seq) </a:t>
            </a:r>
            <a:r>
              <a:rPr lang="ko-KR" altLang="en-US" sz="1600" dirty="0">
                <a:latin typeface="+mj-ea"/>
                <a:ea typeface="+mj-ea"/>
              </a:rPr>
              <a:t>함수는 </a:t>
            </a:r>
            <a:r>
              <a:rPr lang="en-US" altLang="ko-KR" sz="1600" dirty="0" err="1">
                <a:latin typeface="+mj-ea"/>
                <a:ea typeface="+mj-ea"/>
              </a:rPr>
              <a:t>func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함수를 시퀀스 </a:t>
            </a:r>
            <a:r>
              <a:rPr lang="en-US" altLang="ko-KR" sz="1600" dirty="0">
                <a:latin typeface="+mj-ea"/>
                <a:ea typeface="+mj-ea"/>
              </a:rPr>
              <a:t>seq</a:t>
            </a:r>
            <a:r>
              <a:rPr lang="ko-KR" altLang="en-US" sz="1600" dirty="0">
                <a:latin typeface="+mj-ea"/>
                <a:ea typeface="+mj-ea"/>
              </a:rPr>
              <a:t>에 연속적으로 적용하여 단일 값을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▶ 리스트의 처음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개의 요소에 </a:t>
            </a:r>
            <a:r>
              <a:rPr lang="en-US" altLang="ko-KR" sz="1600" dirty="0" err="1">
                <a:latin typeface="+mj-ea"/>
                <a:ea typeface="+mj-ea"/>
              </a:rPr>
              <a:t>func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이 적용된다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결과 리스트는 다음과 같이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[ </a:t>
            </a:r>
            <a:r>
              <a:rPr lang="en-US" altLang="ko-KR" sz="1600" dirty="0" err="1">
                <a:latin typeface="+mj-ea"/>
                <a:ea typeface="+mj-ea"/>
              </a:rPr>
              <a:t>func</a:t>
            </a:r>
            <a:r>
              <a:rPr lang="en-US" altLang="ko-KR" sz="1600" dirty="0">
                <a:latin typeface="+mj-ea"/>
                <a:ea typeface="+mj-ea"/>
              </a:rPr>
              <a:t>(s1, s2), s3, … </a:t>
            </a:r>
            <a:r>
              <a:rPr lang="en-US" altLang="ko-KR" sz="1600" dirty="0" err="1">
                <a:latin typeface="+mj-ea"/>
                <a:ea typeface="+mj-ea"/>
              </a:rPr>
              <a:t>sn</a:t>
            </a:r>
            <a:r>
              <a:rPr lang="en-US" altLang="ko-KR" sz="1600" dirty="0">
                <a:latin typeface="+mj-ea"/>
                <a:ea typeface="+mj-ea"/>
              </a:rPr>
              <a:t> 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▶ </a:t>
            </a:r>
            <a:r>
              <a:rPr lang="ko-KR" altLang="en-US" sz="1600" dirty="0">
                <a:latin typeface="+mj-ea"/>
                <a:ea typeface="+mj-ea"/>
              </a:rPr>
              <a:t>이어서 </a:t>
            </a:r>
            <a:r>
              <a:rPr lang="en-US" altLang="ko-KR" sz="1600" dirty="0" err="1">
                <a:latin typeface="+mj-ea"/>
                <a:ea typeface="+mj-ea"/>
              </a:rPr>
              <a:t>func</a:t>
            </a:r>
            <a:r>
              <a:rPr lang="ko-KR" altLang="en-US" sz="1600" dirty="0">
                <a:latin typeface="+mj-ea"/>
                <a:ea typeface="+mj-ea"/>
              </a:rPr>
              <a:t>은 이전 결과값과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번째 요소에 적용된다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[ </a:t>
            </a:r>
            <a:r>
              <a:rPr lang="en-US" altLang="ko-KR" sz="1600" dirty="0" err="1">
                <a:latin typeface="+mj-ea"/>
                <a:ea typeface="+mj-ea"/>
              </a:rPr>
              <a:t>func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func</a:t>
            </a:r>
            <a:r>
              <a:rPr lang="en-US" altLang="ko-KR" sz="1600" dirty="0">
                <a:latin typeface="+mj-ea"/>
                <a:ea typeface="+mj-ea"/>
              </a:rPr>
              <a:t>(s1, s2), s3), … 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▶ </a:t>
            </a:r>
            <a:r>
              <a:rPr lang="ko-KR" altLang="en-US" sz="1600" dirty="0">
                <a:latin typeface="+mj-ea"/>
                <a:ea typeface="+mj-ea"/>
              </a:rPr>
              <a:t>하나의 요소만 남을 때까지 이 과정을 되풀이한다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F2818-13CB-4BC5-A322-0803384DE846}"/>
              </a:ext>
            </a:extLst>
          </p:cNvPr>
          <p:cNvSpPr txBox="1"/>
          <p:nvPr/>
        </p:nvSpPr>
        <p:spPr>
          <a:xfrm>
            <a:off x="1343473" y="1844824"/>
            <a:ext cx="8424935" cy="8925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data = [(1,200),(1,100),(1,300),(2,100),(2,200)]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print(sorted(data, key=lambda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data:data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[0]))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[(1, 200), (1, 100), (1, 300), (2, 100), (2, 200)]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C6BB60-80DF-463C-96E5-6620DBFC0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31" y="3735590"/>
            <a:ext cx="4903249" cy="849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797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내장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내장 함수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파이썬 인터프리터에는 항상 사용할 수 있는 많은 함수가 준비되어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이러한 함수를 내장 함수라고 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를 들어</a:t>
            </a:r>
            <a:r>
              <a:rPr lang="en-US" altLang="ko-KR" sz="1600" dirty="0">
                <a:latin typeface="+mj-ea"/>
                <a:ea typeface="+mj-ea"/>
              </a:rPr>
              <a:t>, print() </a:t>
            </a:r>
            <a:r>
              <a:rPr lang="ko-KR" altLang="en-US" sz="1600" dirty="0">
                <a:latin typeface="+mj-ea"/>
                <a:ea typeface="+mj-ea"/>
              </a:rPr>
              <a:t>함수는 지정된 객체를 표준 출력 장치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화면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에 출력한다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이들은 우리가 프로그램을 작성하는데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든든한 도구가 되어줄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이들 함수들은 이용하면 프로그램을 훨씬 쉽게 작성할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Python 3.8</a:t>
            </a:r>
            <a:r>
              <a:rPr lang="ko-KR" altLang="en-US" sz="1600" dirty="0">
                <a:latin typeface="+mj-ea"/>
                <a:ea typeface="+mj-ea"/>
              </a:rPr>
              <a:t>에는 </a:t>
            </a:r>
            <a:r>
              <a:rPr lang="en-US" altLang="ko-KR" sz="1600" dirty="0">
                <a:latin typeface="+mj-ea"/>
                <a:ea typeface="+mj-ea"/>
              </a:rPr>
              <a:t>69</a:t>
            </a:r>
            <a:r>
              <a:rPr lang="ko-KR" altLang="en-US" sz="1600" dirty="0">
                <a:latin typeface="+mj-ea"/>
                <a:ea typeface="+mj-ea"/>
              </a:rPr>
              <a:t>개의 내장 함수가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내장 함수들은 간단한 설명과 함께 알파벳 순서로 </a:t>
            </a:r>
            <a:r>
              <a:rPr lang="en-US" altLang="ko-KR" sz="1600" dirty="0">
                <a:latin typeface="+mj-ea"/>
                <a:ea typeface="+mj-ea"/>
                <a:hlinkClick r:id="rId2"/>
              </a:rPr>
              <a:t>https://docs.pyth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on.org/3/library/functions.html</a:t>
            </a:r>
            <a:r>
              <a:rPr lang="ko-KR" altLang="en-US" sz="1600" dirty="0">
                <a:latin typeface="+mj-ea"/>
                <a:ea typeface="+mj-ea"/>
              </a:rPr>
              <a:t>에 나열되어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이들 함수들은 </a:t>
            </a:r>
            <a:r>
              <a:rPr lang="en-US" altLang="ko-KR" sz="1600" dirty="0">
                <a:latin typeface="+mj-ea"/>
                <a:ea typeface="+mj-ea"/>
              </a:rPr>
              <a:t>import </a:t>
            </a:r>
            <a:r>
              <a:rPr lang="ko-KR" altLang="en-US" sz="1600" dirty="0">
                <a:latin typeface="+mj-ea"/>
                <a:ea typeface="+mj-ea"/>
              </a:rPr>
              <a:t>문장으로 포함시킬 필요가 없다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언제든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지 사용할 수 있는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그리고 대부분의 객체에 대해서도 사용이 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우리는 가장 많이 사용되는 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만을 살펴볼 것이다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하지만 학습하지 않은 함수라고 하더라도 함수의 이름만 보면 어떤 기능을 하는지 추측할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수 있을 것이다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0791B7-5AFA-44CC-950B-091AF8AF0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016" y="4077072"/>
            <a:ext cx="5184576" cy="2693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605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 </a:t>
            </a:r>
            <a:r>
              <a:rPr lang="ko-KR" altLang="en-US" sz="2800" b="1" dirty="0" err="1">
                <a:latin typeface="+mj-ea"/>
              </a:rPr>
              <a:t>람다식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6)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reduce() </a:t>
            </a:r>
            <a:r>
              <a:rPr lang="ko-KR" altLang="en-US" sz="1600" b="1" dirty="0">
                <a:latin typeface="+mj-ea"/>
                <a:ea typeface="+mj-ea"/>
              </a:rPr>
              <a:t>함수와 </a:t>
            </a:r>
            <a:r>
              <a:rPr lang="ko-KR" altLang="en-US" sz="1600" b="1" dirty="0" err="1">
                <a:latin typeface="+mj-ea"/>
                <a:ea typeface="+mj-ea"/>
              </a:rPr>
              <a:t>람다식</a:t>
            </a:r>
            <a:endParaRPr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reduce(</a:t>
            </a:r>
            <a:r>
              <a:rPr lang="en-US" altLang="ko-KR" sz="1600" dirty="0" err="1">
                <a:latin typeface="+mj-ea"/>
                <a:ea typeface="+mj-ea"/>
              </a:rPr>
              <a:t>func</a:t>
            </a:r>
            <a:r>
              <a:rPr lang="en-US" altLang="ko-KR" sz="1600" dirty="0">
                <a:latin typeface="+mj-ea"/>
                <a:ea typeface="+mj-ea"/>
              </a:rPr>
              <a:t>, seq) </a:t>
            </a:r>
            <a:r>
              <a:rPr lang="ko-KR" altLang="en-US" sz="1600" dirty="0">
                <a:latin typeface="+mj-ea"/>
                <a:ea typeface="+mj-ea"/>
              </a:rPr>
              <a:t>함수는 </a:t>
            </a:r>
            <a:r>
              <a:rPr lang="en-US" altLang="ko-KR" sz="1600" dirty="0" err="1">
                <a:latin typeface="+mj-ea"/>
                <a:ea typeface="+mj-ea"/>
              </a:rPr>
              <a:t>func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함수를 시퀀스 </a:t>
            </a:r>
            <a:r>
              <a:rPr lang="en-US" altLang="ko-KR" sz="1600" dirty="0">
                <a:latin typeface="+mj-ea"/>
                <a:ea typeface="+mj-ea"/>
              </a:rPr>
              <a:t>seq</a:t>
            </a:r>
            <a:r>
              <a:rPr lang="ko-KR" altLang="en-US" sz="1600" dirty="0">
                <a:latin typeface="+mj-ea"/>
                <a:ea typeface="+mj-ea"/>
              </a:rPr>
              <a:t>에 연속적으로 적용하여 단일 값을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F2818-13CB-4BC5-A322-0803384DE846}"/>
              </a:ext>
            </a:extLst>
          </p:cNvPr>
          <p:cNvSpPr txBox="1"/>
          <p:nvPr/>
        </p:nvSpPr>
        <p:spPr>
          <a:xfrm>
            <a:off x="1343473" y="1844824"/>
            <a:ext cx="8424935" cy="10926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import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functools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result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functools.reduce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(lambda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x,y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x+y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 [1, 2, 3, 4])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print(result)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63E79E-01D4-47CD-B326-C032AAD8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3068960"/>
            <a:ext cx="3096343" cy="2159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21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내장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내장 함수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① </a:t>
            </a:r>
            <a:r>
              <a:rPr lang="en-US" altLang="ko-KR" sz="1600" dirty="0">
                <a:latin typeface="+mj-ea"/>
                <a:ea typeface="+mj-ea"/>
              </a:rPr>
              <a:t>abs() </a:t>
            </a:r>
            <a:r>
              <a:rPr lang="ko-KR" altLang="en-US" sz="1600" dirty="0">
                <a:latin typeface="+mj-ea"/>
                <a:ea typeface="+mj-ea"/>
              </a:rPr>
              <a:t>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; abs() </a:t>
            </a:r>
            <a:r>
              <a:rPr lang="ko-KR" altLang="en-US" sz="1600" dirty="0">
                <a:latin typeface="+mj-ea"/>
                <a:ea typeface="+mj-ea"/>
              </a:rPr>
              <a:t>함수는 숫자의 절대값을 반환하는 데 사용된다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정수 및 부동 소수점 수를 포함하여 모든 수에 적용이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가능하다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② </a:t>
            </a:r>
            <a:r>
              <a:rPr lang="en-US" altLang="ko-KR" sz="1600" dirty="0">
                <a:latin typeface="+mj-ea"/>
                <a:ea typeface="+mj-ea"/>
              </a:rPr>
              <a:t>all()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; all() </a:t>
            </a:r>
            <a:r>
              <a:rPr lang="ko-KR" altLang="en-US" sz="1600" dirty="0">
                <a:latin typeface="+mj-ea"/>
                <a:ea typeface="+mj-ea"/>
              </a:rPr>
              <a:t>함수는 시퀀스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리스트나 </a:t>
            </a:r>
            <a:r>
              <a:rPr lang="ko-KR" altLang="en-US" sz="1600" dirty="0" err="1">
                <a:latin typeface="+mj-ea"/>
                <a:ea typeface="+mj-ea"/>
              </a:rPr>
              <a:t>딕셔너리</a:t>
            </a:r>
            <a:r>
              <a:rPr lang="ko-KR" altLang="en-US" sz="1600" dirty="0">
                <a:latin typeface="+mj-ea"/>
                <a:ea typeface="+mj-ea"/>
              </a:rPr>
              <a:t> 등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를 받아서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시퀀스의 모든 항목이 참이면 </a:t>
            </a:r>
            <a:r>
              <a:rPr lang="en-US" altLang="ko-KR" sz="1600" dirty="0">
                <a:latin typeface="+mj-ea"/>
                <a:ea typeface="+mj-ea"/>
              </a:rPr>
              <a:t>True</a:t>
            </a:r>
            <a:r>
              <a:rPr lang="ko-KR" altLang="en-US" sz="1600" dirty="0">
                <a:latin typeface="+mj-ea"/>
                <a:ea typeface="+mj-ea"/>
              </a:rPr>
              <a:t>를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그렇지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않으면 </a:t>
            </a:r>
            <a:r>
              <a:rPr lang="en-US" altLang="ko-KR" sz="1600" dirty="0">
                <a:latin typeface="+mj-ea"/>
                <a:ea typeface="+mj-ea"/>
              </a:rPr>
              <a:t>False</a:t>
            </a:r>
            <a:r>
              <a:rPr lang="ko-KR" altLang="en-US" sz="1600" dirty="0">
                <a:latin typeface="+mj-ea"/>
                <a:ea typeface="+mj-ea"/>
              </a:rPr>
              <a:t>를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시퀀스가 비어 있으면 </a:t>
            </a:r>
            <a:r>
              <a:rPr lang="en-US" altLang="ko-KR" sz="1600" dirty="0">
                <a:latin typeface="+mj-ea"/>
                <a:ea typeface="+mj-ea"/>
              </a:rPr>
              <a:t>True</a:t>
            </a:r>
            <a:r>
              <a:rPr lang="ko-KR" altLang="en-US" sz="1600" dirty="0">
                <a:latin typeface="+mj-ea"/>
                <a:ea typeface="+mj-ea"/>
              </a:rPr>
              <a:t>를 반환한다</a:t>
            </a:r>
            <a:r>
              <a:rPr lang="en-US" altLang="ko-KR" sz="1600" dirty="0">
                <a:latin typeface="+mj-ea"/>
                <a:ea typeface="+mj-ea"/>
              </a:rPr>
              <a:t>. 0</a:t>
            </a:r>
            <a:r>
              <a:rPr lang="ko-KR" altLang="en-US" sz="1600" dirty="0">
                <a:latin typeface="+mj-ea"/>
                <a:ea typeface="+mj-ea"/>
              </a:rPr>
              <a:t>이 아닌 값은 참으로 간주되고 </a:t>
            </a:r>
            <a:r>
              <a:rPr lang="en-US" altLang="ko-KR" sz="1600" dirty="0">
                <a:latin typeface="+mj-ea"/>
                <a:ea typeface="+mj-ea"/>
              </a:rPr>
              <a:t>0</a:t>
            </a:r>
            <a:r>
              <a:rPr lang="ko-KR" altLang="en-US" sz="1600" dirty="0">
                <a:latin typeface="+mj-ea"/>
                <a:ea typeface="+mj-ea"/>
              </a:rPr>
              <a:t>은 거짓인 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것으로 간주된다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06FE7-9488-49D7-8559-394948A7A581}"/>
              </a:ext>
            </a:extLst>
          </p:cNvPr>
          <p:cNvSpPr txBox="1"/>
          <p:nvPr/>
        </p:nvSpPr>
        <p:spPr>
          <a:xfrm>
            <a:off x="1343473" y="2585000"/>
            <a:ext cx="4752527" cy="8925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 sz="1300" dirty="0">
                <a:latin typeface="+mj-ea"/>
                <a:ea typeface="+mj-ea"/>
                <a:cs typeface="Arial" panose="020B0604020202020204" pitchFamily="34" charset="0"/>
              </a:rPr>
              <a:t>i = -20</a:t>
            </a:r>
          </a:p>
          <a:p>
            <a:r>
              <a:rPr lang="nn-NO" altLang="ko-KR" sz="1300" dirty="0">
                <a:latin typeface="+mj-ea"/>
                <a:ea typeface="+mj-ea"/>
                <a:cs typeface="Arial" panose="020B0604020202020204" pitchFamily="34" charset="0"/>
              </a:rPr>
              <a:t>print(abs(i))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nn-NO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nn-NO" altLang="ko-KR" sz="1300" dirty="0">
                <a:latin typeface="+mj-ea"/>
                <a:ea typeface="+mj-ea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29B89-1B43-48C1-8AD8-D3E618A5EFD7}"/>
              </a:ext>
            </a:extLst>
          </p:cNvPr>
          <p:cNvSpPr txBox="1"/>
          <p:nvPr/>
        </p:nvSpPr>
        <p:spPr>
          <a:xfrm>
            <a:off x="1343473" y="5120666"/>
            <a:ext cx="4752527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altLang="ko-KR" sz="1300" dirty="0">
                <a:latin typeface="+mj-ea"/>
                <a:ea typeface="+mj-ea"/>
                <a:cs typeface="Arial" panose="020B0604020202020204" pitchFamily="34" charset="0"/>
              </a:rPr>
              <a:t>mylist = [1, 3, 4, 6]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모든 값이 참이다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nn-NO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nn-NO" altLang="ko-KR" sz="1300" dirty="0">
                <a:latin typeface="+mj-ea"/>
                <a:ea typeface="+mj-ea"/>
                <a:cs typeface="Arial" panose="020B0604020202020204" pitchFamily="34" charset="0"/>
              </a:rPr>
              <a:t>print (all(mylist))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nn-NO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nn-NO" altLang="ko-KR" sz="1300" dirty="0">
                <a:latin typeface="+mj-ea"/>
                <a:ea typeface="+mj-ea"/>
                <a:cs typeface="Arial" panose="020B0604020202020204" pitchFamily="34" charset="0"/>
              </a:rPr>
              <a:t>True</a:t>
            </a:r>
          </a:p>
          <a:p>
            <a:r>
              <a:rPr lang="nn-NO" altLang="ko-KR" sz="1300" dirty="0">
                <a:latin typeface="+mj-ea"/>
                <a:ea typeface="+mj-ea"/>
                <a:cs typeface="Arial" panose="020B0604020202020204" pitchFamily="34" charset="0"/>
              </a:rPr>
              <a:t>mylist = [1, 3, 4, 0]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하나의 값이 거짓이다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  <a:endParaRPr lang="nn-NO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nn-NO" altLang="ko-KR" sz="1300" dirty="0">
                <a:latin typeface="+mj-ea"/>
                <a:ea typeface="+mj-ea"/>
                <a:cs typeface="Arial" panose="020B0604020202020204" pitchFamily="34" charset="0"/>
              </a:rPr>
              <a:t>print (all(mylist))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nn-NO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nn-NO" altLang="ko-KR" sz="1300" dirty="0">
                <a:latin typeface="+mj-ea"/>
                <a:ea typeface="+mj-ea"/>
                <a:cs typeface="Arial" panose="020B0604020202020204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3300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내장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내장 함수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③ </a:t>
            </a:r>
            <a:r>
              <a:rPr lang="en-US" altLang="ko-KR" sz="1600" dirty="0">
                <a:latin typeface="+mj-ea"/>
                <a:ea typeface="+mj-ea"/>
              </a:rPr>
              <a:t>any() </a:t>
            </a:r>
            <a:r>
              <a:rPr lang="ko-KR" altLang="en-US" sz="1600" dirty="0">
                <a:latin typeface="+mj-ea"/>
                <a:ea typeface="+mj-ea"/>
              </a:rPr>
              <a:t>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; any() </a:t>
            </a:r>
            <a:r>
              <a:rPr lang="ko-KR" altLang="en-US" sz="1600" dirty="0">
                <a:latin typeface="+mj-ea"/>
                <a:ea typeface="+mj-ea"/>
              </a:rPr>
              <a:t>함수는 시퀀스 객체에 있는 한 개의 항목이라도 참인 경우 참을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그렇지 않으면 거짓을 반환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④ </a:t>
            </a:r>
            <a:r>
              <a:rPr lang="en-US" altLang="ko-KR" sz="1600" dirty="0">
                <a:latin typeface="+mj-ea"/>
                <a:ea typeface="+mj-ea"/>
              </a:rPr>
              <a:t>bin() </a:t>
            </a:r>
            <a:r>
              <a:rPr lang="ko-KR" altLang="en-US" sz="1600" dirty="0">
                <a:latin typeface="+mj-ea"/>
                <a:ea typeface="+mj-ea"/>
              </a:rPr>
              <a:t>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; bin() </a:t>
            </a:r>
            <a:r>
              <a:rPr lang="ko-KR" altLang="en-US" sz="1600" dirty="0">
                <a:latin typeface="+mj-ea"/>
                <a:ea typeface="+mj-ea"/>
              </a:rPr>
              <a:t>함수는 정수의 이진 표현을 반환하는데 사용된다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결과는 항상 접두사 </a:t>
            </a:r>
            <a:r>
              <a:rPr lang="en-US" altLang="ko-KR" sz="1600" dirty="0">
                <a:latin typeface="+mj-ea"/>
                <a:ea typeface="+mj-ea"/>
              </a:rPr>
              <a:t>0b</a:t>
            </a:r>
            <a:r>
              <a:rPr lang="ko-KR" altLang="en-US" sz="1600" dirty="0">
                <a:latin typeface="+mj-ea"/>
                <a:ea typeface="+mj-ea"/>
              </a:rPr>
              <a:t>로 시작한다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06FE7-9488-49D7-8559-394948A7A581}"/>
              </a:ext>
            </a:extLst>
          </p:cNvPr>
          <p:cNvSpPr txBox="1"/>
          <p:nvPr/>
        </p:nvSpPr>
        <p:spPr>
          <a:xfrm>
            <a:off x="1343473" y="2585000"/>
            <a:ext cx="4752527" cy="8925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[0, 1, 2, 3]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print(any(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True</a:t>
            </a:r>
            <a:endParaRPr lang="nn-NO" altLang="ko-KR" sz="130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29B89-1B43-48C1-8AD8-D3E618A5EFD7}"/>
              </a:ext>
            </a:extLst>
          </p:cNvPr>
          <p:cNvSpPr txBox="1"/>
          <p:nvPr/>
        </p:nvSpPr>
        <p:spPr>
          <a:xfrm>
            <a:off x="1343473" y="4437112"/>
            <a:ext cx="4752527" cy="8925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1300" dirty="0">
                <a:latin typeface="+mj-ea"/>
                <a:ea typeface="+mj-ea"/>
                <a:cs typeface="Arial" panose="020B0604020202020204" pitchFamily="34" charset="0"/>
              </a:rPr>
              <a:t>y = bin(15)</a:t>
            </a:r>
          </a:p>
          <a:p>
            <a:r>
              <a:rPr lang="es-ES" altLang="ko-KR" sz="1300" dirty="0">
                <a:latin typeface="+mj-ea"/>
                <a:ea typeface="+mj-ea"/>
                <a:cs typeface="Arial" panose="020B0604020202020204" pitchFamily="34" charset="0"/>
              </a:rPr>
              <a:t>print(y)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s-E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s-ES" altLang="ko-KR" sz="1300" dirty="0">
                <a:latin typeface="+mj-ea"/>
                <a:ea typeface="+mj-ea"/>
                <a:cs typeface="Arial" panose="020B0604020202020204" pitchFamily="34" charset="0"/>
              </a:rPr>
              <a:t>0b1111</a:t>
            </a:r>
          </a:p>
        </p:txBody>
      </p:sp>
    </p:spTree>
    <p:extLst>
      <p:ext uri="{BB962C8B-B14F-4D97-AF65-F5344CB8AC3E}">
        <p14:creationId xmlns:p14="http://schemas.microsoft.com/office/powerpoint/2010/main" val="333483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내장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내장 함수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⑤ </a:t>
            </a:r>
            <a:r>
              <a:rPr lang="en-US" altLang="ko-KR" sz="1600" dirty="0">
                <a:latin typeface="+mj-ea"/>
                <a:ea typeface="+mj-ea"/>
              </a:rPr>
              <a:t>eval() </a:t>
            </a:r>
            <a:r>
              <a:rPr lang="ko-KR" altLang="en-US" sz="1600" dirty="0">
                <a:latin typeface="+mj-ea"/>
                <a:ea typeface="+mj-ea"/>
              </a:rPr>
              <a:t>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; eval() </a:t>
            </a:r>
            <a:r>
              <a:rPr lang="ko-KR" altLang="en-US" sz="1600" dirty="0">
                <a:latin typeface="+mj-ea"/>
                <a:ea typeface="+mj-ea"/>
              </a:rPr>
              <a:t>함수는 전달된 수식을 구문 분석하고 프로그램 내에서 수식의 값을 계산한다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eval() </a:t>
            </a:r>
            <a:r>
              <a:rPr lang="ko-KR" altLang="en-US" sz="1600" dirty="0">
                <a:latin typeface="+mj-ea"/>
                <a:ea typeface="+mj-ea"/>
              </a:rPr>
              <a:t>함수는 파이썬 인터프리터 쉘에 정의된 전역 변수를 사용할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06FE7-9488-49D7-8559-394948A7A581}"/>
              </a:ext>
            </a:extLst>
          </p:cNvPr>
          <p:cNvSpPr txBox="1"/>
          <p:nvPr/>
        </p:nvSpPr>
        <p:spPr>
          <a:xfrm>
            <a:off x="1343473" y="3104258"/>
            <a:ext cx="4752527" cy="129266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exp = input("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파이썬의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수식을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print(eval(exp))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파이썬의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수식을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입력하시오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7+8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29B89-1B43-48C1-8AD8-D3E618A5EFD7}"/>
              </a:ext>
            </a:extLst>
          </p:cNvPr>
          <p:cNvSpPr txBox="1"/>
          <p:nvPr/>
        </p:nvSpPr>
        <p:spPr>
          <a:xfrm>
            <a:off x="1343473" y="4807200"/>
            <a:ext cx="4752527" cy="109260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altLang="ko-KR" sz="1300" dirty="0">
                <a:latin typeface="+mj-ea"/>
                <a:ea typeface="+mj-ea"/>
                <a:cs typeface="Arial" panose="020B0604020202020204" pitchFamily="34" charset="0"/>
              </a:rPr>
              <a:t>x = 10</a:t>
            </a:r>
          </a:p>
          <a:p>
            <a:r>
              <a:rPr lang="es-ES" altLang="ko-KR" sz="1300" dirty="0">
                <a:latin typeface="+mj-ea"/>
                <a:ea typeface="+mj-ea"/>
                <a:cs typeface="Arial" panose="020B0604020202020204" pitchFamily="34" charset="0"/>
              </a:rPr>
              <a:t>y = 5</a:t>
            </a:r>
          </a:p>
          <a:p>
            <a:r>
              <a:rPr lang="es-ES" altLang="ko-KR" sz="1300" dirty="0">
                <a:latin typeface="+mj-ea"/>
                <a:ea typeface="+mj-ea"/>
                <a:cs typeface="Arial" panose="020B0604020202020204" pitchFamily="34" charset="0"/>
              </a:rPr>
              <a:t>print(eval(“x + y”))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s-E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s-ES" altLang="ko-KR" sz="1300" dirty="0">
                <a:latin typeface="+mj-ea"/>
                <a:ea typeface="+mj-ea"/>
                <a:cs typeface="Arial" panose="020B0604020202020204" pitchFamily="34" charset="0"/>
              </a:rPr>
              <a:t>15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8526FE-7567-46CC-821A-7765A1F30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2206976"/>
            <a:ext cx="4536503" cy="799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309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내장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954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내장 함수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⑥ </a:t>
            </a:r>
            <a:r>
              <a:rPr lang="en-US" altLang="ko-KR" sz="1600" dirty="0">
                <a:latin typeface="+mj-ea"/>
                <a:ea typeface="+mj-ea"/>
              </a:rPr>
              <a:t>sum() </a:t>
            </a:r>
            <a:r>
              <a:rPr lang="ko-KR" altLang="en-US" sz="1600" dirty="0">
                <a:latin typeface="+mj-ea"/>
                <a:ea typeface="+mj-ea"/>
              </a:rPr>
              <a:t>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; sum() </a:t>
            </a:r>
            <a:r>
              <a:rPr lang="ko-KR" altLang="en-US" sz="1600" dirty="0">
                <a:latin typeface="+mj-ea"/>
                <a:ea typeface="+mj-ea"/>
              </a:rPr>
              <a:t>함수도 무척이나 유용한 함수이다</a:t>
            </a:r>
            <a:r>
              <a:rPr lang="en-US" altLang="ko-KR" sz="1600" dirty="0">
                <a:latin typeface="+mj-ea"/>
                <a:ea typeface="+mj-ea"/>
              </a:rPr>
              <a:t>. sum() </a:t>
            </a:r>
            <a:r>
              <a:rPr lang="ko-KR" altLang="en-US" sz="1600" dirty="0">
                <a:latin typeface="+mj-ea"/>
                <a:ea typeface="+mj-ea"/>
              </a:rPr>
              <a:t>함수는 리스트에 존재하는 항목들을 전부 더하여 합계를 반환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⑦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;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함수는 객체를 길이를 계산하여 반환하는 함수이다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문자열의 길이를 계산하는데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을 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물론 공백도 길이에 포함된다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리스트에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을 사용하면 리스트 안에 있는 항목의 개수를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 err="1">
                <a:latin typeface="+mj-ea"/>
                <a:ea typeface="+mj-ea"/>
              </a:rPr>
              <a:t>딕셔너리나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튜플에서도</a:t>
            </a:r>
            <a:r>
              <a:rPr lang="ko-KR" altLang="en-US" sz="1600" dirty="0">
                <a:latin typeface="+mj-ea"/>
                <a:ea typeface="+mj-ea"/>
              </a:rPr>
              <a:t> 항목의 개수를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함수는 특히 반복문에서 편리하게 사용해왔다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06FE7-9488-49D7-8559-394948A7A581}"/>
              </a:ext>
            </a:extLst>
          </p:cNvPr>
          <p:cNvSpPr txBox="1"/>
          <p:nvPr/>
        </p:nvSpPr>
        <p:spPr>
          <a:xfrm>
            <a:off x="1343473" y="2564904"/>
            <a:ext cx="4752527" cy="6924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print(sum([1, 2, 3 ]))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29B89-1B43-48C1-8AD8-D3E618A5EFD7}"/>
              </a:ext>
            </a:extLst>
          </p:cNvPr>
          <p:cNvSpPr txBox="1"/>
          <p:nvPr/>
        </p:nvSpPr>
        <p:spPr>
          <a:xfrm>
            <a:off x="1343473" y="4427064"/>
            <a:ext cx="4752527" cy="6924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("All's well that ends well. "))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7D5DC-AC07-4406-A7A8-D3F20D6A226B}"/>
              </a:ext>
            </a:extLst>
          </p:cNvPr>
          <p:cNvSpPr txBox="1"/>
          <p:nvPr/>
        </p:nvSpPr>
        <p:spPr>
          <a:xfrm>
            <a:off x="1343473" y="5510112"/>
            <a:ext cx="4752527" cy="6924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len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([1, 2, 3, 4, 5]))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3694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내장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내장 함수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⑧ </a:t>
            </a:r>
            <a:r>
              <a:rPr lang="en-US" altLang="ko-KR" sz="1600" dirty="0">
                <a:latin typeface="+mj-ea"/>
                <a:ea typeface="+mj-ea"/>
              </a:rPr>
              <a:t>list() </a:t>
            </a:r>
            <a:r>
              <a:rPr lang="ko-KR" altLang="en-US" sz="1600" dirty="0">
                <a:latin typeface="+mj-ea"/>
                <a:ea typeface="+mj-ea"/>
              </a:rPr>
              <a:t>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; </a:t>
            </a:r>
            <a:r>
              <a:rPr lang="ko-KR" altLang="en-US" sz="1600" dirty="0">
                <a:latin typeface="+mj-ea"/>
                <a:ea typeface="+mj-ea"/>
              </a:rPr>
              <a:t>리스트를 생성하는 함수이다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⑨ </a:t>
            </a:r>
            <a:r>
              <a:rPr lang="en-US" altLang="ko-KR" sz="1600" dirty="0">
                <a:latin typeface="+mj-ea"/>
                <a:ea typeface="+mj-ea"/>
              </a:rPr>
              <a:t>map() </a:t>
            </a:r>
            <a:r>
              <a:rPr lang="ko-KR" altLang="en-US" sz="1600" dirty="0">
                <a:latin typeface="+mj-ea"/>
                <a:ea typeface="+mj-ea"/>
              </a:rPr>
              <a:t>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; map() </a:t>
            </a:r>
            <a:r>
              <a:rPr lang="ko-KR" altLang="en-US" sz="1600" dirty="0">
                <a:latin typeface="+mj-ea"/>
                <a:ea typeface="+mj-ea"/>
              </a:rPr>
              <a:t>함수는 반복가능한 객체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리스트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 err="1">
                <a:latin typeface="+mj-ea"/>
                <a:ea typeface="+mj-ea"/>
              </a:rPr>
              <a:t>튜플</a:t>
            </a:r>
            <a:r>
              <a:rPr lang="ko-KR" altLang="en-US" sz="1600" dirty="0">
                <a:latin typeface="+mj-ea"/>
                <a:ea typeface="+mj-ea"/>
              </a:rPr>
              <a:t> 등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각 항목에 주어진 함수를 적용한 후 적용 결과를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여기에 </a:t>
            </a:r>
            <a:r>
              <a:rPr lang="en-US" altLang="ko-KR" sz="1600" dirty="0">
                <a:latin typeface="+mj-ea"/>
                <a:ea typeface="+mj-ea"/>
              </a:rPr>
              <a:t>list()</a:t>
            </a:r>
            <a:r>
              <a:rPr lang="ko-KR" altLang="en-US" sz="1600" dirty="0">
                <a:latin typeface="+mj-ea"/>
                <a:ea typeface="+mj-ea"/>
              </a:rPr>
              <a:t>를 적용하면 리스트가 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06FE7-9488-49D7-8559-394948A7A581}"/>
              </a:ext>
            </a:extLst>
          </p:cNvPr>
          <p:cNvSpPr txBox="1"/>
          <p:nvPr/>
        </p:nvSpPr>
        <p:spPr>
          <a:xfrm>
            <a:off x="1343473" y="2204864"/>
            <a:ext cx="4752527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 = '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abcdefg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’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print(list(s))		  	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리스트 객체의 생성자이다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[‘a’, ‘b’, ‘c’, ‘d’, ‘e’, ‘f’, ‘g’]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t = (1, 2, 3, 4, 5, 6)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print(list(t))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[1, 2, 3, 4, 5, 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7D5DC-AC07-4406-A7A8-D3F20D6A226B}"/>
              </a:ext>
            </a:extLst>
          </p:cNvPr>
          <p:cNvSpPr txBox="1"/>
          <p:nvPr/>
        </p:nvSpPr>
        <p:spPr>
          <a:xfrm>
            <a:off x="1343473" y="5105280"/>
            <a:ext cx="4752527" cy="1692771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square(n):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return n*n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[1, 2, 3, 4, 5]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result = list(map(square,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mylist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)) 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print(result))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[1, 4, 9, 16, 25]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0F2271-B4DC-421C-8A26-14B700A04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5135424"/>
            <a:ext cx="4010025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142508-B9A6-47FB-83E1-9194CF967B70}"/>
              </a:ext>
            </a:extLst>
          </p:cNvPr>
          <p:cNvSpPr txBox="1"/>
          <p:nvPr/>
        </p:nvSpPr>
        <p:spPr>
          <a:xfrm>
            <a:off x="6236293" y="5688855"/>
            <a:ext cx="40100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map()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함수는 반복 가능한 객체의 모든 항목에 대하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여 지정된 함수를 적용한다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831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내장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내장 함수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⑩ </a:t>
            </a:r>
            <a:r>
              <a:rPr lang="en-US" altLang="ko-KR" sz="1600" dirty="0" err="1">
                <a:latin typeface="+mj-ea"/>
                <a:ea typeface="+mj-ea"/>
              </a:rPr>
              <a:t>dir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; </a:t>
            </a:r>
            <a:r>
              <a:rPr lang="en-US" altLang="ko-KR" sz="1600" dirty="0" err="1">
                <a:latin typeface="+mj-ea"/>
                <a:ea typeface="+mj-ea"/>
              </a:rPr>
              <a:t>dir</a:t>
            </a:r>
            <a:r>
              <a:rPr lang="ko-KR" altLang="en-US" sz="1600" dirty="0">
                <a:latin typeface="+mj-ea"/>
                <a:ea typeface="+mj-ea"/>
              </a:rPr>
              <a:t>은 객체가 가지고 있는 변수나 함수를 보여 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리스트 객체가 가지고 있는 변수와 함수를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출력해보면 다음과 같다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객체에 </a:t>
            </a:r>
            <a:r>
              <a:rPr lang="en-US" altLang="ko-KR" sz="1600" dirty="0" err="1">
                <a:latin typeface="+mj-ea"/>
                <a:ea typeface="+mj-ea"/>
              </a:rPr>
              <a:t>dir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메소드가 정의되어 있는 경우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이 메소드가 호출되며 </a:t>
            </a:r>
            <a:r>
              <a:rPr lang="en-US" altLang="ko-KR" sz="1600" dirty="0" err="1">
                <a:latin typeface="+mj-ea"/>
                <a:ea typeface="+mj-ea"/>
              </a:rPr>
              <a:t>dir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메소드는 리스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</a:t>
            </a:r>
            <a:r>
              <a:rPr lang="ko-KR" altLang="en-US" sz="1600" dirty="0" err="1">
                <a:latin typeface="+mj-ea"/>
                <a:ea typeface="+mj-ea"/>
              </a:rPr>
              <a:t>트로</a:t>
            </a:r>
            <a:r>
              <a:rPr lang="ko-KR" altLang="en-US" sz="1600" dirty="0">
                <a:latin typeface="+mj-ea"/>
                <a:ea typeface="+mj-ea"/>
              </a:rPr>
              <a:t> 변수와 함수를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우리는 리스트 객체가 제공하는 </a:t>
            </a:r>
            <a:r>
              <a:rPr lang="en-US" altLang="ko-KR" sz="1600" dirty="0">
                <a:latin typeface="+mj-ea"/>
                <a:ea typeface="+mj-ea"/>
              </a:rPr>
              <a:t>append(), count()</a:t>
            </a:r>
            <a:r>
              <a:rPr lang="ko-KR" altLang="en-US" sz="1600" dirty="0">
                <a:latin typeface="+mj-ea"/>
                <a:ea typeface="+mj-ea"/>
              </a:rPr>
              <a:t>와 같은 함수를 볼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 err="1">
                <a:latin typeface="+mj-ea"/>
                <a:ea typeface="+mj-ea"/>
              </a:rPr>
              <a:t>파이썬이</a:t>
            </a:r>
            <a:r>
              <a:rPr lang="ko-KR" altLang="en-US" sz="1600" dirty="0">
                <a:latin typeface="+mj-ea"/>
                <a:ea typeface="+mj-ea"/>
              </a:rPr>
              <a:t> 내부적으로 사용하는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함수는 앞에 </a:t>
            </a:r>
            <a:r>
              <a:rPr lang="en-US" altLang="ko-KR" sz="1600" dirty="0">
                <a:latin typeface="+mj-ea"/>
                <a:ea typeface="+mj-ea"/>
              </a:rPr>
              <a:t>__</a:t>
            </a:r>
            <a:r>
              <a:rPr lang="ko-KR" altLang="en-US" sz="1600" dirty="0">
                <a:latin typeface="+mj-ea"/>
                <a:ea typeface="+mj-ea"/>
              </a:rPr>
              <a:t>가 붙어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dir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함수는 어떤 객체에서 사용할 수 있는 함수들이 무엇인지를 알고 싶을 때 유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</a:t>
            </a:r>
            <a:r>
              <a:rPr lang="ko-KR" altLang="en-US" sz="1600" dirty="0">
                <a:latin typeface="+mj-ea"/>
                <a:ea typeface="+mj-ea"/>
              </a:rPr>
              <a:t>용하다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06FE7-9488-49D7-8559-394948A7A581}"/>
              </a:ext>
            </a:extLst>
          </p:cNvPr>
          <p:cNvSpPr txBox="1"/>
          <p:nvPr/>
        </p:nvSpPr>
        <p:spPr>
          <a:xfrm>
            <a:off x="1343473" y="2924944"/>
            <a:ext cx="4752527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dir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([1, 2, 3]))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['__add___',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‘__class__',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‘__contains__’,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‘__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delattr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__’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047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내장 함수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4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내장 함수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⑪ </a:t>
            </a:r>
            <a:r>
              <a:rPr lang="en-US" altLang="ko-KR" sz="1600" dirty="0">
                <a:latin typeface="+mj-ea"/>
                <a:ea typeface="+mj-ea"/>
              </a:rPr>
              <a:t>max(), min() </a:t>
            </a:r>
            <a:r>
              <a:rPr lang="ko-KR" altLang="en-US" sz="1600" dirty="0">
                <a:latin typeface="+mj-ea"/>
                <a:ea typeface="+mj-ea"/>
              </a:rPr>
              <a:t>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; max() </a:t>
            </a:r>
            <a:r>
              <a:rPr lang="ko-KR" altLang="en-US" sz="1600" dirty="0">
                <a:latin typeface="+mj-ea"/>
                <a:ea typeface="+mj-ea"/>
              </a:rPr>
              <a:t>함수는 리스트나 </a:t>
            </a:r>
            <a:r>
              <a:rPr lang="ko-KR" altLang="en-US" sz="1600" dirty="0" err="1">
                <a:latin typeface="+mj-ea"/>
                <a:ea typeface="+mj-ea"/>
              </a:rPr>
              <a:t>튜플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문자열에서 가장 큰 항목을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들어서 정수의 리스트에서 가장 큰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정수를 찾을 때 사용할 수 있다</a:t>
            </a:r>
            <a:r>
              <a:rPr lang="en-US" altLang="ko-KR" sz="1600" dirty="0">
                <a:latin typeface="+mj-ea"/>
                <a:ea typeface="+mj-ea"/>
              </a:rPr>
              <a:t>. min()</a:t>
            </a:r>
            <a:r>
              <a:rPr lang="ko-KR" altLang="en-US" sz="1600" dirty="0">
                <a:latin typeface="+mj-ea"/>
                <a:ea typeface="+mj-ea"/>
              </a:rPr>
              <a:t>은 가장 작은 정수를 반환한다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  <a:r>
              <a:rPr lang="ko-KR" altLang="en-US" sz="1600" dirty="0">
                <a:latin typeface="+mj-ea"/>
                <a:ea typeface="+mj-ea"/>
              </a:rPr>
              <a:t>⑫ </a:t>
            </a:r>
            <a:r>
              <a:rPr lang="en-US" altLang="ko-KR" sz="1600" dirty="0">
                <a:latin typeface="+mj-ea"/>
                <a:ea typeface="+mj-ea"/>
              </a:rPr>
              <a:t>enumerate() </a:t>
            </a:r>
            <a:r>
              <a:rPr lang="ko-KR" altLang="en-US" sz="1600" dirty="0">
                <a:latin typeface="+mj-ea"/>
                <a:ea typeface="+mj-ea"/>
              </a:rPr>
              <a:t>함수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; </a:t>
            </a:r>
            <a:r>
              <a:rPr lang="ko-KR" altLang="en-US" sz="1600" dirty="0">
                <a:latin typeface="+mj-ea"/>
                <a:ea typeface="+mj-ea"/>
              </a:rPr>
              <a:t>시퀀스 객체를 입력 받아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열거형</a:t>
            </a:r>
            <a:r>
              <a:rPr lang="en-US" altLang="ko-KR" sz="1600" dirty="0">
                <a:latin typeface="+mj-ea"/>
                <a:ea typeface="+mj-ea"/>
              </a:rPr>
              <a:t>(enumerate) </a:t>
            </a:r>
            <a:r>
              <a:rPr lang="ko-KR" altLang="en-US" sz="1600" dirty="0">
                <a:latin typeface="+mj-ea"/>
                <a:ea typeface="+mj-ea"/>
              </a:rPr>
              <a:t>객체를 반환한다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열거형 객체는 첫 번째 요소로 번호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두 번째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요소로 번호에 해당되는 값을 갖는 객체이다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06FE7-9488-49D7-8559-394948A7A581}"/>
              </a:ext>
            </a:extLst>
          </p:cNvPr>
          <p:cNvSpPr txBox="1"/>
          <p:nvPr/>
        </p:nvSpPr>
        <p:spPr>
          <a:xfrm>
            <a:off x="1343473" y="2564904"/>
            <a:ext cx="4752527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values = [ 1, 2, 3, 4, 5]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print(max(values))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5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print(min(values))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135CC-6EA2-4D64-98E9-08D7058AA750}"/>
              </a:ext>
            </a:extLst>
          </p:cNvPr>
          <p:cNvSpPr txBox="1"/>
          <p:nvPr/>
        </p:nvSpPr>
        <p:spPr>
          <a:xfrm>
            <a:off x="1343473" y="5120802"/>
            <a:ext cx="6048671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seasons = ['Spring', 'Summer', 'Fall', 'Winter＇]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print(list(enumerate(seasons)))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[(0, ＇Spring＇), (1, ＇Summer＇), (2, ＇Fall＇), (3, ＇Winter＇)]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pirnt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(list(enumerate(seasons, start=1)))</a:t>
            </a: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출력결과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[(1, 'Spring'), (2, 'Summer'), (3, 'Fall'), (4, 'Winter')]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BA2A0-F293-462D-B852-88074D97A375}"/>
              </a:ext>
            </a:extLst>
          </p:cNvPr>
          <p:cNvSpPr txBox="1"/>
          <p:nvPr/>
        </p:nvSpPr>
        <p:spPr>
          <a:xfrm>
            <a:off x="7392144" y="5080726"/>
            <a:ext cx="479985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Enum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은 열거형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(Enumerated Type)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이라고 부릅니다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해당 언어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의 상수 역할을 하는 식별자로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일부 열거자 자료형은 언어에 기본으로 포함되어 있다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그 대표적인 예가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Boolean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자료형으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로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False, True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값이 미리 정의된 열거형으로 볼 수 있다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False == 0, True == 1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인 것이다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열거형을 사용하는 이유는 특정 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상태를 하나의 집합으로 만들어 관리함으로써 코드를 정리하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는데 수월하다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즉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가독성이 높아지고 문서화를 하는데 도움이 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79742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14606</TotalTime>
  <Words>3266</Words>
  <Application>Microsoft Office PowerPoint</Application>
  <PresentationFormat>와이드스크린</PresentationFormat>
  <Paragraphs>410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내장 함수</vt:lpstr>
      <vt:lpstr>1. 내장 함수</vt:lpstr>
      <vt:lpstr>1. 내장 함수</vt:lpstr>
      <vt:lpstr>1. 내장 함수</vt:lpstr>
      <vt:lpstr>1. 내장 함수</vt:lpstr>
      <vt:lpstr>1. 내장 함수</vt:lpstr>
      <vt:lpstr>1. 내장 함수</vt:lpstr>
      <vt:lpstr>1. 내장 함수</vt:lpstr>
      <vt:lpstr>1. 내장 함수</vt:lpstr>
      <vt:lpstr>2. 정렬과 탐색</vt:lpstr>
      <vt:lpstr>2. 정렬과 탐색</vt:lpstr>
      <vt:lpstr>2. 정렬과 탐색</vt:lpstr>
      <vt:lpstr>2. 정렬과 탐색</vt:lpstr>
      <vt:lpstr>3. 람다식</vt:lpstr>
      <vt:lpstr>3. 람다식</vt:lpstr>
      <vt:lpstr>3. 람다식</vt:lpstr>
      <vt:lpstr>3. 람다식</vt:lpstr>
      <vt:lpstr>3. 람다식</vt:lpstr>
      <vt:lpstr>3. 람다식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2752</cp:revision>
  <dcterms:created xsi:type="dcterms:W3CDTF">2019-09-27T03:30:23Z</dcterms:created>
  <dcterms:modified xsi:type="dcterms:W3CDTF">2021-05-08T03:51:48Z</dcterms:modified>
</cp:coreProperties>
</file>