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803" r:id="rId4"/>
    <p:sldId id="804" r:id="rId5"/>
    <p:sldId id="805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22" r:id="rId23"/>
    <p:sldId id="823" r:id="rId24"/>
    <p:sldId id="824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708" y="7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828584" cy="1655762"/>
          </a:xfrm>
        </p:spPr>
        <p:txBody>
          <a:bodyPr>
            <a:normAutofit fontScale="92500"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21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 err="1">
                <a:latin typeface="+mj-ea"/>
                <a:ea typeface="+mj-ea"/>
              </a:rPr>
              <a:t>이터레이터</a:t>
            </a:r>
            <a:r>
              <a:rPr lang="en-US" altLang="ko-KR" sz="4000" dirty="0">
                <a:latin typeface="+mj-ea"/>
                <a:ea typeface="+mj-ea"/>
              </a:rPr>
              <a:t>,</a:t>
            </a:r>
            <a:r>
              <a:rPr lang="ko-KR" altLang="en-US" sz="4000" dirty="0" err="1">
                <a:latin typeface="+mj-ea"/>
                <a:ea typeface="+mj-ea"/>
              </a:rPr>
              <a:t>제너레이터</a:t>
            </a:r>
            <a:r>
              <a:rPr lang="en-US" altLang="ko-KR" sz="4000" dirty="0">
                <a:latin typeface="+mj-ea"/>
                <a:ea typeface="+mj-ea"/>
              </a:rPr>
              <a:t>,</a:t>
            </a:r>
            <a:r>
              <a:rPr lang="ko-KR" altLang="en-US" sz="4000" dirty="0">
                <a:latin typeface="+mj-ea"/>
                <a:ea typeface="+mj-ea"/>
              </a:rPr>
              <a:t>연산자 오버로딩</a:t>
            </a:r>
            <a:r>
              <a:rPr lang="en-US" altLang="ko-KR" sz="4000" dirty="0">
                <a:latin typeface="+mj-ea"/>
                <a:ea typeface="+mj-ea"/>
              </a:rPr>
              <a:t>,</a:t>
            </a:r>
            <a:r>
              <a:rPr lang="ko-KR" altLang="en-US" sz="4000" dirty="0">
                <a:latin typeface="+mj-ea"/>
                <a:ea typeface="+mj-ea"/>
              </a:rPr>
              <a:t>모듈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연산자 오버로딩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클래스에서 연산자 정의하기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앞의 코드에는 오류가 발생하지 않았다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latin typeface="+mj-ea"/>
                <a:ea typeface="+mj-ea"/>
              </a:rPr>
              <a:t>print(p1+p2)</a:t>
            </a:r>
            <a:r>
              <a:rPr lang="ko-KR" altLang="en-US" sz="1600" dirty="0">
                <a:latin typeface="+mj-ea"/>
                <a:ea typeface="+mj-ea"/>
              </a:rPr>
              <a:t>하니 객체의 주소가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이것도 다음과 같이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__str__()</a:t>
            </a:r>
            <a:r>
              <a:rPr lang="ko-KR" altLang="en-US" sz="1600" dirty="0">
                <a:latin typeface="+mj-ea"/>
                <a:ea typeface="+mj-ea"/>
              </a:rPr>
              <a:t>을 이용하여서 출력 형식을 변경할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7858-7ECE-4ED8-86D7-4A32A156C593}"/>
              </a:ext>
            </a:extLst>
          </p:cNvPr>
          <p:cNvSpPr txBox="1"/>
          <p:nvPr/>
        </p:nvSpPr>
        <p:spPr>
          <a:xfrm>
            <a:off x="1343473" y="2204864"/>
            <a:ext cx="6552727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Point: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def __str__(self):	# Point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객체를 문자열로 표현하여 반환한다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return “Point(“ + str(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+ “, “ + str(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+ “)”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p1 = Point(1, 2)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p2 = Point(3, 4)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print(p1 + p2)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(4, 6)</a:t>
            </a:r>
          </a:p>
        </p:txBody>
      </p:sp>
    </p:spTree>
    <p:extLst>
      <p:ext uri="{BB962C8B-B14F-4D97-AF65-F5344CB8AC3E}">
        <p14:creationId xmlns:p14="http://schemas.microsoft.com/office/powerpoint/2010/main" val="386598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모듈이란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모듈</a:t>
            </a:r>
            <a:r>
              <a:rPr lang="en-US" altLang="ko-KR" sz="1600" dirty="0">
                <a:latin typeface="+mj-ea"/>
                <a:ea typeface="+mj-ea"/>
              </a:rPr>
              <a:t>(module)</a:t>
            </a:r>
            <a:r>
              <a:rPr lang="ko-KR" altLang="en-US" sz="1600" dirty="0">
                <a:latin typeface="+mj-ea"/>
                <a:ea typeface="+mj-ea"/>
              </a:rPr>
              <a:t>이란 함수나 변수 또는 클래스들을 모아 놓은 파일이다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파이썬 프로그램에서는 모듈을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불러와서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우리는 이전에 </a:t>
            </a:r>
            <a:r>
              <a:rPr lang="en-US" altLang="ko-KR" sz="1600" dirty="0">
                <a:latin typeface="+mj-ea"/>
                <a:ea typeface="+mj-ea"/>
              </a:rPr>
              <a:t>turtle</a:t>
            </a:r>
            <a:r>
              <a:rPr lang="ko-KR" altLang="en-US" sz="1600" dirty="0">
                <a:latin typeface="+mj-ea"/>
                <a:ea typeface="+mj-ea"/>
              </a:rPr>
              <a:t>이라는 모듈을 불러온 후에 화면에 그림을 그리는 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능을 사용했었다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일반적으로 우리는 많은 모듈을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다른 사람들이 이미 만들어 놓은 모듈을 사용할 수도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있고 우리가 직접 만들어서 사용할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여기서는 모듈을 어떻게 만들고 사용하는지를 알아보자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이썬은</a:t>
            </a:r>
            <a:r>
              <a:rPr lang="ko-KR" altLang="en-US" sz="1600" dirty="0">
                <a:latin typeface="+mj-ea"/>
                <a:ea typeface="+mj-ea"/>
              </a:rPr>
              <a:t> 다양한 작업을 수행하는 모듈들을 지원한다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많이 사용되고 유용한 모듈들을 선별하여 살펴볼 것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파이썬 프로그램이 길어지면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유지 보수를 쉽게 하기 위해 여러 개의 파일로 분할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또한 파일을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하면 한번 작성한 함수를 복사하지 않고 여러 프로그램에서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C254A-8731-4DC6-A816-1CA93DAE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07" y="3645024"/>
            <a:ext cx="6109345" cy="2189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319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모듈이란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모듈 안에 있는 함수들은 </a:t>
            </a:r>
            <a:r>
              <a:rPr lang="en-US" altLang="ko-KR" sz="1600" dirty="0">
                <a:latin typeface="+mj-ea"/>
                <a:ea typeface="+mj-ea"/>
              </a:rPr>
              <a:t>import </a:t>
            </a:r>
            <a:r>
              <a:rPr lang="ko-KR" altLang="en-US" sz="1600" dirty="0">
                <a:latin typeface="+mj-ea"/>
                <a:ea typeface="+mj-ea"/>
              </a:rPr>
              <a:t>문장으로 다른 모듈로 포함될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모듈 중에서 </a:t>
            </a:r>
            <a:r>
              <a:rPr lang="en-US" altLang="ko-KR" sz="1600" dirty="0">
                <a:latin typeface="+mj-ea"/>
                <a:ea typeface="+mj-ea"/>
              </a:rPr>
              <a:t>main</a:t>
            </a:r>
            <a:r>
              <a:rPr lang="ko-KR" altLang="en-US" sz="1600" dirty="0">
                <a:latin typeface="+mj-ea"/>
                <a:ea typeface="+mj-ea"/>
              </a:rPr>
              <a:t>모듈은 최상위 수준에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실행되는 스크립트 문장을 의미한다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모듈 작성하기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간단한 모듈을 한번 만들어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 어렵지 않다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파이썬 </a:t>
            </a:r>
            <a:r>
              <a:rPr lang="ko-KR" altLang="en-US" sz="1600" dirty="0" err="1">
                <a:latin typeface="+mj-ea"/>
                <a:ea typeface="+mj-ea"/>
              </a:rPr>
              <a:t>튜토리얼에</a:t>
            </a:r>
            <a:r>
              <a:rPr lang="ko-KR" altLang="en-US" sz="1600" dirty="0">
                <a:latin typeface="+mj-ea"/>
                <a:ea typeface="+mj-ea"/>
              </a:rPr>
              <a:t> 있는 피보나치 수열 모듈을 예로 설명해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슬라이드에서 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443F8-5EA1-4A22-B70E-CF241B9D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9" y="2214912"/>
            <a:ext cx="5302739" cy="2510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25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모듈 작성하기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위와 같이 </a:t>
            </a:r>
            <a:r>
              <a:rPr lang="en-US" altLang="ko-KR" sz="1600" dirty="0">
                <a:latin typeface="+mj-ea"/>
                <a:ea typeface="+mj-ea"/>
              </a:rPr>
              <a:t>fib()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fib2() </a:t>
            </a:r>
            <a:r>
              <a:rPr lang="ko-KR" altLang="en-US" sz="1600" dirty="0">
                <a:latin typeface="+mj-ea"/>
                <a:ea typeface="+mj-ea"/>
              </a:rPr>
              <a:t>함수가 있는 파일 </a:t>
            </a:r>
            <a:r>
              <a:rPr lang="en-US" altLang="ko-KR" sz="1600" dirty="0">
                <a:latin typeface="+mj-ea"/>
                <a:ea typeface="+mj-ea"/>
              </a:rPr>
              <a:t>fibo.py</a:t>
            </a:r>
            <a:r>
              <a:rPr lang="ko-KR" altLang="en-US" sz="1600" dirty="0">
                <a:latin typeface="+mj-ea"/>
                <a:ea typeface="+mj-ea"/>
              </a:rPr>
              <a:t>를 만들고 현재 작업 디렉터리에 저장하도록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파일의 확장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자는 반드시 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 err="1">
                <a:latin typeface="+mj-ea"/>
                <a:ea typeface="+mj-ea"/>
              </a:rPr>
              <a:t>py</a:t>
            </a:r>
            <a:r>
              <a:rPr lang="ko-KR" altLang="en-US" sz="1600" dirty="0">
                <a:latin typeface="+mj-ea"/>
                <a:ea typeface="+mj-ea"/>
              </a:rPr>
              <a:t>이어야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파일이 바로 모듈이다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지금까지 파이참으로 만들어 왔던 소스 파일이 바로 모듈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인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모듈 안에서 모듈의 이름은 </a:t>
            </a:r>
            <a:r>
              <a:rPr lang="en-US" altLang="ko-KR" sz="1600" dirty="0">
                <a:latin typeface="+mj-ea"/>
                <a:ea typeface="+mj-ea"/>
              </a:rPr>
              <a:t>__name__</a:t>
            </a:r>
            <a:r>
              <a:rPr lang="ko-KR" altLang="en-US" sz="1600" dirty="0">
                <a:latin typeface="+mj-ea"/>
                <a:ea typeface="+mj-ea"/>
              </a:rPr>
              <a:t>변수로 알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filbo.py</a:t>
            </a:r>
            <a:r>
              <a:rPr lang="ko-KR" altLang="en-US" sz="1600" dirty="0">
                <a:latin typeface="+mj-ea"/>
                <a:ea typeface="+mj-ea"/>
              </a:rPr>
              <a:t>모듈에 들어 있는 모든 정의는 다른 모듈로 </a:t>
            </a:r>
            <a:r>
              <a:rPr lang="en-US" altLang="ko-KR" sz="1600" dirty="0">
                <a:latin typeface="+mj-ea"/>
                <a:ea typeface="+mj-ea"/>
              </a:rPr>
              <a:t>import</a:t>
            </a:r>
            <a:r>
              <a:rPr lang="ko-KR" altLang="en-US" sz="1600" dirty="0">
                <a:latin typeface="+mj-ea"/>
                <a:ea typeface="+mj-ea"/>
              </a:rPr>
              <a:t>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우리가 만든 </a:t>
            </a:r>
            <a:r>
              <a:rPr lang="en-US" altLang="ko-KR" sz="1600" dirty="0">
                <a:latin typeface="+mj-ea"/>
                <a:ea typeface="+mj-ea"/>
              </a:rPr>
              <a:t>fibo.py</a:t>
            </a:r>
            <a:r>
              <a:rPr lang="ko-KR" altLang="en-US" sz="1600" dirty="0">
                <a:latin typeface="+mj-ea"/>
                <a:ea typeface="+mj-ea"/>
              </a:rPr>
              <a:t>라는 파일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즉 모듈을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불러와 사용하려면 어떻게 해야 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다음과 같은 문장을 입력하여 실행한다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  import </a:t>
            </a:r>
            <a:r>
              <a:rPr lang="en-US" altLang="ko-KR" sz="1600" b="1" dirty="0" err="1">
                <a:latin typeface="+mj-ea"/>
                <a:ea typeface="+mj-ea"/>
              </a:rPr>
              <a:t>fibo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A1453-15F2-47F9-85DF-1E47F0F49994}"/>
              </a:ext>
            </a:extLst>
          </p:cNvPr>
          <p:cNvSpPr txBox="1"/>
          <p:nvPr/>
        </p:nvSpPr>
        <p:spPr>
          <a:xfrm>
            <a:off x="1343473" y="1494832"/>
            <a:ext cx="6552727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피보나치 수열 모듈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fib(n):    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피보나치 수열 출력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a, b = 0,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print(b, end=' 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a, b = b,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a+b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print()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fib2(n): 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피보나치 수열을 리스트로 반환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result = []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a, b = 0,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result.append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(b)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a, b = b,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a+b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41750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모듈 작성하기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filbo.py</a:t>
            </a:r>
            <a:r>
              <a:rPr lang="ko-KR" altLang="en-US" sz="1600" dirty="0">
                <a:latin typeface="+mj-ea"/>
                <a:ea typeface="+mj-ea"/>
              </a:rPr>
              <a:t>를 불러오기 위해 </a:t>
            </a:r>
            <a:r>
              <a:rPr lang="en-US" altLang="ko-KR" sz="1600" dirty="0">
                <a:latin typeface="+mj-ea"/>
                <a:ea typeface="+mj-ea"/>
              </a:rPr>
              <a:t>import </a:t>
            </a:r>
            <a:r>
              <a:rPr lang="en-US" altLang="ko-KR" sz="1600" dirty="0" err="1">
                <a:latin typeface="+mj-ea"/>
                <a:ea typeface="+mj-ea"/>
              </a:rPr>
              <a:t>fibo</a:t>
            </a:r>
            <a:r>
              <a:rPr lang="ko-KR" altLang="en-US" sz="1600" dirty="0">
                <a:latin typeface="+mj-ea"/>
                <a:ea typeface="+mj-ea"/>
              </a:rPr>
              <a:t>라고 입력하고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이때는 확장자 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 err="1">
                <a:latin typeface="+mj-ea"/>
                <a:ea typeface="+mj-ea"/>
              </a:rPr>
              <a:t>py</a:t>
            </a:r>
            <a:r>
              <a:rPr lang="ko-KR" altLang="en-US" sz="1600" dirty="0">
                <a:latin typeface="+mj-ea"/>
                <a:ea typeface="+mj-ea"/>
              </a:rPr>
              <a:t>를 붙이면 안 된다</a:t>
            </a:r>
            <a:r>
              <a:rPr lang="en-US" altLang="ko-KR" sz="1600" dirty="0">
                <a:latin typeface="+mj-ea"/>
                <a:ea typeface="+mj-ea"/>
              </a:rPr>
              <a:t>. import</a:t>
            </a:r>
            <a:r>
              <a:rPr lang="ko-KR" altLang="en-US" sz="1600" dirty="0">
                <a:latin typeface="+mj-ea"/>
                <a:ea typeface="+mj-ea"/>
              </a:rPr>
              <a:t>는 다른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람이 작성한 파이썬 모듈을 사용할 수 있게 해주는 명령어이다</a:t>
            </a:r>
            <a:r>
              <a:rPr lang="en-US" altLang="ko-KR" sz="1600" dirty="0">
                <a:latin typeface="+mj-ea"/>
                <a:ea typeface="+mj-ea"/>
              </a:rPr>
              <a:t>. import</a:t>
            </a:r>
            <a:r>
              <a:rPr lang="ko-KR" altLang="en-US" sz="1600" dirty="0">
                <a:latin typeface="+mj-ea"/>
                <a:ea typeface="+mj-ea"/>
              </a:rPr>
              <a:t>문장을 실행한다고 해서 파이썬 </a:t>
            </a:r>
            <a:r>
              <a:rPr lang="ko-KR" altLang="en-US" sz="1600" dirty="0" err="1">
                <a:latin typeface="+mj-ea"/>
                <a:ea typeface="+mj-ea"/>
              </a:rPr>
              <a:t>인터프리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터가 모듈 안의 함수들을 읽어 들여서 현재의 심볼 테이블에 저장하지는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단지 모듈의 이름인 </a:t>
            </a:r>
            <a:r>
              <a:rPr lang="en-US" altLang="ko-KR" sz="1600" dirty="0" err="1">
                <a:latin typeface="+mj-ea"/>
                <a:ea typeface="+mj-ea"/>
              </a:rPr>
              <a:t>fibo</a:t>
            </a:r>
            <a:r>
              <a:rPr lang="ko-KR" altLang="en-US" sz="1600" dirty="0">
                <a:latin typeface="+mj-ea"/>
                <a:ea typeface="+mj-ea"/>
              </a:rPr>
              <a:t>만 심볼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테이블에 저장한다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모듈의 이름을 이용하여 개발자는 다음과 같이 모듈 안의 함수들을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 err="1">
                <a:latin typeface="+mj-ea"/>
                <a:ea typeface="+mj-ea"/>
              </a:rPr>
              <a:t>fibo.fib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같이 함수를 사용할 때마다 모듈의 이름을 적어주는 것이 귀찮다면 다음과 같이 “</a:t>
            </a:r>
            <a:r>
              <a:rPr lang="en-US" altLang="ko-KR" sz="1600" dirty="0">
                <a:latin typeface="+mj-ea"/>
                <a:ea typeface="+mj-ea"/>
              </a:rPr>
              <a:t>from </a:t>
            </a:r>
            <a:r>
              <a:rPr lang="ko-KR" altLang="en-US" sz="1600" dirty="0">
                <a:latin typeface="+mj-ea"/>
                <a:ea typeface="+mj-ea"/>
              </a:rPr>
              <a:t>모듈 </a:t>
            </a:r>
            <a:r>
              <a:rPr lang="en-US" altLang="ko-KR" sz="1600" dirty="0" err="1">
                <a:latin typeface="+mj-ea"/>
                <a:ea typeface="+mj-ea"/>
              </a:rPr>
              <a:t>im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port </a:t>
            </a:r>
            <a:r>
              <a:rPr lang="ko-KR" altLang="en-US" sz="1600" dirty="0">
                <a:latin typeface="+mj-ea"/>
                <a:ea typeface="+mj-ea"/>
              </a:rPr>
              <a:t>함수” 문장을 사용하여도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방법을 사용하면 모듈 이름없이 해당 모듈의 함수를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* 문자를 사용하는 방법도 있다</a:t>
            </a:r>
            <a:r>
              <a:rPr lang="en-US" altLang="ko-KR" sz="1600" dirty="0">
                <a:latin typeface="+mj-ea"/>
                <a:ea typeface="+mj-ea"/>
              </a:rPr>
              <a:t>. *</a:t>
            </a:r>
            <a:r>
              <a:rPr lang="ko-KR" altLang="en-US" sz="1600" dirty="0">
                <a:latin typeface="+mj-ea"/>
                <a:ea typeface="+mj-ea"/>
              </a:rPr>
              <a:t>는 모듈 안의 “모든 </a:t>
            </a:r>
            <a:r>
              <a:rPr lang="ko-KR" altLang="en-US" sz="1600" dirty="0" err="1">
                <a:latin typeface="+mj-ea"/>
                <a:ea typeface="+mj-ea"/>
              </a:rPr>
              <a:t>것”을</a:t>
            </a:r>
            <a:r>
              <a:rPr lang="ko-KR" altLang="en-US" sz="1600" dirty="0">
                <a:latin typeface="+mj-ea"/>
                <a:ea typeface="+mj-ea"/>
              </a:rPr>
              <a:t> 의미한다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s-E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982B-EAE2-490F-9F68-33207BC641A8}"/>
              </a:ext>
            </a:extLst>
          </p:cNvPr>
          <p:cNvSpPr txBox="1"/>
          <p:nvPr/>
        </p:nvSpPr>
        <p:spPr>
          <a:xfrm>
            <a:off x="1343472" y="2953032"/>
            <a:ext cx="6552727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fibo.fib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(1000)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fibo.fib2(100)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1 1 2 3 5 8 13 21 34 55 89 144 233 377 610 987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[1, 1, 2, 3, 5, 8, 13, 21, 34, 55, 89]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BFBF8-9AD0-4A2F-96C0-F5655B21CB71}"/>
              </a:ext>
            </a:extLst>
          </p:cNvPr>
          <p:cNvSpPr txBox="1"/>
          <p:nvPr/>
        </p:nvSpPr>
        <p:spPr>
          <a:xfrm>
            <a:off x="1343472" y="4740705"/>
            <a:ext cx="6552727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fibo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fib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fib(1000)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1 1 2 3 5 8 13 21 34 55 89 144 233 377 610 987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D0F80-2B77-4134-8F4C-4A2F4CAD0B25}"/>
              </a:ext>
            </a:extLst>
          </p:cNvPr>
          <p:cNvSpPr txBox="1"/>
          <p:nvPr/>
        </p:nvSpPr>
        <p:spPr>
          <a:xfrm>
            <a:off x="1343472" y="6217109"/>
            <a:ext cx="6552727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fibo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fib(1000)</a:t>
            </a:r>
          </a:p>
        </p:txBody>
      </p:sp>
    </p:spTree>
    <p:extLst>
      <p:ext uri="{BB962C8B-B14F-4D97-AF65-F5344CB8AC3E}">
        <p14:creationId xmlns:p14="http://schemas.microsoft.com/office/powerpoint/2010/main" val="327868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모듈의 별칭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모듈의 별칭을 만들어서 사용할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코드에서 </a:t>
            </a:r>
            <a:r>
              <a:rPr lang="en-US" altLang="ko-KR" sz="1600" dirty="0">
                <a:latin typeface="+mj-ea"/>
                <a:ea typeface="+mj-ea"/>
              </a:rPr>
              <a:t>lib</a:t>
            </a:r>
            <a:r>
              <a:rPr lang="ko-KR" altLang="en-US" sz="1600" dirty="0">
                <a:latin typeface="+mj-ea"/>
                <a:ea typeface="+mj-ea"/>
              </a:rPr>
              <a:t>가 모듈 </a:t>
            </a:r>
            <a:r>
              <a:rPr lang="en-US" altLang="ko-KR" sz="1600" dirty="0" err="1">
                <a:latin typeface="+mj-ea"/>
                <a:ea typeface="+mj-ea"/>
              </a:rPr>
              <a:t>mymodule</a:t>
            </a:r>
            <a:r>
              <a:rPr lang="ko-KR" altLang="en-US" sz="1600" dirty="0">
                <a:latin typeface="+mj-ea"/>
                <a:ea typeface="+mj-ea"/>
              </a:rPr>
              <a:t>의 별칭이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en-US" altLang="ko-KR" sz="1600" dirty="0" err="1">
                <a:latin typeface="+mj-ea"/>
                <a:ea typeface="+mj-ea"/>
              </a:rPr>
              <a:t>mymodule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대신에 </a:t>
            </a:r>
            <a:r>
              <a:rPr lang="en-US" altLang="ko-KR" sz="1600" dirty="0">
                <a:latin typeface="+mj-ea"/>
                <a:ea typeface="+mj-ea"/>
              </a:rPr>
              <a:t>lib</a:t>
            </a:r>
            <a:r>
              <a:rPr lang="ko-KR" altLang="en-US" sz="1600" dirty="0">
                <a:latin typeface="+mj-ea"/>
                <a:ea typeface="+mj-ea"/>
              </a:rPr>
              <a:t>를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982B-EAE2-490F-9F68-33207BC641A8}"/>
              </a:ext>
            </a:extLst>
          </p:cNvPr>
          <p:cNvSpPr txBox="1"/>
          <p:nvPr/>
        </p:nvSpPr>
        <p:spPr>
          <a:xfrm>
            <a:off x="1343472" y="1844824"/>
            <a:ext cx="6552727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mymodule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as lib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lib.func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134346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파이썬에는</a:t>
            </a:r>
            <a:r>
              <a:rPr lang="ko-KR" altLang="en-US" sz="1600" dirty="0">
                <a:latin typeface="+mj-ea"/>
                <a:ea typeface="+mj-ea"/>
              </a:rPr>
              <a:t> 많은 모듈들이 제공된다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 모듈은 다양한 분야에 걸쳐서 전문가들이 작성한 것으로 많은 테스트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거쳤기 때문에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안정되고 효율적인 코드이다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가능하면 이들을 찾아서 적극적으로 사용하는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개발자들은 어떤 코드를 작성하기에 앞서서 유사한 기능을 하는 코드가 파이썬 모듈에 있는지를 먼저 확인하는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잘 정리되고 충분한 테스트를 거친 좋은 모듈들이 제공되고 있는데 굳이 코드를 재 작성할 필요는 </a:t>
            </a:r>
            <a:r>
              <a:rPr lang="ko-KR" altLang="en-US" sz="1600" dirty="0" err="1">
                <a:latin typeface="+mj-ea"/>
                <a:ea typeface="+mj-ea"/>
              </a:rPr>
              <a:t>없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프로그래밍에서 중요한 원칙 중의 하나는 이전에 개발된 코드를 적극적으로 재활용하는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에서는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제공하는 모듈 중에서 가장 많이 사용되는 것을 중심으로 몇 개만 살펴보도록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ko-KR" altLang="en-US" sz="1600" b="1" dirty="0">
                <a:latin typeface="+mj-ea"/>
                <a:ea typeface="+mj-ea"/>
              </a:rPr>
              <a:t>①</a:t>
            </a:r>
            <a:r>
              <a:rPr lang="en-US" altLang="ko-KR" sz="1600" b="1">
                <a:latin typeface="+mj-ea"/>
                <a:ea typeface="+mj-ea"/>
              </a:rPr>
              <a:t> copy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객체를 복사할 때</a:t>
            </a:r>
            <a:r>
              <a:rPr lang="en-US" altLang="ko-KR" sz="1600" dirty="0">
                <a:latin typeface="+mj-ea"/>
                <a:ea typeface="+mj-ea"/>
              </a:rPr>
              <a:t>, 2</a:t>
            </a:r>
            <a:r>
              <a:rPr lang="ko-KR" altLang="en-US" sz="1600" dirty="0">
                <a:latin typeface="+mj-ea"/>
                <a:ea typeface="+mj-ea"/>
              </a:rPr>
              <a:t>가지 방법으로 복사할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▶ 얇은 복사</a:t>
            </a:r>
            <a:r>
              <a:rPr lang="en-US" altLang="ko-KR" sz="1600" dirty="0">
                <a:latin typeface="+mj-ea"/>
                <a:ea typeface="+mj-ea"/>
              </a:rPr>
              <a:t>(shallow copy) - </a:t>
            </a:r>
            <a:r>
              <a:rPr lang="ko-KR" altLang="en-US" sz="1600" dirty="0">
                <a:latin typeface="+mj-ea"/>
                <a:ea typeface="+mj-ea"/>
              </a:rPr>
              <a:t>객체의 </a:t>
            </a:r>
            <a:r>
              <a:rPr lang="ko-KR" altLang="en-US" sz="1600" dirty="0" err="1">
                <a:latin typeface="+mj-ea"/>
                <a:ea typeface="+mj-ea"/>
              </a:rPr>
              <a:t>참조값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주소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만 복사되고 객체 자체는 복사되지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▶ </a:t>
            </a:r>
            <a:r>
              <a:rPr lang="ko-KR" altLang="en-US" sz="1600" dirty="0">
                <a:latin typeface="+mj-ea"/>
                <a:ea typeface="+mj-ea"/>
              </a:rPr>
              <a:t>깊은 복사</a:t>
            </a:r>
            <a:r>
              <a:rPr lang="en-US" altLang="ko-KR" sz="1600" dirty="0">
                <a:latin typeface="+mj-ea"/>
                <a:ea typeface="+mj-ea"/>
              </a:rPr>
              <a:t>(deep copy) - </a:t>
            </a:r>
            <a:r>
              <a:rPr lang="ko-KR" altLang="en-US" sz="1600" dirty="0">
                <a:latin typeface="+mj-ea"/>
                <a:ea typeface="+mj-ea"/>
              </a:rPr>
              <a:t>객체까지 복사된다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7387C-F42B-47F5-ADBD-70611B33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04" y="5193778"/>
            <a:ext cx="3562440" cy="1165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05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①</a:t>
            </a:r>
            <a:r>
              <a:rPr lang="en-US" altLang="ko-KR" sz="1600" b="1" dirty="0">
                <a:latin typeface="+mj-ea"/>
                <a:ea typeface="+mj-ea"/>
              </a:rPr>
              <a:t> copy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</a:t>
            </a:r>
            <a:r>
              <a:rPr lang="ko-KR" altLang="en-US" sz="1600" dirty="0">
                <a:latin typeface="+mj-ea"/>
                <a:ea typeface="+mj-ea"/>
              </a:rPr>
              <a:t> 우리가 리스트와 같은 객체를 복사할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단순히 리스트를 참조하는 변수만 하나 더 만든다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면 이것은 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 </a:t>
            </a:r>
            <a:r>
              <a:rPr lang="ko-KR" altLang="en-US" sz="1600" dirty="0">
                <a:latin typeface="+mj-ea"/>
                <a:ea typeface="+mj-ea"/>
              </a:rPr>
              <a:t>은 복사가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리스트에서 설명한 바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만약 얕은 복사가 개발자가 원하는 것이 아니라면 깊은 복사를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한 가지 방법이 </a:t>
            </a:r>
            <a:r>
              <a:rPr lang="en-US" altLang="ko-KR" sz="1600" dirty="0">
                <a:latin typeface="+mj-ea"/>
                <a:ea typeface="+mj-ea"/>
              </a:rPr>
              <a:t>Copy </a:t>
            </a:r>
            <a:r>
              <a:rPr lang="ko-KR" altLang="en-US" sz="1600" dirty="0">
                <a:latin typeface="+mj-ea"/>
                <a:ea typeface="+mj-ea"/>
              </a:rPr>
              <a:t>모듈의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deepcopy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사용하는 것이다</a:t>
            </a:r>
            <a:r>
              <a:rPr lang="en-US" altLang="ko-KR" sz="1600" dirty="0">
                <a:latin typeface="+mj-ea"/>
                <a:ea typeface="+mj-ea"/>
              </a:rPr>
              <a:t>.	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②</a:t>
            </a:r>
            <a:r>
              <a:rPr lang="en-US" altLang="ko-KR" sz="1600" b="1" dirty="0">
                <a:latin typeface="+mj-ea"/>
                <a:ea typeface="+mj-ea"/>
              </a:rPr>
              <a:t> random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random </a:t>
            </a:r>
            <a:r>
              <a:rPr lang="ko-KR" altLang="en-US" sz="1600" dirty="0">
                <a:latin typeface="+mj-ea"/>
                <a:ea typeface="+mj-ea"/>
              </a:rPr>
              <a:t>모듈은 난수를 발생할 때 사용하는 모듈이다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난수는 다양한 용도로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 err="1">
                <a:latin typeface="+mj-ea"/>
                <a:ea typeface="+mj-ea"/>
              </a:rPr>
              <a:t>드를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덱에서</a:t>
            </a:r>
            <a:r>
              <a:rPr lang="ko-KR" altLang="en-US" sz="1600" dirty="0">
                <a:latin typeface="+mj-ea"/>
                <a:ea typeface="+mj-ea"/>
              </a:rPr>
              <a:t> 뽑을 때도 사용하고 동전 던지기를 할 때도 난수를 이용한다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아니면 일회용 패스워드를 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     </a:t>
            </a:r>
            <a:r>
              <a:rPr lang="ko-KR" altLang="en-US" sz="1600" dirty="0">
                <a:latin typeface="+mj-ea"/>
                <a:ea typeface="+mj-ea"/>
              </a:rPr>
              <a:t>성할 때나 웹사이트에서 사용자에게 랜덤하게 어떤 상품을 소개할 때도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0A1E7-2052-4BD0-ABDC-32B667234D4F}"/>
              </a:ext>
            </a:extLst>
          </p:cNvPr>
          <p:cNvSpPr txBox="1"/>
          <p:nvPr/>
        </p:nvSpPr>
        <p:spPr>
          <a:xfrm>
            <a:off x="1343473" y="3288221"/>
            <a:ext cx="4608512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copy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colors = ["red", "blue", "green"]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clone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copy.deepcopy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(colors)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clone[0] = "white"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print(colors)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print(clone)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['red', 'blue', 'green']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['white', 'blue', 'green']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2836C1-6D45-4CC5-BD4A-EA0AC6FF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8221"/>
            <a:ext cx="3900262" cy="1659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990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②</a:t>
            </a:r>
            <a:r>
              <a:rPr lang="en-US" altLang="ko-KR" sz="1600" b="1" dirty="0">
                <a:latin typeface="+mj-ea"/>
                <a:ea typeface="+mj-ea"/>
              </a:rPr>
              <a:t> random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random </a:t>
            </a:r>
            <a:r>
              <a:rPr lang="ko-KR" altLang="en-US" sz="1600" dirty="0">
                <a:latin typeface="+mj-ea"/>
                <a:ea typeface="+mj-ea"/>
              </a:rPr>
              <a:t>모듈에서는 난수를 발생하는 다양한 함수들이 지원된다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ko-KR" altLang="en-US" sz="1600" dirty="0">
                <a:latin typeface="+mj-ea"/>
                <a:ea typeface="+mj-ea"/>
              </a:rPr>
              <a:t>▶ </a:t>
            </a:r>
            <a:r>
              <a:rPr lang="en-US" altLang="ko-KR" sz="1600" dirty="0" err="1">
                <a:latin typeface="+mj-ea"/>
                <a:ea typeface="+mj-ea"/>
              </a:rPr>
              <a:t>randint</a:t>
            </a:r>
            <a:r>
              <a:rPr lang="en-US" altLang="ko-KR" sz="1600" dirty="0">
                <a:latin typeface="+mj-ea"/>
                <a:ea typeface="+mj-ea"/>
              </a:rPr>
              <a:t>() - </a:t>
            </a:r>
            <a:r>
              <a:rPr lang="ko-KR" altLang="en-US" sz="1600" dirty="0">
                <a:latin typeface="+mj-ea"/>
                <a:ea typeface="+mj-ea"/>
              </a:rPr>
              <a:t>정수 범위의 난수를 생성하려면 </a:t>
            </a:r>
            <a:r>
              <a:rPr lang="en-US" altLang="ko-KR" sz="1600" dirty="0" err="1">
                <a:latin typeface="+mj-ea"/>
                <a:ea typeface="+mj-ea"/>
              </a:rPr>
              <a:t>randint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randint</a:t>
            </a:r>
            <a:r>
              <a:rPr lang="en-US" altLang="ko-KR" sz="1600" dirty="0">
                <a:latin typeface="+mj-ea"/>
                <a:ea typeface="+mj-ea"/>
              </a:rPr>
              <a:t>(1, 6)</a:t>
            </a:r>
            <a:r>
              <a:rPr lang="ko-KR" altLang="en-US" sz="1600" dirty="0">
                <a:latin typeface="+mj-ea"/>
                <a:ea typeface="+mj-ea"/>
              </a:rPr>
              <a:t>와 같이 정수 구간을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         </a:t>
            </a:r>
            <a:r>
              <a:rPr lang="ko-KR" altLang="en-US" sz="1600" dirty="0">
                <a:latin typeface="+mj-ea"/>
                <a:ea typeface="+mj-ea"/>
              </a:rPr>
              <a:t>인수로 줄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randint</a:t>
            </a:r>
            <a:r>
              <a:rPr lang="en-US" altLang="ko-KR" sz="1600" dirty="0">
                <a:latin typeface="+mj-ea"/>
                <a:ea typeface="+mj-ea"/>
              </a:rPr>
              <a:t>(1, 6)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1, 2, 3, 4, 5, 6 </a:t>
            </a:r>
            <a:r>
              <a:rPr lang="ko-KR" altLang="en-US" sz="1600" dirty="0">
                <a:latin typeface="+mj-ea"/>
                <a:ea typeface="+mj-ea"/>
              </a:rPr>
              <a:t>중의 하나를 랜덤하게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ko-KR" altLang="en-US" sz="1600" dirty="0">
                <a:latin typeface="+mj-ea"/>
                <a:ea typeface="+mj-ea"/>
              </a:rPr>
              <a:t>► </a:t>
            </a:r>
            <a:r>
              <a:rPr lang="en-US" altLang="ko-KR" sz="1600" dirty="0">
                <a:latin typeface="+mj-ea"/>
                <a:ea typeface="+mj-ea"/>
              </a:rPr>
              <a:t>random() – 0.0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1.0 </a:t>
            </a:r>
            <a:r>
              <a:rPr lang="ko-KR" altLang="en-US" sz="1600" dirty="0">
                <a:latin typeface="+mj-ea"/>
                <a:ea typeface="+mj-ea"/>
              </a:rPr>
              <a:t>미만의 난수를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민약</a:t>
            </a:r>
            <a:r>
              <a:rPr lang="ko-KR" altLang="en-US" sz="1600" dirty="0">
                <a:latin typeface="+mj-ea"/>
                <a:ea typeface="+mj-ea"/>
              </a:rPr>
              <a:t> 더 큰 수를 원한다면 원하는 범위를 곱하면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    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495600" y="2924944"/>
            <a:ext cx="4608512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import random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print(random.randint(1, 6))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6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print(random.randint(1, 6))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813FD-84BC-4DC3-935C-29725C2D5487}"/>
              </a:ext>
            </a:extLst>
          </p:cNvPr>
          <p:cNvSpPr txBox="1"/>
          <p:nvPr/>
        </p:nvSpPr>
        <p:spPr>
          <a:xfrm>
            <a:off x="2495600" y="5086919"/>
            <a:ext cx="4608512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import random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random.random()*100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81.1618515880431</a:t>
            </a:r>
          </a:p>
        </p:txBody>
      </p:sp>
    </p:spTree>
    <p:extLst>
      <p:ext uri="{BB962C8B-B14F-4D97-AF65-F5344CB8AC3E}">
        <p14:creationId xmlns:p14="http://schemas.microsoft.com/office/powerpoint/2010/main" val="254760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②</a:t>
            </a:r>
            <a:r>
              <a:rPr lang="en-US" altLang="ko-KR" sz="1600" b="1" dirty="0">
                <a:latin typeface="+mj-ea"/>
                <a:ea typeface="+mj-ea"/>
              </a:rPr>
              <a:t> random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random </a:t>
            </a:r>
            <a:r>
              <a:rPr lang="ko-KR" altLang="en-US" sz="1600" dirty="0">
                <a:latin typeface="+mj-ea"/>
                <a:ea typeface="+mj-ea"/>
              </a:rPr>
              <a:t>모듈에서는 난수를 발생하는 다양한 함수들이 지원된다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ko-KR" altLang="en-US" sz="1600" dirty="0">
                <a:latin typeface="+mj-ea"/>
                <a:ea typeface="+mj-ea"/>
              </a:rPr>
              <a:t>▶ </a:t>
            </a:r>
            <a:r>
              <a:rPr lang="en-US" altLang="ko-KR" sz="1600" dirty="0">
                <a:latin typeface="+mj-ea"/>
                <a:ea typeface="+mj-ea"/>
              </a:rPr>
              <a:t>choice() - </a:t>
            </a:r>
            <a:r>
              <a:rPr lang="ko-KR" altLang="en-US" sz="1600" dirty="0">
                <a:latin typeface="+mj-ea"/>
                <a:ea typeface="+mj-ea"/>
              </a:rPr>
              <a:t>주어진 시퀀스의 항목을 랜덤하게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다음과 같은 코드는 “</a:t>
            </a:r>
            <a:r>
              <a:rPr lang="en-US" altLang="ko-KR" sz="1600" dirty="0">
                <a:latin typeface="+mj-ea"/>
                <a:ea typeface="+mj-ea"/>
              </a:rPr>
              <a:t>red", “gr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    </a:t>
            </a:r>
            <a:r>
              <a:rPr lang="en-US" altLang="ko-KR" sz="1600" dirty="0" err="1">
                <a:latin typeface="+mj-ea"/>
                <a:ea typeface="+mj-ea"/>
              </a:rPr>
              <a:t>een</a:t>
            </a:r>
            <a:r>
              <a:rPr lang="en-US" altLang="ko-KR" sz="1600" dirty="0">
                <a:latin typeface="+mj-ea"/>
                <a:ea typeface="+mj-ea"/>
              </a:rPr>
              <a:t>", "blue" </a:t>
            </a:r>
            <a:r>
              <a:rPr lang="ko-KR" altLang="en-US" sz="1600" dirty="0">
                <a:latin typeface="+mj-ea"/>
                <a:ea typeface="+mj-ea"/>
              </a:rPr>
              <a:t>중에서 하나를 랜덤하게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ko-KR" altLang="en-US" sz="1600" dirty="0">
                <a:latin typeface="+mj-ea"/>
                <a:ea typeface="+mj-ea"/>
              </a:rPr>
              <a:t>▶ </a:t>
            </a:r>
            <a:r>
              <a:rPr lang="en-US" altLang="ko-KR" sz="1600" dirty="0">
                <a:latin typeface="+mj-ea"/>
                <a:ea typeface="+mj-ea"/>
              </a:rPr>
              <a:t>shuffle() - </a:t>
            </a:r>
            <a:r>
              <a:rPr lang="ko-KR" altLang="en-US" sz="1600" dirty="0">
                <a:latin typeface="+mj-ea"/>
                <a:ea typeface="+mj-ea"/>
              </a:rPr>
              <a:t>리스트의 항목을 랜덤하게 섞는다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randrange</a:t>
            </a:r>
            <a:r>
              <a:rPr lang="en-US" altLang="ko-KR" sz="1600" dirty="0">
                <a:latin typeface="+mj-ea"/>
                <a:ea typeface="+mj-ea"/>
              </a:rPr>
              <a:t>(start, stop[, step]) - range(start, stop, step) </a:t>
            </a:r>
            <a:r>
              <a:rPr lang="ko-KR" altLang="en-US" sz="1600" dirty="0" err="1">
                <a:latin typeface="+mj-ea"/>
                <a:ea typeface="+mj-ea"/>
              </a:rPr>
              <a:t>구간으로부터</a:t>
            </a:r>
            <a:r>
              <a:rPr lang="ko-KR" altLang="en-US" sz="1600" dirty="0">
                <a:latin typeface="+mj-ea"/>
                <a:ea typeface="+mj-ea"/>
              </a:rPr>
              <a:t> 랜덤하게 요소를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495600" y="2924944"/>
            <a:ext cx="460851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[ "red", "green", "blue" ]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random.choice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'blue'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813FD-84BC-4DC3-935C-29725C2D5487}"/>
              </a:ext>
            </a:extLst>
          </p:cNvPr>
          <p:cNvSpPr txBox="1"/>
          <p:nvPr/>
        </p:nvSpPr>
        <p:spPr>
          <a:xfrm>
            <a:off x="2495600" y="4375152"/>
            <a:ext cx="691276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import random</a:t>
            </a: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myList = [ [x] for x in range(10) ]</a:t>
            </a: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random.shuffle(myList)</a:t>
            </a: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print(myList)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[[3], [2], [7], [9], [8], [1], [4], [6], [0], [5]]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매번 달라짐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F5F9B-B3EF-4632-BF5B-9A5456FE6EC6}"/>
              </a:ext>
            </a:extLst>
          </p:cNvPr>
          <p:cNvSpPr txBox="1"/>
          <p:nvPr/>
        </p:nvSpPr>
        <p:spPr>
          <a:xfrm>
            <a:off x="2495600" y="5877272"/>
            <a:ext cx="4608512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import random</a:t>
            </a:r>
          </a:p>
          <a:p>
            <a:r>
              <a:rPr lang="sv-SE" altLang="ko-KR" sz="1200" dirty="0">
                <a:latin typeface="+mj-ea"/>
                <a:ea typeface="+mj-ea"/>
                <a:cs typeface="Arial" panose="020B0604020202020204" pitchFamily="34" charset="0"/>
              </a:rPr>
              <a:t>random.randrange(0, 101, 3)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7095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이터레이터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이터레이터란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우리는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루프를 이용하여 리스트 안의 요소들에 대하여 반복할 수 있었다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 문자열의 각 문자에 대해서도 반복할 수 있었으며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파일도 마찬가지였다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루프와 함께 사용할 수 있는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여러 종류의 반복 가능한 객체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iterable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있으며 이들 객체는 이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터레이터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(iterator)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이라고 불린다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이터레이션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(iteration)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반복을 의미하므로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반복가능한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객체”라고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해석</a:t>
            </a:r>
            <a:r>
              <a:rPr lang="ko-KR" altLang="en-US" sz="1600" dirty="0">
                <a:latin typeface="+mj-ea"/>
                <a:ea typeface="+mj-ea"/>
              </a:rPr>
              <a:t>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.(list,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tuple,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range,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dictionary,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set)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F78CA-5257-4C25-9198-0ED3ADBB12DE}"/>
              </a:ext>
            </a:extLst>
          </p:cNvPr>
          <p:cNvSpPr txBox="1"/>
          <p:nvPr/>
        </p:nvSpPr>
        <p:spPr>
          <a:xfrm>
            <a:off x="1343473" y="1844824"/>
            <a:ext cx="4752527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for i in [1, 2, 3, 4]:</a:t>
            </a: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	print( i, end=" ")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1 2 3 4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C3D75-6DBF-4358-A3B6-0CC4D92C56A6}"/>
              </a:ext>
            </a:extLst>
          </p:cNvPr>
          <p:cNvSpPr txBox="1"/>
          <p:nvPr/>
        </p:nvSpPr>
        <p:spPr>
          <a:xfrm>
            <a:off x="1343473" y="3274762"/>
            <a:ext cx="4752527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c in "python":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 (c, end=" ")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p y t h o 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F427C-0C02-4673-B7B0-79FD3A98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5507960"/>
            <a:ext cx="3916685" cy="1145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③</a:t>
            </a:r>
            <a:r>
              <a:rPr lang="en-US" altLang="ko-KR" sz="1600" b="1" dirty="0">
                <a:latin typeface="+mj-ea"/>
                <a:ea typeface="+mj-ea"/>
              </a:rPr>
              <a:t> sys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sys </a:t>
            </a:r>
            <a:r>
              <a:rPr lang="ko-KR" altLang="en-US" sz="1600" dirty="0">
                <a:latin typeface="+mj-ea"/>
                <a:ea typeface="+mj-ea"/>
              </a:rPr>
              <a:t>모듈은 파이썬 인터프리터에 대한 다양한 정보를 제공하는 모듈이다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모듈을 참조할 때 사용하는 경로를 보려면 </a:t>
            </a:r>
            <a:r>
              <a:rPr lang="en-US" altLang="ko-KR" sz="1600" dirty="0" err="1">
                <a:latin typeface="+mj-ea"/>
                <a:ea typeface="+mj-ea"/>
              </a:rPr>
              <a:t>sys.path</a:t>
            </a:r>
            <a:r>
              <a:rPr lang="ko-KR" altLang="en-US" sz="1600" dirty="0">
                <a:latin typeface="+mj-ea"/>
                <a:ea typeface="+mj-ea"/>
              </a:rPr>
              <a:t>를 입력한다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설치된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버전을 보려면 </a:t>
            </a:r>
            <a:r>
              <a:rPr lang="en-US" altLang="ko-KR" sz="1600" dirty="0" err="1">
                <a:latin typeface="+mj-ea"/>
                <a:ea typeface="+mj-ea"/>
              </a:rPr>
              <a:t>sys.version</a:t>
            </a:r>
            <a:r>
              <a:rPr lang="ko-KR" altLang="en-US" sz="1600" dirty="0">
                <a:latin typeface="+mj-ea"/>
                <a:ea typeface="+mj-ea"/>
              </a:rPr>
              <a:t>을 입력한다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063552" y="2210071"/>
            <a:ext cx="6624736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import sys</a:t>
            </a: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print(sys.prefix)		#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파이썬이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설치된 경로 출력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C:\Users\1\AppData\Local\Programs\Python\Python38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813FD-84BC-4DC3-935C-29725C2D5487}"/>
              </a:ext>
            </a:extLst>
          </p:cNvPr>
          <p:cNvSpPr txBox="1"/>
          <p:nvPr/>
        </p:nvSpPr>
        <p:spPr>
          <a:xfrm>
            <a:off x="2063552" y="3658889"/>
            <a:ext cx="6912768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import sys</a:t>
            </a: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print(sys.path)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['D:\\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파이썬 작업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\\21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장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이터레이터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제너레이터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연산자오버로딩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모듈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)', '</a:t>
            </a:r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D:\\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파이썬 작업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C:\\Users\\1\\AppData\\Local\\Programs\\Python\\Python38\\python38.zip', 'C:\\Users\\1\\AppData\\Local\\Programs\\Python\\Python38\\DLLs', 'C:\\Users\\1\\AppData\\Local\\Programs\\Python\\Python38\\lib', 'C:\\Users\\1\\AppData\\Local\\Programs\\Python\\Python38', 'C:\\Users\\1\\AppData\\Local\\Programs\\Python\\Python38\\lib\\site-packages']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F5F9B-B3EF-4632-BF5B-9A5456FE6EC6}"/>
              </a:ext>
            </a:extLst>
          </p:cNvPr>
          <p:cNvSpPr txBox="1"/>
          <p:nvPr/>
        </p:nvSpPr>
        <p:spPr>
          <a:xfrm>
            <a:off x="2055176" y="5877272"/>
            <a:ext cx="655272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latin typeface="+mj-ea"/>
                <a:ea typeface="+mj-ea"/>
                <a:cs typeface="Arial" panose="020B0604020202020204" pitchFamily="34" charset="0"/>
              </a:rPr>
              <a:t>import sys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print(s</a:t>
            </a:r>
            <a:r>
              <a:rPr lang="sv-SE" altLang="ko-KR" sz="1200" dirty="0">
                <a:latin typeface="+mj-ea"/>
                <a:ea typeface="+mj-ea"/>
                <a:cs typeface="Arial" panose="020B0604020202020204" pitchFamily="34" charset="0"/>
              </a:rPr>
              <a:t>ys.version)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3.8.7 (tags/v3.8.7:6503f05, Dec 21 2020, 17:59:51) [MSC v.1928 64 bit (AMD64)]</a:t>
            </a:r>
          </a:p>
        </p:txBody>
      </p:sp>
    </p:spTree>
    <p:extLst>
      <p:ext uri="{BB962C8B-B14F-4D97-AF65-F5344CB8AC3E}">
        <p14:creationId xmlns:p14="http://schemas.microsoft.com/office/powerpoint/2010/main" val="182862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④</a:t>
            </a:r>
            <a:r>
              <a:rPr lang="en-US" altLang="ko-KR" sz="1600" b="1" dirty="0">
                <a:latin typeface="+mj-ea"/>
                <a:ea typeface="+mj-ea"/>
              </a:rPr>
              <a:t> time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time </a:t>
            </a:r>
            <a:r>
              <a:rPr lang="ko-KR" altLang="en-US" sz="1600" dirty="0">
                <a:latin typeface="+mj-ea"/>
                <a:ea typeface="+mj-ea"/>
              </a:rPr>
              <a:t>모듈은 시간을 얻어 와서 다양한 형식으로 표시하는 함수들을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컴퓨터에서 사용하는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시간의 형식은 다양하다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; time() </a:t>
            </a:r>
            <a:r>
              <a:rPr lang="ko-KR" altLang="en-US" sz="1600" dirty="0">
                <a:latin typeface="+mj-ea"/>
                <a:ea typeface="+mj-ea"/>
              </a:rPr>
              <a:t>함수를 호출하면 이상한 숫자가 나온다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컴퓨터에서 시간을 측정하는 하나의 방법으로 </a:t>
            </a:r>
            <a:r>
              <a:rPr lang="en-US" altLang="ko-KR" sz="1600" dirty="0">
                <a:latin typeface="+mj-ea"/>
                <a:ea typeface="+mj-ea"/>
              </a:rPr>
              <a:t>19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70</a:t>
            </a:r>
            <a:r>
              <a:rPr lang="ko-KR" altLang="en-US" sz="1600" dirty="0">
                <a:latin typeface="+mj-ea"/>
                <a:ea typeface="+mj-ea"/>
              </a:rPr>
              <a:t>년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월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일 자정이후 지금까지 흘러온 절대 시간을 초단위로 출력한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사람이 사용하는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방법이 아니어서 상당히 이상해 보이지만 상당히 유용하다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예를 들어서 어떤 파이썬 프로그램이 </a:t>
            </a:r>
            <a:r>
              <a:rPr lang="ko-KR" altLang="en-US" sz="1600" dirty="0" err="1">
                <a:latin typeface="+mj-ea"/>
                <a:ea typeface="+mj-ea"/>
              </a:rPr>
              <a:t>실행되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는데 걸리는 시간을 </a:t>
            </a:r>
            <a:r>
              <a:rPr lang="en-US" altLang="ko-KR" sz="1600" dirty="0">
                <a:latin typeface="+mj-ea"/>
                <a:ea typeface="+mj-ea"/>
              </a:rPr>
              <a:t>time()</a:t>
            </a:r>
            <a:r>
              <a:rPr lang="ko-KR" altLang="en-US" sz="1600" dirty="0">
                <a:latin typeface="+mj-ea"/>
                <a:ea typeface="+mj-ea"/>
              </a:rPr>
              <a:t>함수를 이용하여서 측정할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063552" y="2586672"/>
            <a:ext cx="6624736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time.time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1620868079.0254405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F5F9B-B3EF-4632-BF5B-9A5456FE6EC6}"/>
              </a:ext>
            </a:extLst>
          </p:cNvPr>
          <p:cNvSpPr txBox="1"/>
          <p:nvPr/>
        </p:nvSpPr>
        <p:spPr>
          <a:xfrm>
            <a:off x="2055176" y="5157192"/>
            <a:ext cx="655272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start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time.time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end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time.time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print(end-start)</a:t>
            </a:r>
          </a:p>
        </p:txBody>
      </p:sp>
    </p:spTree>
    <p:extLst>
      <p:ext uri="{BB962C8B-B14F-4D97-AF65-F5344CB8AC3E}">
        <p14:creationId xmlns:p14="http://schemas.microsoft.com/office/powerpoint/2010/main" val="152940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④</a:t>
            </a:r>
            <a:r>
              <a:rPr lang="en-US" altLang="ko-KR" sz="1600" b="1" dirty="0">
                <a:latin typeface="+mj-ea"/>
                <a:ea typeface="+mj-ea"/>
              </a:rPr>
              <a:t> time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  <a:r>
              <a:rPr lang="ko-KR" altLang="en-US" sz="1600" dirty="0">
                <a:latin typeface="+mj-ea"/>
                <a:ea typeface="+mj-ea"/>
              </a:rPr>
              <a:t>피보나치 수열을 계산하는데 시간이 얼마나 걸리는지 측정하여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fib() </a:t>
            </a:r>
            <a:r>
              <a:rPr lang="ko-KR" altLang="en-US" sz="1600" dirty="0">
                <a:latin typeface="+mj-ea"/>
                <a:ea typeface="+mj-ea"/>
              </a:rPr>
              <a:t>함수를 호출하기 전에 시간을 측정하여 </a:t>
            </a:r>
            <a:r>
              <a:rPr lang="en-US" altLang="ko-KR" sz="1600" dirty="0">
                <a:latin typeface="+mj-ea"/>
                <a:ea typeface="+mj-ea"/>
              </a:rPr>
              <a:t>start </a:t>
            </a:r>
            <a:r>
              <a:rPr lang="ko-KR" altLang="en-US" sz="1600" dirty="0">
                <a:latin typeface="+mj-ea"/>
                <a:ea typeface="+mj-ea"/>
              </a:rPr>
              <a:t>변수에 저장한다</a:t>
            </a:r>
            <a:r>
              <a:rPr lang="en-US" altLang="ko-KR" sz="1600" dirty="0">
                <a:latin typeface="+mj-ea"/>
                <a:ea typeface="+mj-ea"/>
              </a:rPr>
              <a:t>. fib() </a:t>
            </a:r>
            <a:r>
              <a:rPr lang="ko-KR" altLang="en-US" sz="1600" dirty="0">
                <a:latin typeface="+mj-ea"/>
                <a:ea typeface="+mj-ea"/>
              </a:rPr>
              <a:t>호출이 종료된 후에 다시 시간을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측정하여 </a:t>
            </a:r>
            <a:r>
              <a:rPr lang="en-US" altLang="ko-KR" sz="1600" dirty="0">
                <a:latin typeface="+mj-ea"/>
                <a:ea typeface="+mj-ea"/>
              </a:rPr>
              <a:t>end </a:t>
            </a:r>
            <a:r>
              <a:rPr lang="ko-KR" altLang="en-US" sz="1600" dirty="0">
                <a:latin typeface="+mj-ea"/>
                <a:ea typeface="+mj-ea"/>
              </a:rPr>
              <a:t>변수에 저장한다</a:t>
            </a:r>
            <a:r>
              <a:rPr lang="en-US" altLang="ko-KR" sz="1600" dirty="0">
                <a:latin typeface="+mj-ea"/>
                <a:ea typeface="+mj-ea"/>
              </a:rPr>
              <a:t>. end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start</a:t>
            </a:r>
            <a:r>
              <a:rPr lang="ko-KR" altLang="en-US" sz="1600" dirty="0">
                <a:latin typeface="+mj-ea"/>
                <a:ea typeface="+mj-ea"/>
              </a:rPr>
              <a:t>를 빼면 실행 시간이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위의 실행결과를 보면 </a:t>
            </a:r>
            <a:r>
              <a:rPr lang="en-US" altLang="ko-KR" sz="1600" dirty="0">
                <a:latin typeface="+mj-ea"/>
                <a:ea typeface="+mj-ea"/>
              </a:rPr>
              <a:t>0.0</a:t>
            </a:r>
            <a:r>
              <a:rPr lang="ko-KR" altLang="en-US" sz="1600" dirty="0">
                <a:latin typeface="+mj-ea"/>
                <a:ea typeface="+mj-ea"/>
              </a:rPr>
              <a:t>초인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것을 알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이 값은 컴퓨터에 따라서 아주 많이 달라질 것이다</a:t>
            </a:r>
            <a:r>
              <a:rPr lang="en-US" altLang="ko-KR" sz="1600" dirty="0">
                <a:latin typeface="+mj-ea"/>
                <a:ea typeface="+mj-ea"/>
              </a:rPr>
              <a:t>.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063552" y="2193144"/>
            <a:ext cx="6624736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def fib(n) : 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피보나치 수열 출력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a, b = 0, 1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while b &lt;n: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print(b, end=' ‘)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a, b = b,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a+b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print()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start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time.time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fib(1000)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end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time.time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print(end-start)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1 1 2 3 5 8 13 21 34 55 89 144 233 377 610 987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0.0	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저의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PC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속도가 너무 빨라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0.0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이 출력되었다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79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④</a:t>
            </a:r>
            <a:r>
              <a:rPr lang="en-US" altLang="ko-KR" sz="1600" b="1" dirty="0">
                <a:latin typeface="+mj-ea"/>
                <a:ea typeface="+mj-ea"/>
              </a:rPr>
              <a:t> time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  <a:r>
              <a:rPr lang="en-US" altLang="ko-KR" sz="1600" dirty="0" err="1">
                <a:latin typeface="+mj-ea"/>
                <a:ea typeface="+mj-ea"/>
              </a:rPr>
              <a:t>asctime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함수는 현재 날짜와 시간을 문자열 형태로 표시한다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time </a:t>
            </a:r>
            <a:r>
              <a:rPr lang="ko-KR" altLang="en-US" sz="1600" dirty="0">
                <a:latin typeface="+mj-ea"/>
                <a:ea typeface="+mj-ea"/>
              </a:rPr>
              <a:t>모듈에 있는 </a:t>
            </a:r>
            <a:r>
              <a:rPr lang="en-US" altLang="ko-KR" sz="1600" dirty="0">
                <a:latin typeface="+mj-ea"/>
                <a:ea typeface="+mj-ea"/>
              </a:rPr>
              <a:t>sleep() </a:t>
            </a:r>
            <a:r>
              <a:rPr lang="ko-KR" altLang="en-US" sz="1600" dirty="0">
                <a:latin typeface="+mj-ea"/>
                <a:ea typeface="+mj-ea"/>
              </a:rPr>
              <a:t>함수는 현재 동작 중인 프로세스를 주어진 초만큼 정지시킨다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현재의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</a:t>
            </a:r>
            <a:r>
              <a:rPr lang="ko-KR" altLang="en-US" sz="1600" dirty="0">
                <a:latin typeface="+mj-ea"/>
                <a:ea typeface="+mj-ea"/>
              </a:rPr>
              <a:t>프로그램을 약간 천천히 실행하고자 할 때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우주선을 발사할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사용할 수 있는 </a:t>
            </a:r>
            <a:r>
              <a:rPr lang="ko-KR" altLang="en-US" sz="1600" dirty="0" err="1">
                <a:latin typeface="+mj-ea"/>
                <a:ea typeface="+mj-ea"/>
              </a:rPr>
              <a:t>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</a:t>
            </a:r>
            <a:r>
              <a:rPr lang="ko-KR" altLang="en-US" sz="1600" dirty="0" err="1">
                <a:latin typeface="+mj-ea"/>
                <a:ea typeface="+mj-ea"/>
              </a:rPr>
              <a:t>크립트를</a:t>
            </a:r>
            <a:r>
              <a:rPr lang="ko-KR" altLang="en-US" sz="1600" dirty="0">
                <a:latin typeface="+mj-ea"/>
                <a:ea typeface="+mj-ea"/>
              </a:rPr>
              <a:t> 작성하여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063552" y="2193144"/>
            <a:ext cx="6624736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time.asctime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Thu May 13 10:16:58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B3C7A-28FE-46D5-A7FF-F0E81030B1B6}"/>
              </a:ext>
            </a:extLst>
          </p:cNvPr>
          <p:cNvSpPr txBox="1"/>
          <p:nvPr/>
        </p:nvSpPr>
        <p:spPr>
          <a:xfrm>
            <a:off x="2063552" y="4429332"/>
            <a:ext cx="6624736" cy="13849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in range(10, 0, -1):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print(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end=" 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발사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 ")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10 9 8 7 6 5 4 3 2 1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발사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66724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유용한 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유용한 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>
                <a:latin typeface="+mj-ea"/>
                <a:ea typeface="+mj-ea"/>
              </a:rPr>
              <a:t>⑤</a:t>
            </a:r>
            <a:r>
              <a:rPr lang="en-US" altLang="ko-KR" sz="1600" b="1" dirty="0">
                <a:latin typeface="+mj-ea"/>
                <a:ea typeface="+mj-ea"/>
              </a:rPr>
              <a:t> calendar </a:t>
            </a:r>
            <a:r>
              <a:rPr lang="ko-KR" altLang="en-US" sz="1600" b="1" dirty="0">
                <a:latin typeface="+mj-ea"/>
                <a:ea typeface="+mj-ea"/>
              </a:rPr>
              <a:t>모듈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; calendar </a:t>
            </a:r>
            <a:r>
              <a:rPr lang="ko-KR" altLang="en-US" sz="1600" dirty="0">
                <a:latin typeface="+mj-ea"/>
                <a:ea typeface="+mj-ea"/>
              </a:rPr>
              <a:t>모듈을 이용하면 여러 가지 형태의 달력을 출력할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2016</a:t>
            </a:r>
            <a:r>
              <a:rPr lang="ko-KR" altLang="en-US" sz="1600" dirty="0">
                <a:latin typeface="+mj-ea"/>
                <a:ea typeface="+mj-ea"/>
              </a:rPr>
              <a:t>년 </a:t>
            </a:r>
            <a:r>
              <a:rPr lang="en-US" altLang="ko-KR" sz="1600" dirty="0">
                <a:latin typeface="+mj-ea"/>
                <a:ea typeface="+mj-ea"/>
              </a:rPr>
              <a:t>8</a:t>
            </a:r>
            <a:r>
              <a:rPr lang="ko-KR" altLang="en-US" sz="1600" dirty="0">
                <a:latin typeface="+mj-ea"/>
                <a:ea typeface="+mj-ea"/>
              </a:rPr>
              <a:t>월 달력을 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 </a:t>
            </a:r>
            <a:r>
              <a:rPr lang="ko-KR" altLang="en-US" sz="1600" dirty="0">
                <a:latin typeface="+mj-ea"/>
                <a:ea typeface="+mj-ea"/>
              </a:rPr>
              <a:t>력하는 코드는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E6E5A-C15F-49EF-9B45-D4B9B7D935BE}"/>
              </a:ext>
            </a:extLst>
          </p:cNvPr>
          <p:cNvSpPr txBox="1"/>
          <p:nvPr/>
        </p:nvSpPr>
        <p:spPr>
          <a:xfrm>
            <a:off x="2063552" y="2576235"/>
            <a:ext cx="6624736" cy="212365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calendar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cal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calendar.month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(2016, 8)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cal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August 2016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Mo Tu We Th Fr Sa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1   2   3   4  5  6   7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8   9 10  11 12 13 14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15  16 17  18 19 20 21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22  23 24  25 26 27 28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29  30 31</a:t>
            </a:r>
          </a:p>
        </p:txBody>
      </p:sp>
    </p:spTree>
    <p:extLst>
      <p:ext uri="{BB962C8B-B14F-4D97-AF65-F5344CB8AC3E}">
        <p14:creationId xmlns:p14="http://schemas.microsoft.com/office/powerpoint/2010/main" val="157716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이터레이터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이터레이터란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객체가 반복 가능한 객체가 되려면 다음과 같은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메소드를 구현하여야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 </a:t>
            </a:r>
            <a:r>
              <a:rPr lang="en-US" altLang="ko-KR" sz="1600" dirty="0">
                <a:latin typeface="+mj-ea"/>
                <a:ea typeface="+mj-ea"/>
              </a:rPr>
              <a:t>__</a:t>
            </a:r>
            <a:r>
              <a:rPr lang="en-US" altLang="ko-KR" sz="1600" dirty="0" err="1">
                <a:latin typeface="+mj-ea"/>
                <a:ea typeface="+mj-ea"/>
              </a:rPr>
              <a:t>iter</a:t>
            </a:r>
            <a:r>
              <a:rPr lang="en-US" altLang="ko-KR" sz="1600" dirty="0">
                <a:latin typeface="+mj-ea"/>
                <a:ea typeface="+mj-ea"/>
              </a:rPr>
              <a:t>__()</a:t>
            </a:r>
            <a:r>
              <a:rPr lang="ko-KR" altLang="en-US" sz="1600" dirty="0">
                <a:latin typeface="+mj-ea"/>
                <a:ea typeface="+mj-ea"/>
              </a:rPr>
              <a:t>은 반복 가능한 객체 자신을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 __next__()</a:t>
            </a:r>
            <a:r>
              <a:rPr lang="ko-KR" altLang="en-US" sz="1600" dirty="0">
                <a:latin typeface="+mj-ea"/>
                <a:ea typeface="+mj-ea"/>
              </a:rPr>
              <a:t>은 다음 반복을 위한 값을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더 이상의 값이 없으면 </a:t>
            </a:r>
            <a:r>
              <a:rPr lang="en-US" altLang="ko-KR" sz="1600" dirty="0" err="1">
                <a:latin typeface="+mj-ea"/>
                <a:ea typeface="+mj-ea"/>
              </a:rPr>
              <a:t>Stoplteration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예외를 발생하면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 err="1">
                <a:latin typeface="+mj-ea"/>
                <a:ea typeface="+mj-ea"/>
              </a:rPr>
              <a:t>MyCounter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클래스를 </a:t>
            </a:r>
            <a:r>
              <a:rPr lang="ko-KR" altLang="en-US" sz="1600" dirty="0" err="1">
                <a:latin typeface="+mj-ea"/>
                <a:ea typeface="+mj-ea"/>
              </a:rPr>
              <a:t>이터레이터</a:t>
            </a:r>
            <a:r>
              <a:rPr lang="ko-KR" altLang="en-US" sz="1600" dirty="0">
                <a:latin typeface="+mj-ea"/>
                <a:ea typeface="+mj-ea"/>
              </a:rPr>
              <a:t> 클래스로 정의해보자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C3D75-6DBF-4358-A3B6-0CC4D92C56A6}"/>
              </a:ext>
            </a:extLst>
          </p:cNvPr>
          <p:cNvSpPr txBox="1"/>
          <p:nvPr/>
        </p:nvSpPr>
        <p:spPr>
          <a:xfrm>
            <a:off x="1343472" y="3274762"/>
            <a:ext cx="7295233" cy="349326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(object):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생성자를 정의한다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low, high):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self.current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low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self.high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high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#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이터레이터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객체로서 자신을 반환한다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return self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__next__(self):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# current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high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보다 크면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StopIteration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예외를 발생한다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# current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high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보다 작으면 다음 값을 반환한다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if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self.current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&gt;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self.high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    raise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StopIteration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self.current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+=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self.current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을 증가했지만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이전값을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출력을 하기 위해서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-1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을 하여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리턴하였다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    return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self.current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- 1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B0BAC-12DD-434E-A0CA-C22763304142}"/>
              </a:ext>
            </a:extLst>
          </p:cNvPr>
          <p:cNvSpPr txBox="1"/>
          <p:nvPr/>
        </p:nvSpPr>
        <p:spPr>
          <a:xfrm>
            <a:off x="8688289" y="4136593"/>
            <a:ext cx="3024335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c = MyCounter(1, 10)</a:t>
            </a: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for i in c:</a:t>
            </a: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	print(i, end=‘’)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1 2 3 4 5 6 7 8 9 10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DE155-4D1F-454D-9168-43B8F8EB7942}"/>
              </a:ext>
            </a:extLst>
          </p:cNvPr>
          <p:cNvSpPr txBox="1"/>
          <p:nvPr/>
        </p:nvSpPr>
        <p:spPr>
          <a:xfrm>
            <a:off x="8638705" y="3686888"/>
            <a:ext cx="32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좌측에서 정의된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MyCounter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객체를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for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루프에서 사용해보자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33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제너레이터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제너레이터란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파이썬 </a:t>
            </a:r>
            <a:r>
              <a:rPr lang="ko-KR" altLang="en-US" sz="1600" dirty="0" err="1">
                <a:latin typeface="+mj-ea"/>
                <a:ea typeface="+mj-ea"/>
              </a:rPr>
              <a:t>제너레이터는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2.3 </a:t>
            </a:r>
            <a:r>
              <a:rPr lang="ko-KR" altLang="en-US" sz="1600" dirty="0">
                <a:latin typeface="+mj-ea"/>
                <a:ea typeface="+mj-ea"/>
              </a:rPr>
              <a:t>버전부터 도입되었다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제너레이터</a:t>
            </a:r>
            <a:r>
              <a:rPr lang="en-US" altLang="ko-KR" sz="1600" dirty="0">
                <a:latin typeface="+mj-ea"/>
                <a:ea typeface="+mj-ea"/>
              </a:rPr>
              <a:t>(generators)</a:t>
            </a:r>
            <a:r>
              <a:rPr lang="ko-KR" altLang="en-US" sz="1600" dirty="0">
                <a:latin typeface="+mj-ea"/>
                <a:ea typeface="+mj-ea"/>
              </a:rPr>
              <a:t>는 키워드 </a:t>
            </a:r>
            <a:r>
              <a:rPr lang="en-US" altLang="ko-KR" sz="1600" dirty="0">
                <a:latin typeface="+mj-ea"/>
                <a:ea typeface="+mj-ea"/>
              </a:rPr>
              <a:t>yield</a:t>
            </a:r>
            <a:r>
              <a:rPr lang="ko-KR" altLang="en-US" sz="1600" dirty="0">
                <a:latin typeface="+mj-ea"/>
                <a:ea typeface="+mj-ea"/>
              </a:rPr>
              <a:t>를 사용하여서 함수로부터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반복 가능한 객체를 생성하는 하나의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</a:t>
            </a:r>
            <a:r>
              <a:rPr lang="en-US" altLang="ko-KR" sz="1600" dirty="0">
                <a:latin typeface="+mj-ea"/>
                <a:ea typeface="+mj-ea"/>
              </a:rPr>
              <a:t>yield </a:t>
            </a:r>
            <a:r>
              <a:rPr lang="ko-KR" altLang="en-US" sz="1600" dirty="0">
                <a:latin typeface="+mj-ea"/>
                <a:ea typeface="+mj-ea"/>
              </a:rPr>
              <a:t>문장을 사용하여 함수를 </a:t>
            </a:r>
            <a:r>
              <a:rPr lang="ko-KR" altLang="en-US" sz="1600" dirty="0" err="1">
                <a:latin typeface="+mj-ea"/>
                <a:ea typeface="+mj-ea"/>
              </a:rPr>
              <a:t>제너레이터로</a:t>
            </a:r>
            <a:r>
              <a:rPr lang="ko-KR" altLang="en-US" sz="1600" dirty="0">
                <a:latin typeface="+mj-ea"/>
                <a:ea typeface="+mj-ea"/>
              </a:rPr>
              <a:t> 만들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예제에서 우리는 </a:t>
            </a:r>
            <a:r>
              <a:rPr lang="en-US" altLang="ko-KR" sz="1600" dirty="0">
                <a:latin typeface="+mj-ea"/>
                <a:ea typeface="+mj-ea"/>
              </a:rPr>
              <a:t>yield </a:t>
            </a:r>
            <a:r>
              <a:rPr lang="ko-KR" altLang="en-US" sz="1600" dirty="0">
                <a:latin typeface="+mj-ea"/>
                <a:ea typeface="+mj-ea"/>
              </a:rPr>
              <a:t>문장을 사용하여 간단한 </a:t>
            </a:r>
            <a:r>
              <a:rPr lang="ko-KR" altLang="en-US" sz="1600" dirty="0" err="1">
                <a:latin typeface="+mj-ea"/>
                <a:ea typeface="+mj-ea"/>
              </a:rPr>
              <a:t>제너레이터를</a:t>
            </a:r>
            <a:r>
              <a:rPr lang="ko-KR" altLang="en-US" sz="1600" dirty="0">
                <a:latin typeface="+mj-ea"/>
                <a:ea typeface="+mj-ea"/>
              </a:rPr>
              <a:t> 생성하였다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정의된 </a:t>
            </a:r>
            <a:r>
              <a:rPr lang="ko-KR" altLang="en-US" sz="1600" dirty="0" err="1">
                <a:latin typeface="+mj-ea"/>
                <a:ea typeface="+mj-ea"/>
              </a:rPr>
              <a:t>제너레이터를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루프에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</a:t>
            </a:r>
            <a:r>
              <a:rPr lang="ko-KR" altLang="en-US" sz="1600" dirty="0" err="1">
                <a:latin typeface="+mj-ea"/>
                <a:ea typeface="+mj-ea"/>
              </a:rPr>
              <a:t>이터레이터로</a:t>
            </a:r>
            <a:r>
              <a:rPr lang="ko-KR" altLang="en-US" sz="1600" dirty="0">
                <a:latin typeface="+mj-ea"/>
                <a:ea typeface="+mj-ea"/>
              </a:rPr>
              <a:t>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B0BAC-12DD-434E-A0CA-C22763304142}"/>
              </a:ext>
            </a:extLst>
          </p:cNvPr>
          <p:cNvSpPr txBox="1"/>
          <p:nvPr/>
        </p:nvSpPr>
        <p:spPr>
          <a:xfrm>
            <a:off x="1343473" y="4805528"/>
            <a:ext cx="3024335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word in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myGenerator</a:t>
            </a:r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():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print(word)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first</a:t>
            </a: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second</a:t>
            </a: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third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D4277E-A96B-4D05-906D-813FBE6D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180544"/>
            <a:ext cx="3456384" cy="1668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24656-7090-4261-9230-81780A7E40F6}"/>
              </a:ext>
            </a:extLst>
          </p:cNvPr>
          <p:cNvSpPr txBox="1"/>
          <p:nvPr/>
        </p:nvSpPr>
        <p:spPr>
          <a:xfrm>
            <a:off x="4655840" y="4968751"/>
            <a:ext cx="66967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앞의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이터레이터는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클래스를 이용하여 반복 가능한 객체를 생성하는 것이고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제너레이터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함수를 이용하여 반복 가능한 객체를 생성하는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MyCounter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클래스와 유사한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제너레이터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함수를 정의해보자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1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제너레이터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제너레이터란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예제에서 우리는 </a:t>
            </a:r>
            <a:r>
              <a:rPr lang="en-US" altLang="ko-KR" sz="1600" dirty="0">
                <a:latin typeface="+mj-ea"/>
                <a:ea typeface="+mj-ea"/>
              </a:rPr>
              <a:t>yield </a:t>
            </a:r>
            <a:r>
              <a:rPr lang="ko-KR" altLang="en-US" sz="1600" dirty="0">
                <a:latin typeface="+mj-ea"/>
                <a:ea typeface="+mj-ea"/>
              </a:rPr>
              <a:t>문장을 사용하여 간단한 </a:t>
            </a:r>
            <a:r>
              <a:rPr lang="ko-KR" altLang="en-US" sz="1600" dirty="0" err="1">
                <a:latin typeface="+mj-ea"/>
                <a:ea typeface="+mj-ea"/>
              </a:rPr>
              <a:t>제너레이터를</a:t>
            </a:r>
            <a:r>
              <a:rPr lang="ko-KR" altLang="en-US" sz="1600" dirty="0">
                <a:latin typeface="+mj-ea"/>
                <a:ea typeface="+mj-ea"/>
              </a:rPr>
              <a:t> 생성하였다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정의된 </a:t>
            </a:r>
            <a:r>
              <a:rPr lang="ko-KR" altLang="en-US" sz="1600" dirty="0" err="1">
                <a:latin typeface="+mj-ea"/>
                <a:ea typeface="+mj-ea"/>
              </a:rPr>
              <a:t>제너레이터를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루프에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</a:t>
            </a:r>
            <a:r>
              <a:rPr lang="ko-KR" altLang="en-US" sz="1600" dirty="0" err="1">
                <a:latin typeface="+mj-ea"/>
                <a:ea typeface="+mj-ea"/>
              </a:rPr>
              <a:t>이터레이터로</a:t>
            </a:r>
            <a:r>
              <a:rPr lang="ko-KR" altLang="en-US" sz="1600" dirty="0">
                <a:latin typeface="+mj-ea"/>
                <a:ea typeface="+mj-ea"/>
              </a:rPr>
              <a:t>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아울러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이터레이터와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제너레이터의</a:t>
            </a:r>
            <a:r>
              <a:rPr lang="ko-KR" altLang="en-US" sz="1600" dirty="0">
                <a:latin typeface="+mj-ea"/>
                <a:ea typeface="+mj-ea"/>
              </a:rPr>
              <a:t> 가장 큰 차이점은 단순히 </a:t>
            </a:r>
            <a:r>
              <a:rPr lang="en-US" altLang="ko-KR" sz="1600" dirty="0">
                <a:latin typeface="+mj-ea"/>
                <a:ea typeface="+mj-ea"/>
              </a:rPr>
              <a:t>yield</a:t>
            </a:r>
            <a:r>
              <a:rPr lang="ko-KR" altLang="en-US" sz="1600" dirty="0">
                <a:latin typeface="+mj-ea"/>
                <a:ea typeface="+mj-ea"/>
              </a:rPr>
              <a:t>를 쓰냐 </a:t>
            </a:r>
            <a:r>
              <a:rPr lang="ko-KR" altLang="en-US" sz="1600" dirty="0" err="1">
                <a:latin typeface="+mj-ea"/>
                <a:ea typeface="+mj-ea"/>
              </a:rPr>
              <a:t>안쓰냐의</a:t>
            </a:r>
            <a:r>
              <a:rPr lang="ko-KR" altLang="en-US" sz="1600" dirty="0">
                <a:latin typeface="+mj-ea"/>
                <a:ea typeface="+mj-ea"/>
              </a:rPr>
              <a:t> 차이도 있지만 가장 큰 차이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ko-KR" altLang="en-US" sz="1600" dirty="0" err="1">
                <a:latin typeface="+mj-ea"/>
                <a:ea typeface="+mj-ea"/>
              </a:rPr>
              <a:t>이터레이터는</a:t>
            </a:r>
            <a:r>
              <a:rPr lang="ko-KR" altLang="en-US" sz="1600" dirty="0">
                <a:latin typeface="+mj-ea"/>
                <a:ea typeface="+mj-ea"/>
              </a:rPr>
              <a:t> 모든 동작을 완료한 후 결과를 한번에 메모리 적재 시키는 것에 반해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제너레이터는</a:t>
            </a:r>
            <a:r>
              <a:rPr lang="ko-KR" altLang="en-US" sz="1600" dirty="0">
                <a:latin typeface="+mj-ea"/>
                <a:ea typeface="+mj-ea"/>
              </a:rPr>
              <a:t> 각각의 </a:t>
            </a:r>
            <a:r>
              <a:rPr lang="en-US" altLang="ko-KR" sz="1600" dirty="0" err="1">
                <a:latin typeface="+mj-ea"/>
                <a:ea typeface="+mj-ea"/>
              </a:rPr>
              <a:t>yie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ld</a:t>
            </a:r>
            <a:r>
              <a:rPr lang="ko-KR" altLang="en-US" sz="1600" dirty="0">
                <a:latin typeface="+mj-ea"/>
                <a:ea typeface="+mj-ea"/>
              </a:rPr>
              <a:t>에서 한번 실행 시킨 후 대기 상태에 들어가 결과를 반환하고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이후 다음 코드를 진행하여 또다시 </a:t>
            </a:r>
            <a:r>
              <a:rPr lang="en-US" altLang="ko-KR" sz="1600" dirty="0">
                <a:latin typeface="+mj-ea"/>
                <a:ea typeface="+mj-ea"/>
              </a:rPr>
              <a:t>yield</a:t>
            </a:r>
            <a:r>
              <a:rPr lang="ko-KR" altLang="en-US" sz="1600" dirty="0">
                <a:latin typeface="+mj-ea"/>
                <a:ea typeface="+mj-ea"/>
              </a:rPr>
              <a:t>를 만날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경우 대기 상태에 들어가 결과를 반환하는 방식이라는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B0BAC-12DD-434E-A0CA-C22763304142}"/>
              </a:ext>
            </a:extLst>
          </p:cNvPr>
          <p:cNvSpPr txBox="1"/>
          <p:nvPr/>
        </p:nvSpPr>
        <p:spPr>
          <a:xfrm>
            <a:off x="1343473" y="1484784"/>
            <a:ext cx="3240359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MyCounterGen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(low, high):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while low &lt;= high: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yield low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low += 1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MyCounterGen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(1, 10):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end=' ')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da-DK" altLang="ko-KR" sz="1300" dirty="0">
                <a:latin typeface="+mj-ea"/>
                <a:ea typeface="+mj-ea"/>
                <a:cs typeface="Arial" panose="020B0604020202020204" pitchFamily="34" charset="0"/>
              </a:rPr>
              <a:t>1 2 3 4 5 6 7 8 9 10</a:t>
            </a:r>
          </a:p>
        </p:txBody>
      </p:sp>
    </p:spTree>
    <p:extLst>
      <p:ext uri="{BB962C8B-B14F-4D97-AF65-F5344CB8AC3E}">
        <p14:creationId xmlns:p14="http://schemas.microsoft.com/office/powerpoint/2010/main" val="270523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제너레이터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제너레이터란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코드처럼 </a:t>
            </a:r>
            <a:r>
              <a:rPr lang="en-US" altLang="ko-KR" sz="1600" dirty="0" err="1">
                <a:latin typeface="+mj-ea"/>
                <a:ea typeface="+mj-ea"/>
              </a:rPr>
              <a:t>time.sleep</a:t>
            </a:r>
            <a:r>
              <a:rPr lang="ko-KR" altLang="en-US" sz="1600" dirty="0">
                <a:latin typeface="+mj-ea"/>
                <a:ea typeface="+mj-ea"/>
              </a:rPr>
              <a:t>을 이용하여 확실히 밖에 값을 전달하고 출력 후 함수로 되돌아 </a:t>
            </a:r>
            <a:r>
              <a:rPr lang="ko-KR" altLang="en-US" sz="1600" dirty="0" err="1">
                <a:latin typeface="+mj-ea"/>
                <a:ea typeface="+mj-ea"/>
              </a:rPr>
              <a:t>온다는걸</a:t>
            </a:r>
            <a:r>
              <a:rPr lang="ko-KR" altLang="en-US" sz="1600" dirty="0">
                <a:latin typeface="+mj-ea"/>
                <a:ea typeface="+mj-ea"/>
              </a:rPr>
              <a:t> 알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위의 코드를 실행하면 </a:t>
            </a:r>
            <a:r>
              <a:rPr lang="en-US" altLang="ko-KR" sz="1600" dirty="0">
                <a:latin typeface="+mj-ea"/>
                <a:ea typeface="+mj-ea"/>
              </a:rPr>
              <a:t>1 </a:t>
            </a:r>
            <a:r>
              <a:rPr lang="ko-KR" altLang="en-US" sz="1600" dirty="0">
                <a:latin typeface="+mj-ea"/>
                <a:ea typeface="+mj-ea"/>
              </a:rPr>
              <a:t>출력 후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초간 대기</a:t>
            </a:r>
            <a:r>
              <a:rPr lang="en-US" altLang="ko-KR" sz="1600" dirty="0">
                <a:latin typeface="+mj-ea"/>
                <a:ea typeface="+mj-ea"/>
              </a:rPr>
              <a:t>, 2 </a:t>
            </a:r>
            <a:r>
              <a:rPr lang="ko-KR" altLang="en-US" sz="1600" dirty="0">
                <a:latin typeface="+mj-ea"/>
                <a:ea typeface="+mj-ea"/>
              </a:rPr>
              <a:t>출력 후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초간 대기</a:t>
            </a:r>
            <a:r>
              <a:rPr lang="en-US" altLang="ko-KR" sz="1600" dirty="0">
                <a:latin typeface="+mj-ea"/>
                <a:ea typeface="+mj-ea"/>
              </a:rPr>
              <a:t>, 3 </a:t>
            </a:r>
            <a:r>
              <a:rPr lang="ko-KR" altLang="en-US" sz="1600" dirty="0">
                <a:latin typeface="+mj-ea"/>
                <a:ea typeface="+mj-ea"/>
              </a:rPr>
              <a:t>출력 후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초간 대기가 되는데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함수엔 결과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>
                <a:latin typeface="+mj-ea"/>
                <a:ea typeface="+mj-ea"/>
              </a:rPr>
              <a:t>yield</a:t>
            </a:r>
            <a:r>
              <a:rPr lang="ko-KR" altLang="en-US" sz="1600" dirty="0">
                <a:latin typeface="+mj-ea"/>
                <a:ea typeface="+mj-ea"/>
              </a:rPr>
              <a:t>를 이용해 밖으로 보내주기만 하고 출력하는 기능은 없다는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즉</a:t>
            </a:r>
            <a:r>
              <a:rPr lang="en-US" altLang="ko-KR" sz="1600" dirty="0">
                <a:latin typeface="+mj-ea"/>
                <a:ea typeface="+mj-ea"/>
              </a:rPr>
              <a:t>, yield</a:t>
            </a:r>
            <a:r>
              <a:rPr lang="ko-KR" altLang="en-US" sz="1600" dirty="0">
                <a:latin typeface="+mj-ea"/>
                <a:ea typeface="+mj-ea"/>
              </a:rPr>
              <a:t>를 이용해 값을 함수 밖으로 보내고 대기 상태에 들어간 후 실행 순서를 양보하여 함수 밖의 </a:t>
            </a:r>
            <a:r>
              <a:rPr lang="en-US" altLang="ko-KR" sz="1600" dirty="0">
                <a:latin typeface="+mj-ea"/>
                <a:ea typeface="+mj-ea"/>
              </a:rPr>
              <a:t>print(I, end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=“ “)</a:t>
            </a:r>
            <a:r>
              <a:rPr lang="ko-KR" altLang="en-US" sz="1600" dirty="0">
                <a:latin typeface="+mj-ea"/>
                <a:ea typeface="+mj-ea"/>
              </a:rPr>
              <a:t>가 출력 후 실행 순서가 함수로 다시 되돌아온다는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B0BAC-12DD-434E-A0CA-C22763304142}"/>
              </a:ext>
            </a:extLst>
          </p:cNvPr>
          <p:cNvSpPr txBox="1"/>
          <p:nvPr/>
        </p:nvSpPr>
        <p:spPr>
          <a:xfrm>
            <a:off x="1343473" y="1484784"/>
            <a:ext cx="4752527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gen(count):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start =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while start &lt;= count: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yield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(2) # yield start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실행 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초간 대기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start += 1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gen(3):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print(I, end= “ “)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1 2 3</a:t>
            </a:r>
          </a:p>
        </p:txBody>
      </p:sp>
    </p:spTree>
    <p:extLst>
      <p:ext uri="{BB962C8B-B14F-4D97-AF65-F5344CB8AC3E}">
        <p14:creationId xmlns:p14="http://schemas.microsoft.com/office/powerpoint/2010/main" val="119348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연산자 오버로딩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연산자 </a:t>
            </a:r>
            <a:r>
              <a:rPr lang="ko-KR" altLang="en-US" sz="1600" b="1" dirty="0" err="1">
                <a:latin typeface="+mj-ea"/>
                <a:ea typeface="+mj-ea"/>
              </a:rPr>
              <a:t>오버로딩이란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우리는 문자열을 결합하기 위하여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연산자를 사용하고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문자열을 비교하기 위하여 </a:t>
            </a:r>
            <a:r>
              <a:rPr lang="en-US" altLang="ko-KR" sz="1600" dirty="0">
                <a:latin typeface="+mj-ea"/>
                <a:ea typeface="+mj-ea"/>
              </a:rPr>
              <a:t>== </a:t>
            </a:r>
            <a:r>
              <a:rPr lang="ko-KR" altLang="en-US" sz="1600" dirty="0">
                <a:latin typeface="+mj-ea"/>
                <a:ea typeface="+mj-ea"/>
              </a:rPr>
              <a:t>연산자를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이들 연산자들은 실제로는 </a:t>
            </a:r>
            <a:r>
              <a:rPr lang="en-US" altLang="ko-KR" sz="1600" dirty="0">
                <a:latin typeface="+mj-ea"/>
                <a:ea typeface="+mj-ea"/>
              </a:rPr>
              <a:t>str </a:t>
            </a:r>
            <a:r>
              <a:rPr lang="ko-KR" altLang="en-US" sz="1600" dirty="0">
                <a:latin typeface="+mj-ea"/>
                <a:ea typeface="+mj-ea"/>
              </a:rPr>
              <a:t>클래스 안에 정의된 메소드이다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연산자를 메소드로 정의하는 것을 연산자 오버로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딩</a:t>
            </a:r>
            <a:r>
              <a:rPr lang="en-US" altLang="ko-KR" sz="1600" dirty="0">
                <a:latin typeface="+mj-ea"/>
                <a:ea typeface="+mj-ea"/>
              </a:rPr>
              <a:t>(operator overloading)</a:t>
            </a:r>
            <a:r>
              <a:rPr lang="ko-KR" altLang="en-US" sz="1600" dirty="0">
                <a:latin typeface="+mj-ea"/>
                <a:ea typeface="+mj-ea"/>
              </a:rPr>
              <a:t>이라고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연산자 오버로딩을 이용하면 여러 가지 연산자들을 클래스들의 메소드로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연결할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이들 연산자 오버로딩 메소드들은 여러 가지로 이용된다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사용자들이 클래스를 직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접 정의하는 경우에는 이들 연산자 오버로딩 메소드들을 적절하게 정의하여야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객체와 객체를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서로 비교하는 </a:t>
            </a:r>
            <a:r>
              <a:rPr lang="en-US" altLang="ko-KR" sz="1600" dirty="0">
                <a:latin typeface="+mj-ea"/>
                <a:ea typeface="+mj-ea"/>
              </a:rPr>
              <a:t>__eq__() </a:t>
            </a:r>
            <a:r>
              <a:rPr lang="ko-KR" altLang="en-US" sz="1600" dirty="0">
                <a:latin typeface="+mj-ea"/>
                <a:ea typeface="+mj-ea"/>
              </a:rPr>
              <a:t>연산자는 객체비교인 </a:t>
            </a:r>
            <a:r>
              <a:rPr lang="en-US" altLang="ko-KR" sz="1600" dirty="0">
                <a:latin typeface="+mj-ea"/>
                <a:ea typeface="+mj-ea"/>
              </a:rPr>
              <a:t>== </a:t>
            </a:r>
            <a:r>
              <a:rPr lang="ko-KR" altLang="en-US" sz="1600" dirty="0">
                <a:latin typeface="+mj-ea"/>
                <a:ea typeface="+mj-ea"/>
              </a:rPr>
              <a:t>형태의 구문에서 호출된다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4ECC5-0CB3-46EC-9902-0F2EB5A1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60" y="3750220"/>
            <a:ext cx="5746152" cy="1921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87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연산자 오버로딩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연산자 </a:t>
            </a:r>
            <a:r>
              <a:rPr lang="ko-KR" altLang="en-US" sz="1600" b="1" dirty="0" err="1">
                <a:latin typeface="+mj-ea"/>
                <a:ea typeface="+mj-ea"/>
              </a:rPr>
              <a:t>오버로딩이란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연산자에 대응되는 메소드는 </a:t>
            </a:r>
            <a:r>
              <a:rPr lang="en-US" altLang="ko-KR" sz="1600" dirty="0">
                <a:latin typeface="+mj-ea"/>
                <a:ea typeface="+mj-ea"/>
              </a:rPr>
              <a:t>__add__(self, other)</a:t>
            </a:r>
            <a:r>
              <a:rPr lang="ko-KR" altLang="en-US" sz="1600" dirty="0">
                <a:latin typeface="+mj-ea"/>
                <a:ea typeface="+mj-ea"/>
              </a:rPr>
              <a:t>이고 </a:t>
            </a:r>
            <a:r>
              <a:rPr lang="en-US" altLang="ko-KR" sz="1600" dirty="0">
                <a:latin typeface="+mj-ea"/>
                <a:ea typeface="+mj-ea"/>
              </a:rPr>
              <a:t>== </a:t>
            </a:r>
            <a:r>
              <a:rPr lang="ko-KR" altLang="en-US" sz="1600" dirty="0">
                <a:latin typeface="+mj-ea"/>
                <a:ea typeface="+mj-ea"/>
              </a:rPr>
              <a:t>연산자에 대응되는 메소드는 </a:t>
            </a:r>
            <a:r>
              <a:rPr lang="en-US" altLang="ko-KR" sz="1600" dirty="0">
                <a:latin typeface="+mj-ea"/>
                <a:ea typeface="+mj-ea"/>
              </a:rPr>
              <a:t>__eq__(se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lf</a:t>
            </a:r>
            <a:r>
              <a:rPr lang="en-US" altLang="ko-KR" sz="1600" dirty="0">
                <a:latin typeface="+mj-ea"/>
                <a:ea typeface="+mj-ea"/>
              </a:rPr>
              <a:t>, other)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문자열을 연결할 때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 대신에 이들 메소드를 사용하여도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일부러 그럴 이유는 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혀 없지만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말이다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7858-7ECE-4ED8-86D7-4A32A156C593}"/>
              </a:ext>
            </a:extLst>
          </p:cNvPr>
          <p:cNvSpPr txBox="1"/>
          <p:nvPr/>
        </p:nvSpPr>
        <p:spPr>
          <a:xfrm>
            <a:off x="1343473" y="2583329"/>
            <a:ext cx="4752527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s1="Impossible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s2="Dream"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s3 = s1.__add__(s2) # s1+s2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print(s3)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'Impossible Dream'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34AD75-E25F-4745-9E4F-0A40E3F4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459" y="2595406"/>
            <a:ext cx="5673822" cy="3713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EFB9F-68AD-4CF6-B95F-D45D5C684CB5}"/>
              </a:ext>
            </a:extLst>
          </p:cNvPr>
          <p:cNvSpPr txBox="1"/>
          <p:nvPr/>
        </p:nvSpPr>
        <p:spPr>
          <a:xfrm>
            <a:off x="2496834" y="4581128"/>
            <a:ext cx="38168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우리가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if obj1 &gt; obj2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와 같은 구문을 사용하면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자동적으로 객체 안에 정의된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obj1.__</a:t>
            </a:r>
          </a:p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lt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__(obj2)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obj1.__gt__(obj2)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메소드를 호출한다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6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연산자 오버로딩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클래스에서 연산자 정의하기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우리가 작성하는 클래스에서도 기본 연산자들을 우리 마음대로 재정의하여서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차원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공간에서 한 점을 클래스로 정의하였다고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점과 점을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연산으로 합할 수 있다면 편리할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기본적으로는 </a:t>
            </a:r>
            <a:r>
              <a:rPr lang="en-US" altLang="ko-KR" sz="1600" dirty="0">
                <a:latin typeface="+mj-ea"/>
                <a:ea typeface="+mj-ea"/>
              </a:rPr>
              <a:t>Point </a:t>
            </a:r>
            <a:r>
              <a:rPr lang="ko-KR" altLang="en-US" sz="1600" dirty="0">
                <a:latin typeface="+mj-ea"/>
                <a:ea typeface="+mj-ea"/>
              </a:rPr>
              <a:t>클래스 객체에 대해서는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연산이 정의되지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우리가 만약 다음과 같이 </a:t>
            </a:r>
            <a:r>
              <a:rPr lang="en-US" altLang="ko-KR" sz="1600" dirty="0">
                <a:latin typeface="+mj-ea"/>
                <a:ea typeface="+mj-ea"/>
              </a:rPr>
              <a:t>add (s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elf, other)</a:t>
            </a:r>
            <a:r>
              <a:rPr lang="ko-KR" altLang="en-US" sz="1600" dirty="0">
                <a:latin typeface="+mj-ea"/>
                <a:ea typeface="+mj-ea"/>
              </a:rPr>
              <a:t>를 정의한다면 </a:t>
            </a:r>
            <a:r>
              <a:rPr lang="en-US" altLang="ko-KR" sz="1600" dirty="0">
                <a:latin typeface="+mj-ea"/>
                <a:ea typeface="+mj-ea"/>
              </a:rPr>
              <a:t>Point </a:t>
            </a:r>
            <a:r>
              <a:rPr lang="ko-KR" altLang="en-US" sz="1600" dirty="0">
                <a:latin typeface="+mj-ea"/>
                <a:ea typeface="+mj-ea"/>
              </a:rPr>
              <a:t>클래스에 대해서도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연산자를 적용할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7858-7ECE-4ED8-86D7-4A32A156C593}"/>
              </a:ext>
            </a:extLst>
          </p:cNvPr>
          <p:cNvSpPr txBox="1"/>
          <p:nvPr/>
        </p:nvSpPr>
        <p:spPr>
          <a:xfrm>
            <a:off x="1343473" y="2204864"/>
            <a:ext cx="6552727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Point: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 (self, x = 0, y = 0):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x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y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Point(1, 2)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p2 = Point(3, 4)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print(p1 + p2)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unsupported operand type(s) for +: 'Point' and 'Point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BC848-0D5B-4F15-BFD5-D8E9B9F40345}"/>
              </a:ext>
            </a:extLst>
          </p:cNvPr>
          <p:cNvSpPr txBox="1"/>
          <p:nvPr/>
        </p:nvSpPr>
        <p:spPr>
          <a:xfrm>
            <a:off x="1343473" y="5155520"/>
            <a:ext cx="6552727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__add__(self, other)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# Point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객체끼리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+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연산을 정의하고 해당 인스턴스를 리턴하고 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x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+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other.x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y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+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other.y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return Point(x, y)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&lt;__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main__.Point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object at 0x02A4F030&gt;</a:t>
            </a:r>
          </a:p>
        </p:txBody>
      </p:sp>
    </p:spTree>
    <p:extLst>
      <p:ext uri="{BB962C8B-B14F-4D97-AF65-F5344CB8AC3E}">
        <p14:creationId xmlns:p14="http://schemas.microsoft.com/office/powerpoint/2010/main" val="374340369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15443</TotalTime>
  <Words>3535</Words>
  <Application>Microsoft Office PowerPoint</Application>
  <PresentationFormat>와이드스크린</PresentationFormat>
  <Paragraphs>502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이터레이터</vt:lpstr>
      <vt:lpstr>1. 이터레이터</vt:lpstr>
      <vt:lpstr>2. 제너레이터</vt:lpstr>
      <vt:lpstr>2. 제너레이터</vt:lpstr>
      <vt:lpstr>2. 제너레이터</vt:lpstr>
      <vt:lpstr>3. 연산자 오버로딩</vt:lpstr>
      <vt:lpstr>3. 연산자 오버로딩</vt:lpstr>
      <vt:lpstr>3. 연산자 오버로딩</vt:lpstr>
      <vt:lpstr>3. 연산자 오버로딩</vt:lpstr>
      <vt:lpstr>4. 모듈이란?</vt:lpstr>
      <vt:lpstr>4. 모듈이란?</vt:lpstr>
      <vt:lpstr>4. 모듈이란?</vt:lpstr>
      <vt:lpstr>4. 모듈이란?</vt:lpstr>
      <vt:lpstr>4. 모듈이란?</vt:lpstr>
      <vt:lpstr>5. 유용한 모듈</vt:lpstr>
      <vt:lpstr>5. 유용한 모듈</vt:lpstr>
      <vt:lpstr>5. 유용한 모듈</vt:lpstr>
      <vt:lpstr>5. 유용한 모듈</vt:lpstr>
      <vt:lpstr>5. 유용한 모듈</vt:lpstr>
      <vt:lpstr>5. 유용한 모듈</vt:lpstr>
      <vt:lpstr>5. 유용한 모듈</vt:lpstr>
      <vt:lpstr>5. 유용한 모듈</vt:lpstr>
      <vt:lpstr>5. 유용한 모듈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2853</cp:revision>
  <dcterms:created xsi:type="dcterms:W3CDTF">2019-09-27T03:30:23Z</dcterms:created>
  <dcterms:modified xsi:type="dcterms:W3CDTF">2021-05-13T03:41:21Z</dcterms:modified>
</cp:coreProperties>
</file>