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890" r:id="rId2"/>
    <p:sldId id="891" r:id="rId3"/>
    <p:sldId id="892" r:id="rId4"/>
    <p:sldId id="893" r:id="rId5"/>
    <p:sldId id="894" r:id="rId6"/>
    <p:sldId id="895" r:id="rId7"/>
  </p:sldIdLst>
  <p:sldSz cx="9144000" cy="6858000" type="screen4x3"/>
  <p:notesSz cx="6797675" cy="9874250"/>
  <p:embeddedFontLst>
    <p:embeddedFont>
      <p:font typeface="나눔고딕" panose="020D0604000000000000" pitchFamily="50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202BE"/>
    <a:srgbClr val="FFFFFF"/>
    <a:srgbClr val="000000"/>
    <a:srgbClr val="FEF1E6"/>
    <a:srgbClr val="FEF4EC"/>
    <a:srgbClr val="A6A6A6"/>
    <a:srgbClr val="FFFFCC"/>
    <a:srgbClr val="876DA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6391" autoAdjust="0"/>
  </p:normalViewPr>
  <p:slideViewPr>
    <p:cSldViewPr>
      <p:cViewPr varScale="1">
        <p:scale>
          <a:sx n="110" d="100"/>
          <a:sy n="110" d="100"/>
        </p:scale>
        <p:origin x="1698" y="114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00" d="100"/>
        <a:sy n="200" d="100"/>
      </p:scale>
      <p:origin x="0" y="14304"/>
    </p:cViewPr>
  </p:sorterViewPr>
  <p:notesViewPr>
    <p:cSldViewPr>
      <p:cViewPr varScale="1">
        <p:scale>
          <a:sx n="96" d="100"/>
          <a:sy n="96" d="100"/>
        </p:scale>
        <p:origin x="-3552" y="-96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9948A-A78D-45C7-B12B-9C4E96D9052F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C8ACA-D27A-41F2-85E2-A6D0D41B1A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70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BD239-9F14-4048-94BD-44BDB9AFB005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2"/>
            <a:ext cx="5438140" cy="44434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378825"/>
            <a:ext cx="2945660" cy="4937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F8776-E7A6-4D5C-9752-81CC005685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5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7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8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0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9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5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8776-E7A6-4D5C-9752-81CC005685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7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AE50-9040-4AC3-A1BB-531908D10F4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9C5-9072-4F92-AF46-D7FE8E2404C7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1248-7339-456A-A855-6E4E8E887030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C68C-4446-41AB-8408-3BB533C69FAA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25-E801-4A6B-93CE-1F6982BFA2ED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DFFC-579D-49A8-8BE0-95D2CA8D4384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291F-E55F-4294-8C77-DE840997163C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CFC4-3656-4CA3-A667-E920AA40F190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26D5-7B34-4D31-BAC4-13EEF121EC81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8871-7063-4E95-A6C4-5130BE14B249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90AF-0286-476A-86CD-FC964D8A02C1}" type="datetime1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AE50-9040-4AC3-A1BB-531908D10F48}" type="datetimeFigureOut">
              <a:rPr lang="ko-KR" altLang="en-US" smtClean="0"/>
              <a:pPr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05F4-A2A1-4955-965E-052631353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로그함수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지수함수와 함께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90248" y="1804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45B6D-7C18-43E9-AEB3-0D1AA86DF6E8}"/>
              </a:ext>
            </a:extLst>
          </p:cNvPr>
          <p:cNvSpPr txBox="1"/>
          <p:nvPr/>
        </p:nvSpPr>
        <p:spPr>
          <a:xfrm>
            <a:off x="718248" y="1243395"/>
            <a:ext cx="713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 = 2</a:t>
            </a:r>
            <a:r>
              <a:rPr lang="en-US" altLang="ko-KR" sz="2000" baseline="30000" dirty="0"/>
              <a:t>3 </a:t>
            </a:r>
            <a:r>
              <a:rPr lang="en-US" altLang="ko-KR" sz="2000" dirty="0"/>
              <a:t> (3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지수라고 함</a:t>
            </a:r>
            <a:r>
              <a:rPr lang="en-US" altLang="ko-KR" sz="2000" dirty="0"/>
              <a:t>) &lt;-&gt;  3=log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8  (2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밑이라고 함</a:t>
            </a:r>
            <a:r>
              <a:rPr lang="en-US" altLang="ko-KR" sz="2000" dirty="0"/>
              <a:t>)</a:t>
            </a:r>
          </a:p>
          <a:p>
            <a:endParaRPr lang="en-US" altLang="ko-KR" sz="2000" baseline="30000" dirty="0"/>
          </a:p>
          <a:p>
            <a:endParaRPr lang="en-US" altLang="ko-KR" sz="2000" baseline="30000" dirty="0"/>
          </a:p>
          <a:p>
            <a:r>
              <a:rPr lang="en-US" altLang="ko-KR" sz="2000" dirty="0"/>
              <a:t>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16 = ?   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4 =? </a:t>
            </a:r>
          </a:p>
          <a:p>
            <a:endParaRPr lang="en-US" altLang="ko-KR" sz="2000" dirty="0"/>
          </a:p>
          <a:p>
            <a:r>
              <a:rPr lang="en-US" altLang="ko-KR" sz="2000" dirty="0"/>
              <a:t>log</a:t>
            </a:r>
            <a:r>
              <a:rPr lang="en-US" altLang="ko-KR" sz="2000" baseline="-25000" dirty="0"/>
              <a:t>0.5</a:t>
            </a:r>
            <a:r>
              <a:rPr lang="en-US" altLang="ko-KR" sz="2000" dirty="0"/>
              <a:t>16 =?  log</a:t>
            </a:r>
            <a:r>
              <a:rPr lang="en-US" altLang="ko-KR" sz="2000" baseline="-25000" dirty="0"/>
              <a:t>0.5</a:t>
            </a:r>
            <a:r>
              <a:rPr lang="en-US" altLang="ko-KR" sz="2000" dirty="0"/>
              <a:t>4 =?    (0.5 = 1/2 = 2</a:t>
            </a:r>
            <a:r>
              <a:rPr lang="en-US" altLang="ko-KR" sz="2000" baseline="30000" dirty="0"/>
              <a:t>-1 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2</a:t>
            </a:r>
            <a:r>
              <a:rPr lang="en-US" altLang="ko-KR" sz="2000" baseline="30000" dirty="0"/>
              <a:t>-1 </a:t>
            </a:r>
            <a:r>
              <a:rPr lang="en-US" altLang="ko-KR" sz="2000" dirty="0"/>
              <a:t>= ?  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 2</a:t>
            </a:r>
            <a:r>
              <a:rPr lang="en-US" altLang="ko-KR" sz="2000" baseline="30000" dirty="0"/>
              <a:t>-2</a:t>
            </a:r>
            <a:r>
              <a:rPr lang="en-US" altLang="ko-KR" sz="2000" dirty="0"/>
              <a:t> =?</a:t>
            </a:r>
          </a:p>
          <a:p>
            <a:r>
              <a:rPr lang="en-US" altLang="ko-KR" sz="2000" dirty="0"/>
              <a:t>   </a:t>
            </a:r>
            <a:endParaRPr lang="en-US" altLang="ko-KR" sz="2000" baseline="30000" dirty="0"/>
          </a:p>
          <a:p>
            <a:r>
              <a:rPr lang="en-US" altLang="ko-KR" sz="2000" baseline="30000" dirty="0"/>
              <a:t>  </a:t>
            </a:r>
            <a:endParaRPr lang="ko-KR" altLang="en-US" sz="2000" baseline="30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BEC96D-A8A1-46AE-9767-9BEC42A3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3" y="3854048"/>
            <a:ext cx="3145872" cy="2869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590C5C-3D74-4DFD-B006-4475A673D367}"/>
              </a:ext>
            </a:extLst>
          </p:cNvPr>
          <p:cNvSpPr txBox="1"/>
          <p:nvPr/>
        </p:nvSpPr>
        <p:spPr>
          <a:xfrm>
            <a:off x="4211960" y="4965399"/>
            <a:ext cx="273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baseline="30000" dirty="0"/>
              <a:t>0</a:t>
            </a:r>
            <a:r>
              <a:rPr lang="en-US" altLang="ko-KR" dirty="0"/>
              <a:t> = 1  &lt;-&gt; log</a:t>
            </a:r>
            <a:r>
              <a:rPr lang="en-US" altLang="ko-KR" baseline="-25000" dirty="0"/>
              <a:t>a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a</a:t>
            </a:r>
            <a:r>
              <a:rPr lang="en-US" altLang="ko-KR" baseline="30000" dirty="0"/>
              <a:t>1</a:t>
            </a:r>
            <a:r>
              <a:rPr lang="en-US" altLang="ko-KR" dirty="0"/>
              <a:t> = a  &lt;-&gt; </a:t>
            </a:r>
            <a:r>
              <a:rPr lang="en-US" altLang="ko-KR" dirty="0" err="1"/>
              <a:t>log</a:t>
            </a:r>
            <a:r>
              <a:rPr lang="en-US" altLang="ko-KR" baseline="-25000" dirty="0" err="1"/>
              <a:t>a</a:t>
            </a:r>
            <a:r>
              <a:rPr lang="en-US" altLang="ko-KR" dirty="0" err="1"/>
              <a:t>a</a:t>
            </a:r>
            <a:r>
              <a:rPr lang="en-US" altLang="ko-KR" dirty="0"/>
              <a:t>  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296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로그함수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지수함수와 함께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90248" y="1804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BEC96D-A8A1-46AE-9767-9BEC42A3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526"/>
            <a:ext cx="5419977" cy="4943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C9C0A3-2722-4068-AFB0-4FA9AFA6E539}"/>
              </a:ext>
            </a:extLst>
          </p:cNvPr>
          <p:cNvSpPr txBox="1"/>
          <p:nvPr/>
        </p:nvSpPr>
        <p:spPr>
          <a:xfrm>
            <a:off x="5508104" y="1534399"/>
            <a:ext cx="34672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f(X) = log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X </a:t>
            </a:r>
            <a:r>
              <a:rPr lang="ko-KR" altLang="en-US" sz="1400" b="1" dirty="0"/>
              <a:t>가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왼쪽 같이 그려질 때</a:t>
            </a:r>
            <a:r>
              <a:rPr lang="en-US" altLang="ko-KR" sz="1400" b="1" dirty="0"/>
              <a:t>, 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g(X) = log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(X-1) </a:t>
            </a:r>
            <a:r>
              <a:rPr lang="ko-KR" altLang="en-US" sz="1400" b="1" dirty="0"/>
              <a:t>는 어떻게 그려질까</a:t>
            </a:r>
            <a:r>
              <a:rPr lang="en-US" altLang="ko-KR" sz="1400" b="1" dirty="0"/>
              <a:t>?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h(X) = log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(-X) </a:t>
            </a:r>
            <a:r>
              <a:rPr lang="ko-KR" altLang="en-US" sz="1400" b="1" dirty="0"/>
              <a:t>는 어떻게 그려질까</a:t>
            </a:r>
            <a:r>
              <a:rPr lang="en-US" altLang="ko-KR" sz="1400" b="1" dirty="0"/>
              <a:t>?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K(X) = -log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(X) </a:t>
            </a:r>
            <a:r>
              <a:rPr lang="ko-KR" altLang="en-US" sz="1400" b="1" dirty="0"/>
              <a:t>는 어떻게 그려질까</a:t>
            </a:r>
            <a:r>
              <a:rPr lang="en-US" altLang="ko-KR" sz="1400" b="1" dirty="0"/>
              <a:t>?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u(X) = -log</a:t>
            </a:r>
            <a:r>
              <a:rPr lang="en-US" altLang="ko-KR" sz="1400" b="1" baseline="-25000" dirty="0"/>
              <a:t>2</a:t>
            </a:r>
            <a:r>
              <a:rPr lang="en-US" altLang="ko-KR" sz="1400" b="1" dirty="0"/>
              <a:t>(1-X) </a:t>
            </a:r>
            <a:r>
              <a:rPr lang="ko-KR" altLang="en-US" sz="1400" b="1" dirty="0"/>
              <a:t>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그려보세요</a:t>
            </a:r>
            <a:r>
              <a:rPr lang="en-US" altLang="ko-KR" sz="1400" b="1" dirty="0"/>
              <a:t>.  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462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자연로그함수 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로그함수와 함께</a:t>
            </a:r>
            <a:r>
              <a:rPr lang="en-US" altLang="ko-KR" sz="28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90248" y="1804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45B6D-7C18-43E9-AEB3-0D1AA86DF6E8}"/>
              </a:ext>
            </a:extLst>
          </p:cNvPr>
          <p:cNvSpPr txBox="1"/>
          <p:nvPr/>
        </p:nvSpPr>
        <p:spPr>
          <a:xfrm>
            <a:off x="539552" y="1415250"/>
            <a:ext cx="806489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8 = 2</a:t>
            </a:r>
            <a:r>
              <a:rPr lang="en-US" altLang="ko-KR" sz="2000" baseline="30000" dirty="0"/>
              <a:t>3 </a:t>
            </a:r>
            <a:r>
              <a:rPr lang="en-US" altLang="ko-KR" sz="2000" dirty="0"/>
              <a:t> (</a:t>
            </a:r>
            <a:r>
              <a:rPr lang="ko-KR" altLang="en-US" sz="2000" dirty="0"/>
              <a:t>지수가 </a:t>
            </a:r>
            <a:r>
              <a:rPr lang="en-US" altLang="ko-KR" sz="2000" dirty="0"/>
              <a:t>3</a:t>
            </a:r>
            <a:r>
              <a:rPr lang="ko-KR" altLang="en-US" sz="2000" dirty="0"/>
              <a:t>이라고 함</a:t>
            </a:r>
            <a:r>
              <a:rPr lang="en-US" altLang="ko-KR" sz="2000" dirty="0"/>
              <a:t>) &lt;-&gt;  3=log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8  (2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밑이라고 함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밑이 자연상수 </a:t>
            </a:r>
            <a:r>
              <a:rPr lang="en-US" altLang="ko-KR" sz="2000" dirty="0"/>
              <a:t>e (2.718… </a:t>
            </a:r>
            <a:r>
              <a:rPr lang="ko-KR" altLang="en-US" sz="2000" dirty="0"/>
              <a:t>무리수</a:t>
            </a:r>
            <a:r>
              <a:rPr lang="en-US" altLang="ko-KR" sz="2000" dirty="0"/>
              <a:t>)</a:t>
            </a:r>
            <a:r>
              <a:rPr lang="ko-KR" altLang="en-US" sz="2000" dirty="0"/>
              <a:t>인 로그함수를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자연로그함수로 </a:t>
            </a:r>
            <a:r>
              <a:rPr lang="en-US" altLang="ko-KR" sz="2000" dirty="0"/>
              <a:t>ln</a:t>
            </a:r>
            <a:r>
              <a:rPr lang="ko-KR" altLang="en-US" sz="2000" dirty="0"/>
              <a:t>으로 표기하기도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                       log</a:t>
            </a:r>
            <a:r>
              <a:rPr lang="en-US" altLang="ko-KR" sz="2000" baseline="-25000" dirty="0"/>
              <a:t>e</a:t>
            </a:r>
            <a:r>
              <a:rPr lang="en-US" altLang="ko-KR" sz="2000" dirty="0"/>
              <a:t>(X)  = ln(X)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f(x) = ln (x)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ko-KR" altLang="en-US" sz="2000" dirty="0"/>
              <a:t>미분하면 </a:t>
            </a:r>
            <a:r>
              <a:rPr lang="en-US" altLang="ko-KR" sz="2000" dirty="0"/>
              <a:t>f’(x) = df(x)/dx = 1/x </a:t>
            </a:r>
          </a:p>
          <a:p>
            <a:r>
              <a:rPr lang="en-US" altLang="ko-KR" sz="2000" dirty="0"/>
              <a:t>g(x) = </a:t>
            </a:r>
            <a:r>
              <a:rPr lang="en-US" altLang="ko-KR" sz="2000" dirty="0" err="1"/>
              <a:t>e</a:t>
            </a:r>
            <a:r>
              <a:rPr lang="en-US" altLang="ko-KR" sz="2000" baseline="30000" dirty="0" err="1"/>
              <a:t>X</a:t>
            </a:r>
            <a:r>
              <a:rPr lang="ko-KR" altLang="en-US" sz="2000" dirty="0"/>
              <a:t> 일 때</a:t>
            </a:r>
            <a:r>
              <a:rPr lang="en-US" altLang="ko-KR" sz="2000" dirty="0"/>
              <a:t>, </a:t>
            </a:r>
            <a:r>
              <a:rPr lang="ko-KR" altLang="en-US" sz="2000" dirty="0"/>
              <a:t>미분하면 </a:t>
            </a:r>
            <a:r>
              <a:rPr lang="en-US" altLang="ko-KR" sz="2000" dirty="0"/>
              <a:t>g’(x) = dg(x)/dx = </a:t>
            </a:r>
            <a:r>
              <a:rPr lang="en-US" altLang="ko-KR" sz="2000" dirty="0" err="1"/>
              <a:t>e</a:t>
            </a:r>
            <a:r>
              <a:rPr lang="en-US" altLang="ko-KR" sz="2000" baseline="30000" dirty="0" err="1"/>
              <a:t>X</a:t>
            </a:r>
            <a:r>
              <a:rPr lang="en-US" altLang="ko-KR" sz="2000" dirty="0"/>
              <a:t> </a:t>
            </a:r>
            <a:endParaRPr lang="en-US" altLang="ko-KR" sz="2000" baseline="30000" dirty="0"/>
          </a:p>
          <a:p>
            <a:r>
              <a:rPr lang="en-US" altLang="ko-KR" sz="2000" baseline="30000" dirty="0"/>
              <a:t>  </a:t>
            </a:r>
            <a:endParaRPr lang="ko-KR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66972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엔트로피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90248" y="1804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45B6D-7C18-43E9-AEB3-0D1AA86DF6E8}"/>
              </a:ext>
            </a:extLst>
          </p:cNvPr>
          <p:cNvSpPr txBox="1"/>
          <p:nvPr/>
        </p:nvSpPr>
        <p:spPr>
          <a:xfrm>
            <a:off x="539552" y="1415250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엔트로피 </a:t>
            </a:r>
            <a:r>
              <a:rPr lang="en-US" altLang="ko-KR" sz="2000" dirty="0"/>
              <a:t>: </a:t>
            </a:r>
            <a:r>
              <a:rPr lang="ko-KR" altLang="en-US" sz="2000" dirty="0"/>
              <a:t>무질서도</a:t>
            </a:r>
            <a:r>
              <a:rPr lang="en-US" altLang="ko-KR" sz="2000" dirty="0"/>
              <a:t> (</a:t>
            </a:r>
            <a:r>
              <a:rPr lang="ko-KR" altLang="en-US" sz="2000" dirty="0"/>
              <a:t>불확실성의 정도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         n</a:t>
            </a:r>
            <a:r>
              <a:rPr lang="ko-KR" altLang="en-US" sz="2000" dirty="0"/>
              <a:t>개의 방이 있다면</a:t>
            </a:r>
            <a:r>
              <a:rPr lang="en-US" altLang="ko-KR" sz="2000" dirty="0"/>
              <a:t>, </a:t>
            </a:r>
            <a:r>
              <a:rPr lang="ko-KR" altLang="en-US" sz="2000" dirty="0"/>
              <a:t>모든 방에 있을 확률 균등할 때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          </a:t>
            </a:r>
            <a:r>
              <a:rPr lang="ko-KR" altLang="en-US" sz="2000" dirty="0"/>
              <a:t>무질서도</a:t>
            </a:r>
            <a:r>
              <a:rPr lang="en-US" altLang="ko-KR" sz="2000" dirty="0"/>
              <a:t>(</a:t>
            </a:r>
            <a:r>
              <a:rPr lang="ko-KR" altLang="en-US" sz="2000" dirty="0"/>
              <a:t>불확실성의 정도</a:t>
            </a:r>
            <a:r>
              <a:rPr lang="en-US" altLang="ko-KR" sz="2000" dirty="0"/>
              <a:t>)</a:t>
            </a:r>
            <a:r>
              <a:rPr lang="ko-KR" altLang="en-US" sz="2000" dirty="0"/>
              <a:t>가 가장 커진다</a:t>
            </a:r>
            <a:r>
              <a:rPr lang="en-US" altLang="ko-KR" sz="2000" dirty="0"/>
              <a:t>. </a:t>
            </a:r>
            <a:r>
              <a:rPr lang="ko-KR" altLang="en-US" sz="2000" dirty="0"/>
              <a:t>  </a:t>
            </a:r>
            <a:r>
              <a:rPr lang="en-US" altLang="ko-KR" sz="2000" baseline="30000" dirty="0"/>
              <a:t>  </a:t>
            </a:r>
            <a:endParaRPr lang="ko-KR" altLang="en-US" sz="2000" baseline="30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708BF-A89A-B311-C85E-972DC53D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9" y="3068960"/>
            <a:ext cx="8010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엔트로피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90248" y="1804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45B6D-7C18-43E9-AEB3-0D1AA86DF6E8}"/>
              </a:ext>
            </a:extLst>
          </p:cNvPr>
          <p:cNvSpPr txBox="1"/>
          <p:nvPr/>
        </p:nvSpPr>
        <p:spPr>
          <a:xfrm>
            <a:off x="249076" y="1385137"/>
            <a:ext cx="87874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정보 통신에서 다루는 엔트로피로 접근하기위해</a:t>
            </a:r>
            <a:r>
              <a:rPr lang="en-US" altLang="ko-KR" sz="2000" dirty="0"/>
              <a:t>, </a:t>
            </a:r>
            <a:r>
              <a:rPr lang="ko-KR" altLang="en-US" sz="2000" dirty="0"/>
              <a:t>우리는 </a:t>
            </a:r>
            <a:r>
              <a:rPr lang="en-US" altLang="ko-KR" sz="2000" dirty="0"/>
              <a:t>“</a:t>
            </a:r>
            <a:r>
              <a:rPr lang="ko-KR" altLang="en-US" sz="2000" dirty="0"/>
              <a:t>정보량</a:t>
            </a:r>
            <a:r>
              <a:rPr lang="en-US" altLang="ko-KR" sz="2000" dirty="0"/>
              <a:t>”</a:t>
            </a:r>
            <a:r>
              <a:rPr lang="ko-KR" altLang="en-US" sz="2000" dirty="0"/>
              <a:t>을 정의할 수 있어야 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아래 </a:t>
            </a:r>
            <a:r>
              <a:rPr lang="en-US" altLang="ko-KR" sz="2000" dirty="0"/>
              <a:t>A,B,C </a:t>
            </a:r>
            <a:r>
              <a:rPr lang="ko-KR" altLang="en-US" sz="2000" dirty="0"/>
              <a:t>중 가장 충격적인</a:t>
            </a:r>
            <a:r>
              <a:rPr lang="en-US" altLang="ko-KR" sz="2000" dirty="0"/>
              <a:t>(</a:t>
            </a:r>
            <a:r>
              <a:rPr lang="ko-KR" altLang="en-US" sz="2000" dirty="0"/>
              <a:t>확률이 낮은</a:t>
            </a:r>
            <a:r>
              <a:rPr lang="en-US" altLang="ko-KR" sz="2000" dirty="0"/>
              <a:t>) </a:t>
            </a:r>
            <a:r>
              <a:rPr lang="ko-KR" altLang="en-US" sz="2000" dirty="0"/>
              <a:t>이벤트는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pPr algn="just"/>
            <a:r>
              <a:rPr lang="en-US" altLang="ko-KR" sz="2000" b="0" i="0" dirty="0">
                <a:effectLst/>
                <a:latin typeface="NEXON Lv1 Gothic OTF"/>
              </a:rPr>
              <a:t>A. </a:t>
            </a:r>
            <a:r>
              <a:rPr lang="ko-KR" altLang="en-US" sz="2000" b="0" i="0" dirty="0">
                <a:effectLst/>
                <a:latin typeface="NEXON Lv1 Gothic OTF"/>
              </a:rPr>
              <a:t>다음 시간에 봅시다</a:t>
            </a:r>
            <a:r>
              <a:rPr lang="en-US" altLang="ko-KR" sz="2000" b="0" i="0" dirty="0">
                <a:effectLst/>
                <a:latin typeface="NEXON Lv1 Gothic OTF"/>
              </a:rPr>
              <a:t>.</a:t>
            </a:r>
          </a:p>
          <a:p>
            <a:pPr algn="just"/>
            <a:r>
              <a:rPr lang="en-US" altLang="ko-KR" sz="2000" b="0" i="0" dirty="0">
                <a:effectLst/>
                <a:latin typeface="NEXON Lv1 Gothic OTF"/>
              </a:rPr>
              <a:t>B. </a:t>
            </a:r>
            <a:r>
              <a:rPr lang="ko-KR" altLang="en-US" sz="2000" b="0" i="0" dirty="0">
                <a:effectLst/>
                <a:latin typeface="NEXON Lv1 Gothic OTF"/>
              </a:rPr>
              <a:t>다음 시간에는 다른 교수님이 대신 수업하실 </a:t>
            </a:r>
            <a:r>
              <a:rPr lang="ko-KR" altLang="en-US" sz="2000" b="0" i="0" dirty="0" err="1">
                <a:effectLst/>
                <a:latin typeface="NEXON Lv1 Gothic OTF"/>
              </a:rPr>
              <a:t>거에요</a:t>
            </a:r>
            <a:r>
              <a:rPr lang="en-US" altLang="ko-KR" sz="2000" b="0" i="0" dirty="0">
                <a:effectLst/>
                <a:latin typeface="NEXON Lv1 Gothic OTF"/>
              </a:rPr>
              <a:t>.</a:t>
            </a:r>
          </a:p>
          <a:p>
            <a:pPr algn="just"/>
            <a:r>
              <a:rPr lang="en-US" altLang="ko-KR" sz="2000" b="0" i="0" dirty="0">
                <a:effectLst/>
                <a:latin typeface="NEXON Lv1 Gothic OTF"/>
              </a:rPr>
              <a:t>C. </a:t>
            </a:r>
            <a:r>
              <a:rPr lang="ko-KR" altLang="en-US" sz="2000" b="0" i="0" dirty="0">
                <a:effectLst/>
                <a:latin typeface="NEXON Lv1 Gothic OTF"/>
              </a:rPr>
              <a:t>이 수업 모두에게 </a:t>
            </a:r>
            <a:r>
              <a:rPr lang="en-US" altLang="ko-KR" sz="2000" b="0" i="0" dirty="0">
                <a:effectLst/>
                <a:latin typeface="NEXON Lv1 Gothic OTF"/>
              </a:rPr>
              <a:t>A</a:t>
            </a:r>
            <a:r>
              <a:rPr lang="ko-KR" altLang="en-US" sz="2000" b="0" i="0" dirty="0">
                <a:effectLst/>
                <a:latin typeface="NEXON Lv1 Gothic OTF"/>
              </a:rPr>
              <a:t>학점 </a:t>
            </a:r>
            <a:r>
              <a:rPr lang="ko-KR" altLang="en-US" sz="2000" b="0" i="0" dirty="0" err="1">
                <a:effectLst/>
                <a:latin typeface="NEXON Lv1 Gothic OTF"/>
              </a:rPr>
              <a:t>줄거에요</a:t>
            </a:r>
            <a:r>
              <a:rPr lang="en-US" altLang="ko-KR" sz="2000" b="0" i="0" dirty="0">
                <a:effectLst/>
                <a:latin typeface="NEXON Lv1 Gothic OTF"/>
              </a:rPr>
              <a:t>. </a:t>
            </a:r>
            <a:r>
              <a:rPr lang="ko-KR" altLang="en-US" sz="2000" b="0" i="0" dirty="0">
                <a:effectLst/>
                <a:latin typeface="NEXON Lv1 Gothic OTF"/>
              </a:rPr>
              <a:t>그리고 이번 학기 더 이상 수업 없습니다</a:t>
            </a:r>
            <a:r>
              <a:rPr lang="en-US" altLang="ko-KR" sz="2000" b="0" i="0" dirty="0">
                <a:effectLst/>
                <a:latin typeface="NEXON Lv1 Gothic OTF"/>
              </a:rPr>
              <a:t>.</a:t>
            </a:r>
          </a:p>
          <a:p>
            <a:pPr algn="just"/>
            <a:endParaRPr lang="en-US" altLang="ko-KR" sz="2000" dirty="0">
              <a:latin typeface="NEXON Lv1 Gothic OTF"/>
            </a:endParaRPr>
          </a:p>
          <a:p>
            <a:pPr algn="just"/>
            <a:endParaRPr lang="en-US" altLang="ko-KR" sz="2000" b="0" i="0" dirty="0">
              <a:effectLst/>
              <a:latin typeface="NEXON Lv1 Gothic OTF"/>
            </a:endParaRPr>
          </a:p>
          <a:p>
            <a:pPr algn="just"/>
            <a:r>
              <a:rPr lang="ko-KR" altLang="en-US" sz="2000" dirty="0">
                <a:latin typeface="NEXON Lv1 Gothic OTF"/>
              </a:rPr>
              <a:t>                                     </a:t>
            </a:r>
            <a:r>
              <a:rPr lang="en-US" altLang="ko-KR" sz="2000" b="0" i="0" dirty="0">
                <a:effectLst/>
                <a:latin typeface="NEXON Lv1 Gothic OTF"/>
              </a:rPr>
              <a:t>I(X) = </a:t>
            </a:r>
            <a:r>
              <a:rPr lang="en-US" altLang="ko-KR" sz="2000" b="0" i="0" dirty="0" err="1">
                <a:effectLst/>
                <a:latin typeface="NEXON Lv1 Gothic OTF"/>
              </a:rPr>
              <a:t>log</a:t>
            </a:r>
            <a:r>
              <a:rPr lang="en-US" altLang="ko-KR" sz="2000" b="0" i="0" baseline="-25000" dirty="0" err="1">
                <a:effectLst/>
                <a:latin typeface="NEXON Lv1 Gothic OTF"/>
              </a:rPr>
              <a:t>a</a:t>
            </a:r>
            <a:r>
              <a:rPr lang="en-US" altLang="ko-KR" sz="2000" b="0" i="0" dirty="0">
                <a:effectLst/>
                <a:latin typeface="NEXON Lv1 Gothic OTF"/>
              </a:rPr>
              <a:t> 1/P(x) = -</a:t>
            </a:r>
            <a:r>
              <a:rPr lang="en-US" altLang="ko-KR" sz="2000" b="0" i="0" dirty="0" err="1">
                <a:effectLst/>
                <a:latin typeface="NEXON Lv1 Gothic OTF"/>
              </a:rPr>
              <a:t>log</a:t>
            </a:r>
            <a:r>
              <a:rPr lang="en-US" altLang="ko-KR" sz="2000" b="0" i="0" baseline="-25000" dirty="0" err="1">
                <a:effectLst/>
                <a:latin typeface="NEXON Lv1 Gothic OTF"/>
              </a:rPr>
              <a:t>a</a:t>
            </a:r>
            <a:r>
              <a:rPr lang="en-US" altLang="ko-KR" sz="2000" b="0" i="0" dirty="0">
                <a:effectLst/>
                <a:latin typeface="NEXON Lv1 Gothic OTF"/>
              </a:rPr>
              <a:t> P(x)     </a:t>
            </a:r>
          </a:p>
          <a:p>
            <a:pPr algn="just"/>
            <a:endParaRPr lang="en-US" altLang="ko-KR" sz="2000" dirty="0">
              <a:latin typeface="NEXON Lv1 Gothic OTF"/>
            </a:endParaRPr>
          </a:p>
          <a:p>
            <a:pPr algn="just"/>
            <a:r>
              <a:rPr lang="en-US" altLang="ko-KR" sz="2000" b="0" i="0" dirty="0">
                <a:effectLst/>
                <a:latin typeface="NEXON Lv1 Gothic OTF"/>
              </a:rPr>
              <a:t>         (X:</a:t>
            </a:r>
            <a:r>
              <a:rPr lang="ko-KR" altLang="en-US" sz="2000" b="0" i="0" dirty="0">
                <a:effectLst/>
                <a:latin typeface="NEXON Lv1 Gothic OTF"/>
              </a:rPr>
              <a:t>이벤트</a:t>
            </a:r>
            <a:r>
              <a:rPr lang="en-US" altLang="ko-KR" sz="2000" b="0" i="0" dirty="0">
                <a:effectLst/>
                <a:latin typeface="NEXON Lv1 Gothic OTF"/>
              </a:rPr>
              <a:t>, I(X):</a:t>
            </a:r>
            <a:r>
              <a:rPr lang="ko-KR" altLang="en-US" sz="2000" b="0" i="0" dirty="0">
                <a:effectLst/>
                <a:latin typeface="NEXON Lv1 Gothic OTF"/>
              </a:rPr>
              <a:t>이벤트 </a:t>
            </a:r>
            <a:r>
              <a:rPr lang="en-US" altLang="ko-KR" sz="2000" b="0" i="0" dirty="0">
                <a:effectLst/>
                <a:latin typeface="NEXON Lv1 Gothic OTF"/>
              </a:rPr>
              <a:t>X</a:t>
            </a:r>
            <a:r>
              <a:rPr lang="ko-KR" altLang="en-US" sz="2000" b="0" i="0" dirty="0">
                <a:effectLst/>
                <a:latin typeface="NEXON Lv1 Gothic OTF"/>
              </a:rPr>
              <a:t>의 정보량</a:t>
            </a:r>
            <a:r>
              <a:rPr lang="en-US" altLang="ko-KR" sz="2000" b="0" i="0" dirty="0">
                <a:effectLst/>
                <a:latin typeface="NEXON Lv1 Gothic OTF"/>
              </a:rPr>
              <a:t>, P(X): </a:t>
            </a:r>
            <a:r>
              <a:rPr lang="ko-KR" altLang="en-US" sz="2000" b="0" i="0" dirty="0">
                <a:effectLst/>
                <a:latin typeface="NEXON Lv1 Gothic OTF"/>
              </a:rPr>
              <a:t>이벤트 </a:t>
            </a:r>
            <a:r>
              <a:rPr lang="en-US" altLang="ko-KR" sz="2000" b="0" i="0" dirty="0">
                <a:effectLst/>
                <a:latin typeface="NEXON Lv1 Gothic OTF"/>
              </a:rPr>
              <a:t>X</a:t>
            </a:r>
            <a:r>
              <a:rPr lang="ko-KR" altLang="en-US" sz="2000" b="0" i="0" dirty="0">
                <a:effectLst/>
                <a:latin typeface="NEXON Lv1 Gothic OTF"/>
              </a:rPr>
              <a:t>의 확률</a:t>
            </a:r>
            <a:r>
              <a:rPr lang="en-US" altLang="ko-KR" sz="2000" b="0" i="0" dirty="0">
                <a:effectLst/>
                <a:latin typeface="NEXON Lv1 Gothic OTF"/>
              </a:rPr>
              <a:t>)</a:t>
            </a:r>
          </a:p>
          <a:p>
            <a:pPr algn="just"/>
            <a:endParaRPr lang="en-US" altLang="ko-KR" sz="2000" b="0" i="0" dirty="0">
              <a:effectLst/>
              <a:latin typeface="NEXON Lv1 Gothic OTF"/>
            </a:endParaRPr>
          </a:p>
          <a:p>
            <a:pPr algn="just"/>
            <a:r>
              <a:rPr lang="ko-KR" altLang="en-US" sz="2000" b="0" i="0" dirty="0">
                <a:effectLst/>
                <a:latin typeface="NEXON Lv1 Gothic OTF"/>
              </a:rPr>
              <a:t>정보 통신에서는 </a:t>
            </a:r>
            <a:r>
              <a:rPr lang="en-US" altLang="ko-KR" sz="2000" b="0" i="0" dirty="0">
                <a:effectLst/>
                <a:latin typeface="NEXON Lv1 Gothic OTF"/>
              </a:rPr>
              <a:t>a</a:t>
            </a:r>
            <a:r>
              <a:rPr lang="ko-KR" altLang="en-US" sz="2000" b="0" i="0" dirty="0">
                <a:effectLst/>
                <a:latin typeface="NEXON Lv1 Gothic OTF"/>
              </a:rPr>
              <a:t>를 </a:t>
            </a:r>
            <a:r>
              <a:rPr lang="en-US" altLang="ko-KR" sz="2000" b="0" i="0" dirty="0">
                <a:effectLst/>
                <a:latin typeface="NEXON Lv1 Gothic OTF"/>
              </a:rPr>
              <a:t>2</a:t>
            </a:r>
            <a:r>
              <a:rPr lang="ko-KR" altLang="en-US" sz="2000" b="0" i="0" dirty="0">
                <a:effectLst/>
                <a:latin typeface="NEXON Lv1 Gothic OTF"/>
              </a:rPr>
              <a:t>로 주로 사용할 때가 </a:t>
            </a:r>
            <a:r>
              <a:rPr lang="ko-KR" altLang="en-US" sz="2000" dirty="0">
                <a:latin typeface="NEXON Lv1 Gothic OTF"/>
              </a:rPr>
              <a:t>많은데</a:t>
            </a:r>
            <a:r>
              <a:rPr lang="en-US" altLang="ko-KR" sz="2000" dirty="0">
                <a:latin typeface="NEXON Lv1 Gothic OTF"/>
              </a:rPr>
              <a:t> (bits</a:t>
            </a:r>
            <a:r>
              <a:rPr lang="ko-KR" altLang="en-US" sz="2000" dirty="0">
                <a:latin typeface="NEXON Lv1 Gothic OTF"/>
              </a:rPr>
              <a:t>량을 직접 구하려고</a:t>
            </a:r>
            <a:r>
              <a:rPr lang="en-US" altLang="ko-KR" sz="2000" dirty="0">
                <a:latin typeface="NEXON Lv1 Gothic OTF"/>
              </a:rPr>
              <a:t>),</a:t>
            </a:r>
            <a:r>
              <a:rPr lang="ko-KR" altLang="en-US" sz="2000" dirty="0">
                <a:latin typeface="NEXON Lv1 Gothic OTF"/>
              </a:rPr>
              <a:t> </a:t>
            </a:r>
            <a:endParaRPr lang="en-US" altLang="ko-KR" sz="2000" dirty="0">
              <a:latin typeface="NEXON Lv1 Gothic OTF"/>
            </a:endParaRPr>
          </a:p>
          <a:p>
            <a:pPr algn="just"/>
            <a:r>
              <a:rPr lang="ko-KR" altLang="en-US" sz="2000" dirty="0">
                <a:latin typeface="NEXON Lv1 Gothic OTF"/>
              </a:rPr>
              <a:t>그 외의 경우는 자연상수 </a:t>
            </a:r>
            <a:r>
              <a:rPr lang="en-US" altLang="ko-KR" sz="2000" dirty="0">
                <a:latin typeface="NEXON Lv1 Gothic OTF"/>
              </a:rPr>
              <a:t>e</a:t>
            </a:r>
            <a:r>
              <a:rPr lang="ko-KR" altLang="en-US" sz="2000" dirty="0">
                <a:latin typeface="NEXON Lv1 Gothic OTF"/>
              </a:rPr>
              <a:t>를 사용한다</a:t>
            </a:r>
            <a:r>
              <a:rPr lang="en-US" altLang="ko-KR" sz="2000" dirty="0">
                <a:latin typeface="NEXON Lv1 Gothic OTF"/>
              </a:rPr>
              <a:t>.</a:t>
            </a:r>
            <a:r>
              <a:rPr lang="en-US" altLang="ko-KR" sz="2000" b="0" i="0" dirty="0">
                <a:effectLst/>
                <a:latin typeface="NEXON Lv1 Gothic OTF"/>
              </a:rPr>
              <a:t> </a:t>
            </a:r>
          </a:p>
          <a:p>
            <a:r>
              <a:rPr lang="ko-KR" altLang="en-US" sz="2000" dirty="0"/>
              <a:t> </a:t>
            </a:r>
            <a:r>
              <a:rPr lang="en-US" altLang="ko-KR" sz="2000" baseline="30000" dirty="0"/>
              <a:t>  </a:t>
            </a:r>
            <a:endParaRPr lang="ko-KR" alt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9591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4286248" y="6357958"/>
            <a:ext cx="432048" cy="365125"/>
          </a:xfrm>
        </p:spPr>
        <p:txBody>
          <a:bodyPr/>
          <a:lstStyle/>
          <a:p>
            <a:fld id="{A44A05F4-A2A1-4955-965E-0526313537F9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-12311" y="1007017"/>
            <a:ext cx="9161463" cy="45719"/>
          </a:xfrm>
          <a:prstGeom prst="rect">
            <a:avLst/>
          </a:prstGeom>
          <a:solidFill>
            <a:srgbClr val="3536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엔트로피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90248" y="1804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45B6D-7C18-43E9-AEB3-0D1AA86DF6E8}"/>
              </a:ext>
            </a:extLst>
          </p:cNvPr>
          <p:cNvSpPr txBox="1"/>
          <p:nvPr/>
        </p:nvSpPr>
        <p:spPr>
          <a:xfrm>
            <a:off x="190248" y="1122915"/>
            <a:ext cx="87874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엔트로피</a:t>
            </a:r>
            <a:r>
              <a:rPr lang="en-US" altLang="ko-KR" sz="2000" dirty="0"/>
              <a:t>= ∑ </a:t>
            </a:r>
            <a:r>
              <a:rPr lang="ko-KR" altLang="en-US" sz="2000" dirty="0"/>
              <a:t>정보량의 </a:t>
            </a:r>
            <a:r>
              <a:rPr lang="ko-KR" altLang="en-US" sz="2000" dirty="0" err="1"/>
              <a:t>기대값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      </a:t>
            </a:r>
          </a:p>
          <a:p>
            <a:r>
              <a:rPr lang="en-US" altLang="ko-KR" sz="2000" dirty="0"/>
              <a:t>&lt;</a:t>
            </a:r>
            <a:r>
              <a:rPr lang="ko-KR" altLang="en-US" sz="2000" dirty="0" err="1"/>
              <a:t>기대값</a:t>
            </a:r>
            <a:r>
              <a:rPr lang="ko-KR" altLang="en-US" sz="2000" dirty="0"/>
              <a:t> 예시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동전 앞면이 나오면 </a:t>
            </a:r>
            <a:r>
              <a:rPr lang="en-US" altLang="ko-KR" sz="2000" dirty="0"/>
              <a:t>100</a:t>
            </a:r>
            <a:r>
              <a:rPr lang="ko-KR" altLang="en-US" sz="2000" dirty="0"/>
              <a:t>원</a:t>
            </a:r>
            <a:r>
              <a:rPr lang="en-US" altLang="ko-KR" sz="2000" dirty="0"/>
              <a:t>, </a:t>
            </a:r>
            <a:r>
              <a:rPr lang="ko-KR" altLang="en-US" sz="2000" dirty="0"/>
              <a:t>뒷면이 나오면 </a:t>
            </a:r>
            <a:r>
              <a:rPr lang="en-US" altLang="ko-KR" sz="2000" dirty="0"/>
              <a:t>200</a:t>
            </a:r>
            <a:r>
              <a:rPr lang="ko-KR" altLang="en-US" sz="2000" dirty="0"/>
              <a:t>원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해당 도박에 참여했을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얻을 수 있는 기대 수익은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=&gt; </a:t>
            </a:r>
          </a:p>
          <a:p>
            <a:r>
              <a:rPr lang="en-US" altLang="ko-KR" sz="2000" dirty="0"/>
              <a:t>P(</a:t>
            </a:r>
            <a:r>
              <a:rPr lang="ko-KR" altLang="en-US" sz="2000" dirty="0"/>
              <a:t>앞면</a:t>
            </a:r>
            <a:r>
              <a:rPr lang="en-US" altLang="ko-KR" sz="2000" dirty="0"/>
              <a:t>) = 1/2  P(</a:t>
            </a:r>
            <a:r>
              <a:rPr lang="ko-KR" altLang="en-US" sz="2000" dirty="0"/>
              <a:t>뒷면</a:t>
            </a:r>
            <a:r>
              <a:rPr lang="en-US" altLang="ko-KR" sz="2000" dirty="0"/>
              <a:t>) = 1/2</a:t>
            </a:r>
          </a:p>
          <a:p>
            <a:r>
              <a:rPr lang="ko-KR" altLang="en-US" sz="2000" dirty="0"/>
              <a:t>기대 수익 </a:t>
            </a:r>
            <a:r>
              <a:rPr lang="en-US" altLang="ko-KR" sz="2000" dirty="0"/>
              <a:t>= P(</a:t>
            </a:r>
            <a:r>
              <a:rPr lang="ko-KR" altLang="en-US" sz="2000" dirty="0"/>
              <a:t>앞면</a:t>
            </a:r>
            <a:r>
              <a:rPr lang="en-US" altLang="ko-KR" sz="2000" dirty="0"/>
              <a:t>)x100</a:t>
            </a:r>
            <a:r>
              <a:rPr lang="ko-KR" altLang="en-US" sz="2000" dirty="0"/>
              <a:t>원 </a:t>
            </a:r>
            <a:r>
              <a:rPr lang="en-US" altLang="ko-KR" sz="2000" dirty="0"/>
              <a:t>+ P(</a:t>
            </a:r>
            <a:r>
              <a:rPr lang="ko-KR" altLang="en-US" sz="2000" dirty="0"/>
              <a:t>뒷면</a:t>
            </a:r>
            <a:r>
              <a:rPr lang="en-US" altLang="ko-KR" sz="2000" dirty="0"/>
              <a:t>)x200</a:t>
            </a:r>
            <a:r>
              <a:rPr lang="ko-KR" altLang="en-US" sz="2000" dirty="0"/>
              <a:t>원 </a:t>
            </a:r>
            <a:r>
              <a:rPr lang="en-US" altLang="ko-KR" sz="2000" dirty="0"/>
              <a:t>= 50</a:t>
            </a:r>
            <a:r>
              <a:rPr lang="ko-KR" altLang="en-US" sz="2000" dirty="0"/>
              <a:t>원 </a:t>
            </a:r>
            <a:r>
              <a:rPr lang="en-US" altLang="ko-KR" sz="2000" dirty="0"/>
              <a:t>+ 100</a:t>
            </a:r>
            <a:r>
              <a:rPr lang="ko-KR" altLang="en-US" sz="2000" dirty="0"/>
              <a:t>원 </a:t>
            </a:r>
            <a:r>
              <a:rPr lang="en-US" altLang="ko-KR" sz="2000" dirty="0"/>
              <a:t>= 150</a:t>
            </a:r>
            <a:r>
              <a:rPr lang="ko-KR" altLang="en-US" sz="2000" dirty="0"/>
              <a:t>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엔트로피</a:t>
            </a:r>
            <a:r>
              <a:rPr lang="en-US" altLang="ko-KR" sz="2000" dirty="0"/>
              <a:t>= ∑ </a:t>
            </a:r>
            <a:r>
              <a:rPr lang="ko-KR" altLang="en-US" sz="2000" dirty="0"/>
              <a:t>정보량의 </a:t>
            </a:r>
            <a:r>
              <a:rPr lang="ko-KR" altLang="en-US" sz="2000" dirty="0" err="1"/>
              <a:t>기대값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           = ∑ (</a:t>
            </a:r>
            <a:r>
              <a:rPr lang="ko-KR" altLang="en-US" sz="2000" dirty="0"/>
              <a:t>이벤트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 </a:t>
            </a:r>
            <a:r>
              <a:rPr lang="ko-KR" altLang="en-US" sz="2000" dirty="0"/>
              <a:t>확률</a:t>
            </a:r>
            <a:r>
              <a:rPr lang="en-US" altLang="ko-KR" sz="2000" dirty="0"/>
              <a:t>)∙(</a:t>
            </a:r>
            <a:r>
              <a:rPr lang="ko-KR" altLang="en-US" sz="2000" dirty="0"/>
              <a:t>이벤트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정보량</a:t>
            </a:r>
            <a:r>
              <a:rPr lang="en-US" altLang="ko-KR" sz="2000" dirty="0"/>
              <a:t>)</a:t>
            </a:r>
            <a:endParaRPr lang="en-US" altLang="ko-KR" sz="2000" baseline="-25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          = ∑ p(x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)∙(</a:t>
            </a:r>
            <a:r>
              <a:rPr lang="en-US" altLang="ko-KR" sz="2000" b="0" i="0" dirty="0">
                <a:effectLst/>
                <a:latin typeface="NEXON Lv1 Gothic OTF"/>
              </a:rPr>
              <a:t>-</a:t>
            </a:r>
            <a:r>
              <a:rPr lang="en-US" altLang="ko-KR" sz="2000" b="0" i="0" dirty="0" err="1">
                <a:effectLst/>
                <a:latin typeface="NEXON Lv1 Gothic OTF"/>
              </a:rPr>
              <a:t>log</a:t>
            </a:r>
            <a:r>
              <a:rPr lang="en-US" altLang="ko-KR" sz="2000" b="0" i="0" baseline="-25000" dirty="0" err="1">
                <a:effectLst/>
                <a:latin typeface="NEXON Lv1 Gothic OTF"/>
              </a:rPr>
              <a:t>a</a:t>
            </a:r>
            <a:r>
              <a:rPr lang="en-US" altLang="ko-KR" sz="2000" b="0" i="0" dirty="0">
                <a:effectLst/>
                <a:latin typeface="NEXON Lv1 Gothic OTF"/>
              </a:rPr>
              <a:t> P(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en-US" altLang="ko-KR" sz="2000" b="0" i="0" dirty="0">
                <a:effectLst/>
                <a:latin typeface="NEXON Lv1 Gothic OTF"/>
              </a:rPr>
              <a:t>) 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        </a:t>
            </a:r>
            <a:r>
              <a:rPr lang="ko-KR" altLang="en-US" sz="2000" dirty="0"/>
              <a:t>  </a:t>
            </a:r>
            <a:r>
              <a:rPr lang="en-US" altLang="ko-KR" sz="2000" dirty="0"/>
              <a:t>= -∑ p(x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)∙</a:t>
            </a:r>
            <a:r>
              <a:rPr lang="en-US" altLang="ko-KR" sz="2000" b="0" i="0" dirty="0" err="1">
                <a:effectLst/>
                <a:latin typeface="NEXON Lv1 Gothic OTF"/>
              </a:rPr>
              <a:t>log</a:t>
            </a:r>
            <a:r>
              <a:rPr lang="en-US" altLang="ko-KR" sz="2000" b="0" i="0" baseline="-25000" dirty="0" err="1">
                <a:effectLst/>
                <a:latin typeface="NEXON Lv1 Gothic OTF"/>
              </a:rPr>
              <a:t>a</a:t>
            </a:r>
            <a:r>
              <a:rPr lang="en-US" altLang="ko-KR" sz="2000" b="0" i="0" dirty="0">
                <a:effectLst/>
                <a:latin typeface="NEXON Lv1 Gothic OTF"/>
              </a:rPr>
              <a:t> P(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en-US" altLang="ko-KR" sz="2000" b="0" i="0" dirty="0">
                <a:effectLst/>
                <a:latin typeface="NEXON Lv1 Gothic OTF"/>
              </a:rPr>
              <a:t>) </a:t>
            </a:r>
            <a:r>
              <a:rPr lang="en-US" altLang="ko-KR" sz="2000" dirty="0"/>
              <a:t>  </a:t>
            </a:r>
            <a:r>
              <a:rPr lang="ko-KR" altLang="en-US" sz="2000" dirty="0"/>
              <a:t> </a:t>
            </a:r>
            <a:r>
              <a:rPr lang="en-US" altLang="ko-KR" sz="2000" baseline="30000" dirty="0"/>
              <a:t>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ko-KR" altLang="en-US" sz="2000" dirty="0"/>
              <a:t>문제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밑</a:t>
            </a:r>
            <a:r>
              <a:rPr lang="en-US" altLang="ko-KR" sz="2000" dirty="0"/>
              <a:t>a</a:t>
            </a:r>
            <a:r>
              <a:rPr lang="ko-KR" altLang="en-US" sz="2000" dirty="0"/>
              <a:t>를 </a:t>
            </a:r>
            <a:r>
              <a:rPr lang="en-US" altLang="ko-KR" sz="2000" dirty="0"/>
              <a:t>2</a:t>
            </a:r>
            <a:r>
              <a:rPr lang="ko-KR" altLang="en-US" sz="2000" dirty="0"/>
              <a:t>로 두고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P(</a:t>
            </a:r>
            <a:r>
              <a:rPr lang="ko-KR" altLang="en-US" sz="2000" dirty="0"/>
              <a:t>앞면</a:t>
            </a:r>
            <a:r>
              <a:rPr lang="en-US" altLang="ko-KR" sz="2000" dirty="0"/>
              <a:t>) = 1/2  P(</a:t>
            </a:r>
            <a:r>
              <a:rPr lang="ko-KR" altLang="en-US" sz="2000" dirty="0"/>
              <a:t>뒷면</a:t>
            </a:r>
            <a:r>
              <a:rPr lang="en-US" altLang="ko-KR" sz="2000" dirty="0"/>
              <a:t>) = 1/2 </a:t>
            </a:r>
            <a:r>
              <a:rPr lang="ko-KR" altLang="en-US" sz="2000" dirty="0"/>
              <a:t>동전 한 개에 대한 엔트로피를 구해보세요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2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31377</TotalTime>
  <Words>554</Words>
  <Application>Microsoft Office PowerPoint</Application>
  <PresentationFormat>화면 슬라이드 쇼(4:3)</PresentationFormat>
  <Paragraphs>86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Arial</vt:lpstr>
      <vt:lpstr>맑은 고딕</vt:lpstr>
      <vt:lpstr>NEXON Lv1 Gothic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colored</dc:creator>
  <cp:lastModifiedBy>이규중</cp:lastModifiedBy>
  <cp:revision>1882</cp:revision>
  <cp:lastPrinted>2013-06-10T02:08:28Z</cp:lastPrinted>
  <dcterms:created xsi:type="dcterms:W3CDTF">2011-05-12T10:09:16Z</dcterms:created>
  <dcterms:modified xsi:type="dcterms:W3CDTF">2023-05-03T04:35:13Z</dcterms:modified>
</cp:coreProperties>
</file>