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59" r:id="rId5"/>
    <p:sldId id="262" r:id="rId6"/>
    <p:sldId id="261" r:id="rId7"/>
    <p:sldId id="258" r:id="rId8"/>
    <p:sldId id="263" r:id="rId9"/>
    <p:sldId id="264" r:id="rId10"/>
    <p:sldId id="265" r:id="rId11"/>
    <p:sldId id="267" r:id="rId12"/>
    <p:sldId id="268" r:id="rId13"/>
    <p:sldId id="269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5" r:id="rId28"/>
    <p:sldId id="289" r:id="rId29"/>
    <p:sldId id="270" r:id="rId30"/>
    <p:sldId id="290" r:id="rId31"/>
    <p:sldId id="291" r:id="rId32"/>
    <p:sldId id="292" r:id="rId33"/>
    <p:sldId id="293" r:id="rId34"/>
    <p:sldId id="271" r:id="rId35"/>
    <p:sldId id="272" r:id="rId36"/>
    <p:sldId id="273" r:id="rId37"/>
    <p:sldId id="294" r:id="rId38"/>
    <p:sldId id="296" r:id="rId39"/>
    <p:sldId id="297" r:id="rId40"/>
    <p:sldId id="295" r:id="rId41"/>
    <p:sldId id="29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장민" userId="da33f552-4cf6-4587-a639-e75e2796fdc2" providerId="ADAL" clId="{FFE6AA5B-97BE-AE48-97EC-7F91CD4B8D3A}"/>
    <pc:docChg chg="modSld">
      <pc:chgData name="오장민" userId="da33f552-4cf6-4587-a639-e75e2796fdc2" providerId="ADAL" clId="{FFE6AA5B-97BE-AE48-97EC-7F91CD4B8D3A}" dt="2023-03-03T05:56:52.631" v="31" actId="20577"/>
      <pc:docMkLst>
        <pc:docMk/>
      </pc:docMkLst>
      <pc:sldChg chg="modSp mod">
        <pc:chgData name="오장민" userId="da33f552-4cf6-4587-a639-e75e2796fdc2" providerId="ADAL" clId="{FFE6AA5B-97BE-AE48-97EC-7F91CD4B8D3A}" dt="2023-03-03T05:56:52.631" v="31" actId="20577"/>
        <pc:sldMkLst>
          <pc:docMk/>
          <pc:sldMk cId="2221818446" sldId="256"/>
        </pc:sldMkLst>
        <pc:spChg chg="mod">
          <ac:chgData name="오장민" userId="da33f552-4cf6-4587-a639-e75e2796fdc2" providerId="ADAL" clId="{FFE6AA5B-97BE-AE48-97EC-7F91CD4B8D3A}" dt="2023-03-03T05:56:52.631" v="31" actId="20577"/>
          <ac:spMkLst>
            <pc:docMk/>
            <pc:sldMk cId="2221818446" sldId="256"/>
            <ac:spMk id="3" creationId="{433DAEBC-C64F-4279-97F1-596D7851FF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9A5F-7244-4BB3-BE23-04A5C8E1D27F}" type="datetimeFigureOut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D257-8134-4CD8-859E-58B37D24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2D7-EC62-4A20-9B3F-A5599366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753BD-7290-43EC-A1F3-C3BBBD12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CABDB-1D20-44E6-A3EA-AAFBC22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0A7005-4C3F-4FEC-8E85-1F5FA182A43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6C26-3BC7-4446-B7B9-F6A73449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223A-A25E-43C1-9F73-BDE1F25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FE77-9D22-4667-8BE0-A6989E5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6772B-995E-4CEB-9DFD-D3BC1CB7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EEB47-15EB-4BFE-9734-B56A547F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2203-D1CC-4C8B-987A-5B497F473BB5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63E5-FD92-48E3-AE98-CF6BF1B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12AE-1FAD-4E28-B993-DF5CC7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BEF3B7-1418-4E10-8AC1-8EB83C16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281E0-149E-432D-A3ED-F61D0933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47DB-EF88-4003-95D3-20AACB0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5C8-6DE1-458A-8EB8-0CF4FE482C55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73D9-B41A-4C5F-A3F0-59596C4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DBAE1-76DA-43D9-B3F7-E2D7ABC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FCE4-FBC9-4151-97FF-689BC2A5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941387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DDAE-957A-4342-B244-D894F4EE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7156-DE35-462A-9A5A-5AD52E2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DAEAD-DF86-4B4E-9657-9DDFA7D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DC90B-90D1-4FF4-B487-68ED219C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36931-1583-47D1-AA8B-0A63E7A7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8AF7F-7760-45F6-82EF-8F701413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D43D-365B-4BF6-B626-25794E3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393-C2B0-459B-B672-7FF234D358F9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617E6-2631-4E28-B9E4-C5AF7732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8B09-FED5-4091-9A95-D780173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B271-1C17-4EA7-8DAA-9EE313C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0180-58C6-4496-9F18-46B50895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F342A-790D-4E01-B067-660C32E4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A1FFA-9B6F-49A7-A0FF-C4842E96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CF2-A6B8-45C7-919E-2C1242D9C412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153DF-B5FA-4857-831C-4D9D3B5D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74A4D-652C-4C88-B076-CB93B8A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F437-EEE7-4A98-B5E9-145B3362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D55BA-4CAD-4B05-8DB2-1D7A618D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7B80D-1A43-45E4-B06A-5CFA021B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66B78-BCCC-4B21-8D75-9BC42BF49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CD84F-BF50-4938-8580-77F4AD91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0BE31-1372-4A51-B70B-AFCE06C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270C-8487-42D6-8881-CACA4473D239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B5EB7-A7DD-477D-8494-DD74956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2BC6A-74D0-4247-B0A1-743CFEE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40D5-C7F5-4B74-AEA1-29DFEE26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8313A-D206-42F1-AC40-8BB7993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6B71-6058-4831-A26B-AB6D400AFD0D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BE022-9915-4D5A-B391-C085B26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545BD-11B5-4620-8F64-B1050B7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F300-4073-45CE-A806-7DBC5E4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171-657C-427A-90ED-E247D47004BA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63526-9370-4436-9348-51DE021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3FCFA-59C5-41DC-ADA6-3FD1B55F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E31A-0669-44D3-B6E4-BCF830FF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859-33DE-4070-84CF-92E98A25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02D73-0CD1-4935-A2A2-4E80B3C4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AC15-F87B-46C2-A083-45DA60E3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75C7-BCF9-429E-A173-11C7F6053013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59F4A-DBCB-467E-A0C7-C4BC477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6D65-0D1D-4B29-AF40-F68FA23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4D1C-42FB-4C07-BD06-870F633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B73AE-BCC5-4293-B860-73927101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256A6-4EB8-4DA4-8A74-F67D62F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01DA9-5673-43E4-9292-E8E265A4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0835-43D0-4D48-B1BC-7C0A96483998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D0F1C-6C75-44CD-9FC8-E02FDBA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DC40A-3AAF-4373-8984-1312DEA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8DD93-AC45-4E2D-BF43-783B9D2A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A68E8-E59F-412B-989E-8A16C7A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E9B37-21A1-4417-BFC8-1A8F27E7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0B1F-159C-4C8B-A65A-542E72B7CDC2}" type="datetime1">
              <a:rPr lang="ko-KR" altLang="en-US" smtClean="0"/>
              <a:t>2023. 3. 3.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B983-A3D8-47A8-B9A4-C48C67E0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3E88B-9900-45C8-8394-D47B4A4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78CC-42F7-4C71-A6CA-ABA2C787E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추천 시스템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AEBC-C64F-4279-97F1-596D7851F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추천시스템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2218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0567-5526-45FA-8BBA-0F79A1CB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시스템의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25FB2-57DA-4C98-9B86-D4C048CA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시스템의 소프트 목표 </a:t>
            </a:r>
            <a:r>
              <a:rPr lang="en-US" altLang="ko-KR" dirty="0"/>
              <a:t>(soft goals)</a:t>
            </a:r>
          </a:p>
          <a:p>
            <a:pPr lvl="1"/>
            <a:r>
              <a:rPr lang="ko-KR" altLang="en-US" dirty="0"/>
              <a:t>사용자 측면</a:t>
            </a:r>
            <a:endParaRPr lang="en-US" altLang="ko-KR" dirty="0"/>
          </a:p>
          <a:p>
            <a:pPr lvl="2"/>
            <a:r>
              <a:rPr lang="ko-KR" altLang="en-US" dirty="0"/>
              <a:t>웹사이트 </a:t>
            </a:r>
            <a:r>
              <a:rPr lang="en-US" altLang="ko-KR" dirty="0"/>
              <a:t>(</a:t>
            </a:r>
            <a:r>
              <a:rPr lang="ko-KR" altLang="en-US" dirty="0"/>
              <a:t>또는 서비스</a:t>
            </a:r>
            <a:r>
              <a:rPr lang="en-US" altLang="ko-KR" dirty="0"/>
              <a:t>)</a:t>
            </a:r>
            <a:r>
              <a:rPr lang="ko-KR" altLang="en-US" dirty="0"/>
              <a:t>에 대한 전반적인 사용자 만족도를 향상에 기여</a:t>
            </a:r>
            <a:endParaRPr lang="en-US" altLang="ko-KR" dirty="0"/>
          </a:p>
          <a:p>
            <a:pPr lvl="2"/>
            <a:r>
              <a:rPr lang="ko-KR" altLang="en-US" dirty="0"/>
              <a:t>사용자 경험을 좋게 하여 충성도를 높임</a:t>
            </a:r>
            <a:endParaRPr lang="en-US" altLang="ko-KR" dirty="0"/>
          </a:p>
          <a:p>
            <a:pPr lvl="2"/>
            <a:r>
              <a:rPr lang="ko-KR" altLang="en-US" dirty="0"/>
              <a:t>결국에 매출 가속화</a:t>
            </a:r>
            <a:endParaRPr lang="en-US" altLang="ko-KR" dirty="0"/>
          </a:p>
          <a:p>
            <a:pPr lvl="1"/>
            <a:r>
              <a:rPr lang="ko-KR" altLang="en-US" dirty="0"/>
              <a:t>판매자 측면</a:t>
            </a:r>
            <a:endParaRPr lang="en-US" altLang="ko-KR" dirty="0"/>
          </a:p>
          <a:p>
            <a:pPr lvl="2"/>
            <a:r>
              <a:rPr lang="ko-KR" altLang="en-US" dirty="0"/>
              <a:t>추천 프로세스를 통해 사용자의 요구 사항에 대한 통찰력 제공</a:t>
            </a:r>
            <a:endParaRPr lang="en-US" altLang="ko-KR" dirty="0"/>
          </a:p>
          <a:p>
            <a:pPr lvl="1"/>
            <a:r>
              <a:rPr lang="ko-KR" altLang="en-US" dirty="0"/>
              <a:t>사용자에게 특정 아이템을 추천하는 이유에 대한 설명 제공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EE1BE-74BC-4016-AB39-7EE9EA52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A6B3D-7F3D-4CB8-B610-8D59C21C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05489-C59B-49B1-B894-899CE407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7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575CE-F80F-42C9-A8AE-01DB560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추천 시스템의 기본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87F6-673B-4ECB-A3DD-2557F7B2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주요 데이터 타입</a:t>
            </a:r>
            <a:endParaRPr lang="en-US" altLang="ko-KR" dirty="0"/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상호작용</a:t>
            </a:r>
            <a:endParaRPr lang="en-US" altLang="ko-KR" dirty="0"/>
          </a:p>
          <a:p>
            <a:pPr lvl="2"/>
            <a:r>
              <a:rPr lang="ko-KR" altLang="en-US" dirty="0"/>
              <a:t>평점 </a:t>
            </a:r>
            <a:r>
              <a:rPr lang="en-US" altLang="ko-KR" dirty="0"/>
              <a:t>/ </a:t>
            </a:r>
            <a:r>
              <a:rPr lang="ko-KR" altLang="en-US" dirty="0"/>
              <a:t>구매 행동 등</a:t>
            </a:r>
            <a:endParaRPr lang="en-US" altLang="ko-KR" dirty="0"/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속성 정보</a:t>
            </a:r>
            <a:endParaRPr lang="en-US" altLang="ko-KR" dirty="0"/>
          </a:p>
          <a:p>
            <a:pPr lvl="2"/>
            <a:r>
              <a:rPr lang="ko-KR" altLang="en-US" dirty="0"/>
              <a:t>텍스트 프로파일</a:t>
            </a:r>
            <a:r>
              <a:rPr lang="en-US" altLang="ko-KR" dirty="0"/>
              <a:t>, </a:t>
            </a:r>
            <a:r>
              <a:rPr lang="ko-KR" altLang="en-US" dirty="0"/>
              <a:t>관련 키워드 등</a:t>
            </a:r>
          </a:p>
          <a:p>
            <a:r>
              <a:rPr lang="ko-KR" altLang="en-US" dirty="0"/>
              <a:t>기본 모델 방법</a:t>
            </a:r>
            <a:endParaRPr lang="en-US" altLang="ko-KR" dirty="0"/>
          </a:p>
          <a:p>
            <a:pPr lvl="1"/>
            <a:r>
              <a:rPr lang="ko-KR" altLang="en-US" dirty="0"/>
              <a:t>협업 필터링 방법 </a:t>
            </a:r>
            <a:r>
              <a:rPr lang="en-US" altLang="ko-KR" dirty="0"/>
              <a:t>(collaborative filtering methods)</a:t>
            </a:r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상호작용</a:t>
            </a:r>
            <a:endParaRPr lang="en-US" altLang="ko-KR" dirty="0"/>
          </a:p>
          <a:p>
            <a:pPr lvl="1"/>
            <a:r>
              <a:rPr lang="ko-KR" altLang="en-US" dirty="0"/>
              <a:t>콘텐츠 기반 추천 방법 </a:t>
            </a:r>
            <a:r>
              <a:rPr lang="en-US" altLang="ko-KR" dirty="0"/>
              <a:t>(content-based recommender methods)</a:t>
            </a:r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아이템에 대한 속성</a:t>
            </a:r>
            <a:endParaRPr lang="en-US" altLang="ko-KR" dirty="0"/>
          </a:p>
          <a:p>
            <a:pPr lvl="1"/>
            <a:r>
              <a:rPr lang="ko-KR" altLang="en-US" dirty="0"/>
              <a:t>지식기반 추천 시스템 </a:t>
            </a:r>
            <a:r>
              <a:rPr lang="en-US" altLang="ko-KR" dirty="0"/>
              <a:t>(knowledge-based recommender systems)</a:t>
            </a:r>
          </a:p>
          <a:p>
            <a:pPr lvl="2"/>
            <a:r>
              <a:rPr lang="ko-KR" altLang="en-US" dirty="0"/>
              <a:t>사용자의 조건</a:t>
            </a:r>
            <a:r>
              <a:rPr lang="en-US" altLang="ko-KR" dirty="0"/>
              <a:t>/</a:t>
            </a:r>
            <a:r>
              <a:rPr lang="ko-KR" altLang="en-US" dirty="0" err="1"/>
              <a:t>설정값을</a:t>
            </a:r>
            <a:r>
              <a:rPr lang="ko-KR" altLang="en-US" dirty="0"/>
              <a:t> 기반으로 활용</a:t>
            </a:r>
            <a:endParaRPr lang="en-US" altLang="ko-KR" dirty="0"/>
          </a:p>
          <a:p>
            <a:pPr lvl="1"/>
            <a:r>
              <a:rPr lang="ko-KR" altLang="en-US" dirty="0"/>
              <a:t>하이브리드 시스템 </a:t>
            </a:r>
            <a:r>
              <a:rPr lang="en-US" altLang="ko-KR" dirty="0"/>
              <a:t>(hybrid system)</a:t>
            </a:r>
          </a:p>
          <a:p>
            <a:pPr lvl="2"/>
            <a:r>
              <a:rPr lang="ko-KR" altLang="en-US" dirty="0"/>
              <a:t>혼합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A97E5-314E-4AE4-A343-9498BE54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1B3B2-F7AC-432E-B06E-CC3412E2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E5C1C-AB28-463E-9D3C-3A86F640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26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A6E-F1E9-4C05-99EF-7C68909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1.3.1 </a:t>
            </a:r>
            <a:r>
              <a:rPr lang="ko-KR" altLang="en-US" dirty="0"/>
              <a:t>협업 필터링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1A87-D217-416A-83AD-4EB4380A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사용자의 평점을 협업해 추천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평점 행렬의 성김 </a:t>
            </a:r>
            <a:r>
              <a:rPr lang="en-US" altLang="ko-KR" dirty="0"/>
              <a:t>(Sparse)</a:t>
            </a:r>
          </a:p>
          <a:p>
            <a:pPr lvl="2"/>
            <a:r>
              <a:rPr lang="ko-KR" altLang="en-US" dirty="0"/>
              <a:t>명시된 </a:t>
            </a:r>
            <a:r>
              <a:rPr lang="en-US" altLang="ko-KR" dirty="0"/>
              <a:t>(specified), </a:t>
            </a:r>
            <a:r>
              <a:rPr lang="ko-KR" altLang="en-US" dirty="0"/>
              <a:t>관측된 </a:t>
            </a:r>
            <a:r>
              <a:rPr lang="en-US" altLang="ko-KR" dirty="0"/>
              <a:t>(observed)</a:t>
            </a:r>
          </a:p>
          <a:p>
            <a:pPr lvl="2"/>
            <a:r>
              <a:rPr lang="ko-KR" altLang="en-US" dirty="0"/>
              <a:t>관측하지 않은 </a:t>
            </a:r>
            <a:r>
              <a:rPr lang="en-US" altLang="ko-KR" dirty="0"/>
              <a:t>(unobserved), </a:t>
            </a:r>
            <a:r>
              <a:rPr lang="ko-KR" altLang="en-US" dirty="0"/>
              <a:t>누락된 </a:t>
            </a:r>
            <a:r>
              <a:rPr lang="en-US" altLang="ko-KR" dirty="0"/>
              <a:t>(missing)</a:t>
            </a:r>
          </a:p>
          <a:p>
            <a:pPr lvl="2"/>
            <a:r>
              <a:rPr lang="ko-KR" altLang="en-US" dirty="0"/>
              <a:t>관측된 평점이 극히 일부분임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영화 관련 애플리케이션</a:t>
            </a:r>
            <a:endParaRPr lang="en-US" altLang="ko-KR" dirty="0"/>
          </a:p>
          <a:p>
            <a:r>
              <a:rPr lang="ko-KR" altLang="en-US" dirty="0"/>
              <a:t>기본 아이디어</a:t>
            </a:r>
            <a:endParaRPr lang="en-US" altLang="ko-KR" dirty="0"/>
          </a:p>
          <a:p>
            <a:pPr lvl="1"/>
            <a:r>
              <a:rPr lang="ko-KR" altLang="en-US" dirty="0"/>
              <a:t>관측된 평점은 사용자</a:t>
            </a:r>
            <a:r>
              <a:rPr lang="en-US" altLang="ko-KR" dirty="0"/>
              <a:t>-</a:t>
            </a:r>
            <a:r>
              <a:rPr lang="ko-KR" altLang="en-US" dirty="0"/>
              <a:t>아이템과 매우 높은 상관 관계</a:t>
            </a:r>
            <a:endParaRPr lang="en-US" altLang="ko-KR" dirty="0"/>
          </a:p>
          <a:p>
            <a:pPr lvl="1"/>
            <a:r>
              <a:rPr lang="ko-KR" altLang="en-US" dirty="0"/>
              <a:t>누락된 평점의 추정을 가능케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021D-1BAC-4574-B1B6-1D0C51FE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F3F2-8A26-40E3-8F7E-4AD2889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CFD3D-5757-4862-904E-890CA6F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90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A6E-F1E9-4C05-99EF-7C68909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1.3.1 </a:t>
            </a:r>
            <a:r>
              <a:rPr lang="ko-KR" altLang="en-US" dirty="0"/>
              <a:t>협업 필터링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1A87-D217-416A-83AD-4EB4380A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앨리스 </a:t>
            </a:r>
            <a:r>
              <a:rPr lang="en-US" altLang="ko-KR" dirty="0"/>
              <a:t>~ </a:t>
            </a:r>
            <a:r>
              <a:rPr lang="ko-KR" altLang="en-US" dirty="0"/>
              <a:t>밥의 평점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관측된 평점 매우 유사 → 사용자간 유사도 측정 </a:t>
            </a:r>
            <a:r>
              <a:rPr lang="en-US" altLang="ko-KR" dirty="0"/>
              <a:t>(</a:t>
            </a:r>
            <a:r>
              <a:rPr lang="ko-KR" altLang="en-US" dirty="0"/>
              <a:t>판단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밥의 누락된 </a:t>
            </a:r>
            <a:r>
              <a:rPr lang="en-US" altLang="ko-KR" dirty="0"/>
              <a:t>item3</a:t>
            </a:r>
            <a:r>
              <a:rPr lang="ko-KR" altLang="en-US" dirty="0"/>
              <a:t>의 평점은 앨리스의 </a:t>
            </a:r>
            <a:r>
              <a:rPr lang="en-US" altLang="ko-KR" dirty="0"/>
              <a:t>item 3</a:t>
            </a:r>
            <a:r>
              <a:rPr lang="ko-KR" altLang="en-US" dirty="0"/>
              <a:t>으 평점으로 추정 </a:t>
            </a:r>
            <a:r>
              <a:rPr lang="en-US" altLang="ko-KR" dirty="0"/>
              <a:t>(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상관관계 활용</a:t>
            </a:r>
            <a:endParaRPr lang="en-US" altLang="ko-KR" dirty="0"/>
          </a:p>
          <a:p>
            <a:pPr lvl="1"/>
            <a:r>
              <a:rPr lang="ko-KR" altLang="en-US" dirty="0"/>
              <a:t>아이템</a:t>
            </a:r>
            <a:r>
              <a:rPr lang="en-US" altLang="ko-KR" dirty="0"/>
              <a:t>-</a:t>
            </a:r>
            <a:r>
              <a:rPr lang="ko-KR" altLang="en-US" dirty="0"/>
              <a:t>아이템</a:t>
            </a:r>
            <a:r>
              <a:rPr lang="en-US" altLang="ko-KR" dirty="0"/>
              <a:t> </a:t>
            </a:r>
            <a:r>
              <a:rPr lang="ko-KR" altLang="en-US" dirty="0"/>
              <a:t>상관관계</a:t>
            </a:r>
            <a:endParaRPr lang="en-US" altLang="ko-KR" dirty="0"/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사용자 상관관계</a:t>
            </a:r>
            <a:endParaRPr lang="en-US" altLang="ko-KR" dirty="0"/>
          </a:p>
          <a:p>
            <a:r>
              <a:rPr lang="ko-KR" altLang="en-US" dirty="0"/>
              <a:t>최적화 방법론 활용 </a:t>
            </a:r>
            <a:r>
              <a:rPr lang="en-US" altLang="ko-KR" dirty="0"/>
              <a:t>(</a:t>
            </a:r>
            <a:r>
              <a:rPr lang="ko-KR" altLang="en-US" dirty="0"/>
              <a:t>분류문제와 유사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관측된 평점을 레이블 데이터로 활용</a:t>
            </a:r>
            <a:endParaRPr lang="en-US" altLang="ko-KR" dirty="0"/>
          </a:p>
          <a:p>
            <a:pPr lvl="1"/>
            <a:r>
              <a:rPr lang="ko-KR" altLang="en-US" dirty="0"/>
              <a:t>누락된 평점을 예측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021D-1BAC-4574-B1B6-1D0C51FE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F3F2-8A26-40E3-8F7E-4AD2889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CFD3D-5757-4862-904E-890CA6F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889FFAE-E040-47A4-BF95-64CF052E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41301"/>
              </p:ext>
            </p:extLst>
          </p:nvPr>
        </p:nvGraphicFramePr>
        <p:xfrm>
          <a:off x="1388533" y="1693333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094852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75534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81068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66628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81188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6835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70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9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앨리스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5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5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7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A6E-F1E9-4C05-99EF-7C68909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1.3.1 </a:t>
            </a:r>
            <a:r>
              <a:rPr lang="ko-KR" altLang="en-US" dirty="0"/>
              <a:t>협업 필터링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1A87-D217-416A-83AD-4EB4380A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방법론 </a:t>
            </a:r>
            <a:r>
              <a:rPr lang="en-US" altLang="ko-KR" dirty="0"/>
              <a:t>(</a:t>
            </a:r>
            <a:r>
              <a:rPr lang="ko-KR" altLang="en-US" dirty="0"/>
              <a:t>두가지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메모리 기반 방법 </a:t>
            </a:r>
            <a:r>
              <a:rPr lang="en-US" altLang="ko-KR" dirty="0"/>
              <a:t>(Memory-based methods)</a:t>
            </a:r>
          </a:p>
          <a:p>
            <a:pPr lvl="2"/>
            <a:r>
              <a:rPr lang="ko-KR" altLang="en-US" dirty="0"/>
              <a:t>이웃 기반 협업 필터링 </a:t>
            </a:r>
            <a:r>
              <a:rPr lang="en-US" altLang="ko-KR" dirty="0"/>
              <a:t>(neighborhood-based CF)</a:t>
            </a:r>
          </a:p>
          <a:p>
            <a:pPr lvl="2"/>
            <a:r>
              <a:rPr lang="ko-KR" altLang="en-US" dirty="0"/>
              <a:t>이웃을 기반으로 사용자</a:t>
            </a:r>
            <a:r>
              <a:rPr lang="en-US" altLang="ko-KR" dirty="0"/>
              <a:t>-</a:t>
            </a:r>
            <a:r>
              <a:rPr lang="ko-KR" altLang="en-US" dirty="0"/>
              <a:t>아이템 평점 예측</a:t>
            </a:r>
            <a:endParaRPr lang="en-US" altLang="ko-KR" dirty="0"/>
          </a:p>
          <a:p>
            <a:pPr lvl="1"/>
            <a:r>
              <a:rPr lang="ko-KR" altLang="en-US" dirty="0"/>
              <a:t>모델 기반 방법 </a:t>
            </a:r>
            <a:r>
              <a:rPr lang="en-US" altLang="ko-KR" dirty="0"/>
              <a:t>(Model-based methods)</a:t>
            </a:r>
          </a:p>
          <a:p>
            <a:pPr lvl="2"/>
            <a:r>
              <a:rPr lang="ko-KR" altLang="en-US" dirty="0"/>
              <a:t>예측 모델에 기계학습 </a:t>
            </a:r>
            <a:r>
              <a:rPr lang="en-US" altLang="ko-KR" dirty="0"/>
              <a:t>/ </a:t>
            </a:r>
            <a:r>
              <a:rPr lang="ko-KR" altLang="en-US" dirty="0"/>
              <a:t>데이터 마이닝을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021D-1BAC-4574-B1B6-1D0C51FE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F3F2-8A26-40E3-8F7E-4AD2889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CFD3D-5757-4862-904E-890CA6F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39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A6E-F1E9-4C05-99EF-7C68909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1.3.1 </a:t>
            </a:r>
            <a:r>
              <a:rPr lang="ko-KR" altLang="en-US" dirty="0"/>
              <a:t>협업 필터링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1A87-D217-416A-83AD-4EB4380A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기반 방법</a:t>
            </a:r>
            <a:r>
              <a:rPr lang="en-US" altLang="ko-KR" dirty="0"/>
              <a:t>: (</a:t>
            </a:r>
            <a:r>
              <a:rPr lang="ko-KR" altLang="en-US" dirty="0"/>
              <a:t>이웃에 따라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기반 협업 필터링 </a:t>
            </a:r>
            <a:r>
              <a:rPr lang="en-US" altLang="ko-KR" dirty="0"/>
              <a:t>(user-based CF)</a:t>
            </a:r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A</a:t>
            </a:r>
            <a:r>
              <a:rPr lang="ko-KR" altLang="en-US" dirty="0"/>
              <a:t>와 유사한 성향의 사용자들의 평점을 활용하여 추천</a:t>
            </a:r>
            <a:endParaRPr lang="en-US" altLang="ko-KR" dirty="0"/>
          </a:p>
          <a:p>
            <a:pPr lvl="3"/>
            <a:r>
              <a:rPr lang="ko-KR" altLang="en-US" dirty="0"/>
              <a:t>비슷한 사용자 그룹 결정 </a:t>
            </a:r>
            <a:r>
              <a:rPr lang="en-US" altLang="ko-KR" dirty="0"/>
              <a:t>(peer group)</a:t>
            </a:r>
          </a:p>
          <a:p>
            <a:pPr lvl="4"/>
            <a:r>
              <a:rPr lang="ko-KR" altLang="en-US" dirty="0"/>
              <a:t>앨리스와 밥이 관측된 영화들에 비슷한 평점들을 주었다면</a:t>
            </a:r>
            <a:r>
              <a:rPr lang="en-US" altLang="ko-KR" dirty="0"/>
              <a:t>;</a:t>
            </a:r>
          </a:p>
          <a:p>
            <a:pPr lvl="4"/>
            <a:r>
              <a:rPr lang="ko-KR" altLang="en-US" dirty="0"/>
              <a:t>밥의 누락 평점을 앨리스의 평점을 통해 예측 가능</a:t>
            </a:r>
            <a:endParaRPr lang="en-US" altLang="ko-KR" dirty="0"/>
          </a:p>
          <a:p>
            <a:pPr lvl="3"/>
            <a:r>
              <a:rPr lang="ko-KR" altLang="en-US" dirty="0"/>
              <a:t>가장 유사한 </a:t>
            </a:r>
            <a:r>
              <a:rPr lang="en-US" altLang="ko-KR" dirty="0"/>
              <a:t>k </a:t>
            </a:r>
            <a:r>
              <a:rPr lang="ko-KR" altLang="en-US" dirty="0"/>
              <a:t>명의 사용자 선택</a:t>
            </a:r>
            <a:endParaRPr lang="en-US" altLang="ko-KR" dirty="0"/>
          </a:p>
          <a:p>
            <a:pPr lvl="4"/>
            <a:r>
              <a:rPr lang="ko-KR" altLang="en-US" dirty="0"/>
              <a:t>평점 행렬의 행 </a:t>
            </a:r>
            <a:r>
              <a:rPr lang="en-US" altLang="ko-KR" dirty="0"/>
              <a:t>(row)</a:t>
            </a:r>
            <a:r>
              <a:rPr lang="ko-KR" altLang="en-US" dirty="0"/>
              <a:t>간 계산을 통한 유사도 계산 </a:t>
            </a:r>
            <a:endParaRPr lang="en-US" altLang="ko-KR" dirty="0"/>
          </a:p>
          <a:p>
            <a:pPr lvl="1"/>
            <a:r>
              <a:rPr lang="ko-KR" altLang="en-US" dirty="0"/>
              <a:t>아이템 기반 협업 필터링 </a:t>
            </a:r>
            <a:r>
              <a:rPr lang="en-US" altLang="ko-KR" dirty="0"/>
              <a:t>(item-based CF)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사용자 </a:t>
            </a:r>
            <a:r>
              <a:rPr lang="en-US" altLang="ko-KR" dirty="0"/>
              <a:t>A</a:t>
            </a:r>
            <a:r>
              <a:rPr lang="ko-KR" altLang="en-US" dirty="0"/>
              <a:t>의 아이템 </a:t>
            </a:r>
            <a:r>
              <a:rPr lang="en-US" altLang="ko-KR" dirty="0"/>
              <a:t>B</a:t>
            </a:r>
            <a:r>
              <a:rPr lang="ko-KR" altLang="en-US" dirty="0"/>
              <a:t>에 대한 평점 예측의 경우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아이템 </a:t>
            </a:r>
            <a:r>
              <a:rPr lang="en-US" altLang="ko-KR" dirty="0"/>
              <a:t>B</a:t>
            </a:r>
            <a:r>
              <a:rPr lang="ko-KR" altLang="en-US" dirty="0"/>
              <a:t>와 유사한 아이템 집합 </a:t>
            </a:r>
            <a:r>
              <a:rPr lang="en-US" altLang="ko-KR" dirty="0"/>
              <a:t>S</a:t>
            </a:r>
            <a:r>
              <a:rPr lang="ko-KR" altLang="en-US" dirty="0"/>
              <a:t>를 결정</a:t>
            </a:r>
            <a:endParaRPr lang="en-US" altLang="ko-KR" dirty="0"/>
          </a:p>
          <a:p>
            <a:pPr lvl="3"/>
            <a:r>
              <a:rPr lang="en-US" altLang="ko-KR" dirty="0"/>
              <a:t>S</a:t>
            </a:r>
            <a:r>
              <a:rPr lang="ko-KR" altLang="en-US" dirty="0"/>
              <a:t>에 속한 아이템들의 평점을 활용하여 아이템 </a:t>
            </a:r>
            <a:r>
              <a:rPr lang="en-US" altLang="ko-KR" dirty="0"/>
              <a:t>B</a:t>
            </a:r>
            <a:r>
              <a:rPr lang="ko-KR" altLang="en-US" dirty="0"/>
              <a:t>에 대한 평점 예측</a:t>
            </a:r>
            <a:endParaRPr lang="en-US" altLang="ko-KR" dirty="0"/>
          </a:p>
          <a:p>
            <a:pPr lvl="3"/>
            <a:r>
              <a:rPr lang="ko-KR" altLang="en-US" dirty="0"/>
              <a:t>가장 유사한 </a:t>
            </a:r>
            <a:r>
              <a:rPr lang="en-US" altLang="ko-KR" dirty="0"/>
              <a:t>l </a:t>
            </a:r>
            <a:r>
              <a:rPr lang="ko-KR" altLang="en-US" dirty="0"/>
              <a:t>개의 아이템 선택</a:t>
            </a:r>
            <a:endParaRPr lang="en-US" altLang="ko-KR" dirty="0"/>
          </a:p>
          <a:p>
            <a:pPr lvl="4"/>
            <a:r>
              <a:rPr lang="ko-KR" altLang="en-US" dirty="0"/>
              <a:t>평점 행렬의 열 </a:t>
            </a:r>
            <a:r>
              <a:rPr lang="en-US" altLang="ko-KR" dirty="0"/>
              <a:t>(column)</a:t>
            </a:r>
            <a:r>
              <a:rPr lang="ko-KR" altLang="en-US" dirty="0"/>
              <a:t>간 계산을 통한 유사도 계산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021D-1BAC-4574-B1B6-1D0C51FE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F3F2-8A26-40E3-8F7E-4AD2889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CFD3D-5757-4862-904E-890CA6F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4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A6E-F1E9-4C05-99EF-7C68909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1.3.1 </a:t>
            </a:r>
            <a:r>
              <a:rPr lang="ko-KR" altLang="en-US" dirty="0"/>
              <a:t>협업 필터링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1A87-D217-416A-83AD-4EB4380A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기반 방법의 장단점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적용하기 간단</a:t>
            </a:r>
            <a:endParaRPr lang="en-US" altLang="ko-KR" dirty="0"/>
          </a:p>
          <a:p>
            <a:pPr lvl="2"/>
            <a:r>
              <a:rPr lang="ko-KR" altLang="en-US" dirty="0"/>
              <a:t>추천 결과는 설명하기 쉬움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평점 행렬의 분포가 고르지 못할 때 </a:t>
            </a:r>
            <a:r>
              <a:rPr lang="en-US" altLang="ko-KR" dirty="0"/>
              <a:t>(sparse) 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밥</a:t>
            </a:r>
            <a:r>
              <a:rPr lang="en-US" altLang="ko-KR" dirty="0"/>
              <a:t>: &lt;</a:t>
            </a:r>
            <a:r>
              <a:rPr lang="ko-KR" altLang="en-US" dirty="0" err="1"/>
              <a:t>글래디에이터</a:t>
            </a:r>
            <a:r>
              <a:rPr lang="en-US" altLang="ko-KR" dirty="0"/>
              <a:t>&gt;</a:t>
            </a:r>
            <a:r>
              <a:rPr lang="ko-KR" altLang="en-US" dirty="0"/>
              <a:t>에 평점을 매긴 유사한 사용자를 발견할 수 없을 때</a:t>
            </a:r>
            <a:endParaRPr lang="en-US" altLang="ko-KR" dirty="0"/>
          </a:p>
          <a:p>
            <a:pPr lvl="3"/>
            <a:r>
              <a:rPr lang="ko-KR" altLang="en-US" dirty="0"/>
              <a:t>밥의 누락된 평점 예측이 어렵게 됨</a:t>
            </a:r>
            <a:endParaRPr lang="en-US" altLang="ko-KR" dirty="0"/>
          </a:p>
          <a:p>
            <a:pPr lvl="1"/>
            <a:r>
              <a:rPr lang="en-US" altLang="ko-KR" dirty="0"/>
              <a:t>(2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021D-1BAC-4574-B1B6-1D0C51FE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F3F2-8A26-40E3-8F7E-4AD2889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CFD3D-5757-4862-904E-890CA6F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8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7A6E-F1E9-4C05-99EF-7C68909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1.3.1 </a:t>
            </a:r>
            <a:r>
              <a:rPr lang="ko-KR" altLang="en-US" dirty="0"/>
              <a:t>협업 필터링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81A87-D217-416A-83AD-4EB4380A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기반 방법</a:t>
            </a:r>
            <a:endParaRPr lang="en-US" altLang="ko-KR" dirty="0"/>
          </a:p>
          <a:p>
            <a:pPr lvl="1"/>
            <a:r>
              <a:rPr lang="ko-KR" altLang="en-US" dirty="0"/>
              <a:t>기계학습 </a:t>
            </a:r>
            <a:r>
              <a:rPr lang="en-US" altLang="ko-KR" dirty="0"/>
              <a:t>/ </a:t>
            </a:r>
            <a:r>
              <a:rPr lang="ko-KR" altLang="en-US" dirty="0"/>
              <a:t>데이터 마이닝 기반 예측 모델</a:t>
            </a:r>
            <a:endParaRPr lang="en-US" altLang="ko-KR" dirty="0"/>
          </a:p>
          <a:p>
            <a:pPr lvl="2"/>
            <a:r>
              <a:rPr lang="ko-KR" altLang="en-US" dirty="0"/>
              <a:t>추천 결과는 설명하기 쉬움</a:t>
            </a:r>
            <a:endParaRPr lang="en-US" altLang="ko-KR" dirty="0"/>
          </a:p>
          <a:p>
            <a:pPr lvl="2"/>
            <a:r>
              <a:rPr lang="ko-KR" altLang="en-US" dirty="0"/>
              <a:t>최적화</a:t>
            </a:r>
            <a:endParaRPr lang="en-US" altLang="ko-KR" dirty="0"/>
          </a:p>
          <a:p>
            <a:pPr lvl="3"/>
            <a:r>
              <a:rPr lang="ko-KR" altLang="en-US" dirty="0"/>
              <a:t>모델 파라미터를 학습</a:t>
            </a:r>
            <a:endParaRPr lang="en-US" altLang="ko-KR" dirty="0"/>
          </a:p>
          <a:p>
            <a:pPr lvl="2"/>
            <a:r>
              <a:rPr lang="ko-KR" altLang="en-US" dirty="0"/>
              <a:t>결정 트리 </a:t>
            </a:r>
            <a:r>
              <a:rPr lang="en-US" altLang="ko-KR" dirty="0"/>
              <a:t>(decision trees)</a:t>
            </a:r>
          </a:p>
          <a:p>
            <a:pPr lvl="2"/>
            <a:r>
              <a:rPr lang="ko-KR" altLang="en-US" dirty="0"/>
              <a:t>룰 기반 모델 </a:t>
            </a:r>
            <a:r>
              <a:rPr lang="en-US" altLang="ko-KR" dirty="0"/>
              <a:t>(rule-based models)</a:t>
            </a:r>
          </a:p>
          <a:p>
            <a:pPr lvl="2"/>
            <a:r>
              <a:rPr lang="ko-KR" altLang="en-US" dirty="0"/>
              <a:t>베이지안 방법론 </a:t>
            </a:r>
            <a:r>
              <a:rPr lang="en-US" altLang="ko-KR" dirty="0"/>
              <a:t>(Bayesian methods)</a:t>
            </a:r>
          </a:p>
          <a:p>
            <a:pPr lvl="2"/>
            <a:r>
              <a:rPr lang="ko-KR" altLang="en-US" dirty="0"/>
              <a:t>자재 요인 모형 </a:t>
            </a:r>
            <a:r>
              <a:rPr lang="en-US" altLang="ko-KR" dirty="0"/>
              <a:t>(Latent factor models)</a:t>
            </a:r>
          </a:p>
          <a:p>
            <a:pPr lvl="1"/>
            <a:r>
              <a:rPr lang="en-US" altLang="ko-KR" dirty="0"/>
              <a:t>(3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021D-1BAC-4574-B1B6-1D0C51FE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F3F2-8A26-40E3-8F7E-4AD28898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CFD3D-5757-4862-904E-890CA6F7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77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1.3.1.1 </a:t>
            </a:r>
            <a:r>
              <a:rPr lang="ko-KR" altLang="en-US" dirty="0"/>
              <a:t>평점의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인터벌 기반 평점 </a:t>
            </a:r>
            <a:r>
              <a:rPr lang="en-US" altLang="ko-KR" dirty="0"/>
              <a:t>(interval-based ratings)</a:t>
            </a:r>
          </a:p>
          <a:p>
            <a:pPr lvl="1"/>
            <a:r>
              <a:rPr lang="ko-KR" altLang="en-US" dirty="0"/>
              <a:t>정렬된 서로 다른 숫자의 인터벌 형태</a:t>
            </a:r>
            <a:endParaRPr lang="en-US" altLang="ko-KR" dirty="0"/>
          </a:p>
          <a:p>
            <a:pPr lvl="1"/>
            <a:r>
              <a:rPr lang="ko-KR" altLang="en-US" dirty="0"/>
              <a:t>좋고 싫음의 정량화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26A45E-911D-4B4E-92CC-383AD338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462742"/>
            <a:ext cx="3800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1.3.1.1 </a:t>
            </a:r>
            <a:r>
              <a:rPr lang="ko-KR" altLang="en-US" dirty="0"/>
              <a:t>평점의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서수 평점 </a:t>
            </a:r>
            <a:r>
              <a:rPr lang="en-US" altLang="ko-KR" dirty="0"/>
              <a:t>(ordinal ratings)</a:t>
            </a:r>
          </a:p>
          <a:p>
            <a:pPr lvl="1"/>
            <a:r>
              <a:rPr lang="ko-KR" altLang="en-US" dirty="0"/>
              <a:t>순서형의 범주형 값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062852-AB64-4ACD-B23A-E20000A2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2721483"/>
            <a:ext cx="73533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9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12ED-0B0A-4596-90BB-EDF515F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2BBBE-95DC-409F-857E-5ED2780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시스템 개발의 원동력</a:t>
            </a:r>
            <a:endParaRPr lang="en-US" altLang="ko-KR" dirty="0"/>
          </a:p>
          <a:p>
            <a:pPr lvl="1"/>
            <a:r>
              <a:rPr lang="ko-KR" altLang="en-US" dirty="0"/>
              <a:t>앱</a:t>
            </a:r>
            <a:r>
              <a:rPr lang="en-US" altLang="ko-KR" dirty="0"/>
              <a:t>/</a:t>
            </a:r>
            <a:r>
              <a:rPr lang="ko-KR" altLang="en-US" dirty="0"/>
              <a:t>웹을 통한 사용자의 컨텐츠에 대한 피드백 제공</a:t>
            </a:r>
            <a:endParaRPr lang="en-US" altLang="ko-KR" dirty="0"/>
          </a:p>
          <a:p>
            <a:pPr lvl="2"/>
            <a:r>
              <a:rPr lang="ko-KR" altLang="en-US" dirty="0"/>
              <a:t>전자상거래</a:t>
            </a:r>
            <a:endParaRPr lang="en-US" altLang="ko-KR" dirty="0"/>
          </a:p>
          <a:p>
            <a:pPr lvl="2"/>
            <a:r>
              <a:rPr lang="ko-KR" altLang="en-US" dirty="0" err="1"/>
              <a:t>넷플릭스</a:t>
            </a:r>
            <a:endParaRPr lang="en-US" altLang="ko-KR" dirty="0"/>
          </a:p>
          <a:p>
            <a:r>
              <a:rPr lang="ko-KR" altLang="en-US" dirty="0"/>
              <a:t>피드백</a:t>
            </a:r>
            <a:endParaRPr lang="en-US" altLang="ko-KR" dirty="0"/>
          </a:p>
          <a:p>
            <a:pPr lvl="1"/>
            <a:r>
              <a:rPr lang="ko-KR" altLang="en-US" dirty="0"/>
              <a:t>명시적 </a:t>
            </a:r>
            <a:r>
              <a:rPr lang="en-US" altLang="ko-KR" dirty="0"/>
              <a:t>(explicit feedback)</a:t>
            </a:r>
          </a:p>
          <a:p>
            <a:pPr lvl="1"/>
            <a:r>
              <a:rPr lang="ko-KR" altLang="en-US" dirty="0"/>
              <a:t>암시적 </a:t>
            </a:r>
            <a:r>
              <a:rPr lang="en-US" altLang="ko-KR" dirty="0"/>
              <a:t>(implicit feedback)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ED914-BEF6-40C6-8225-BCA41952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648-E81C-401A-8762-E566C31FCCBA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7CF0D-621A-4AED-B007-7E7C7CEA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767E2-86E8-4A74-9029-B8B3E61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60644-4ABA-418A-8A13-EF0F8C3A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94" y="4025443"/>
            <a:ext cx="3849921" cy="22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1.3.1.1 </a:t>
            </a:r>
            <a:r>
              <a:rPr lang="ko-KR" altLang="en-US" dirty="0"/>
              <a:t>평점의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평점 </a:t>
            </a:r>
            <a:r>
              <a:rPr lang="en-US" altLang="ko-KR" dirty="0"/>
              <a:t>(binary ratings)</a:t>
            </a:r>
          </a:p>
          <a:p>
            <a:pPr lvl="1"/>
            <a:r>
              <a:rPr lang="ko-KR" altLang="en-US" dirty="0"/>
              <a:t>선호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비선호</a:t>
            </a:r>
            <a:r>
              <a:rPr lang="ko-KR" altLang="en-US" dirty="0"/>
              <a:t> </a:t>
            </a:r>
            <a:r>
              <a:rPr lang="en-US" altLang="ko-KR" dirty="0"/>
              <a:t>(0) </a:t>
            </a:r>
            <a:r>
              <a:rPr lang="ko-KR" altLang="en-US" dirty="0"/>
              <a:t>만을 평가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단항</a:t>
            </a:r>
            <a:r>
              <a:rPr lang="ko-KR" altLang="en-US" dirty="0"/>
              <a:t> 평점 </a:t>
            </a:r>
            <a:r>
              <a:rPr lang="en-US" altLang="ko-KR" dirty="0"/>
              <a:t>(unary ratings)</a:t>
            </a:r>
          </a:p>
          <a:p>
            <a:pPr lvl="1"/>
            <a:r>
              <a:rPr lang="ko-KR" altLang="en-US" dirty="0"/>
              <a:t>호감만을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ko-KR" altLang="en-US" dirty="0" err="1"/>
              <a:t>비호감</a:t>
            </a:r>
            <a:r>
              <a:rPr lang="ko-KR" altLang="en-US" dirty="0"/>
              <a:t> 표현 불가능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구매</a:t>
            </a:r>
            <a:endParaRPr lang="en-US" altLang="ko-KR" dirty="0"/>
          </a:p>
          <a:p>
            <a:pPr lvl="2"/>
            <a:r>
              <a:rPr lang="ko-KR" altLang="en-US" dirty="0"/>
              <a:t>비구매가 비호감을 의미하지 않음</a:t>
            </a:r>
            <a:endParaRPr lang="en-US" altLang="ko-KR" dirty="0"/>
          </a:p>
          <a:p>
            <a:pPr lvl="1"/>
            <a:r>
              <a:rPr lang="ko-KR" altLang="en-US" dirty="0"/>
              <a:t>암시적 피드백 </a:t>
            </a:r>
            <a:r>
              <a:rPr lang="en-US" altLang="ko-KR" dirty="0"/>
              <a:t>(implicit feedback)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7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1.3.1.1 </a:t>
            </a:r>
            <a:r>
              <a:rPr lang="ko-KR" altLang="en-US" dirty="0"/>
              <a:t>명시적 평점과 암시적 평점의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5257800" cy="4963625"/>
          </a:xfrm>
        </p:spPr>
        <p:txBody>
          <a:bodyPr/>
          <a:lstStyle/>
          <a:p>
            <a:r>
              <a:rPr lang="ko-KR" altLang="en-US" dirty="0"/>
              <a:t>명시적 평점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평점 행렬 </a:t>
            </a:r>
            <a:endParaRPr lang="en-US" altLang="ko-KR" dirty="0"/>
          </a:p>
          <a:p>
            <a:pPr lvl="1"/>
            <a:r>
              <a:rPr lang="ko-KR" altLang="en-US" dirty="0"/>
              <a:t>효용 행렬</a:t>
            </a:r>
            <a:r>
              <a:rPr lang="en-US" altLang="ko-KR" dirty="0"/>
              <a:t> (utility matrix)</a:t>
            </a:r>
          </a:p>
          <a:p>
            <a:pPr lvl="1"/>
            <a:r>
              <a:rPr lang="ko-KR" altLang="en-US" dirty="0"/>
              <a:t>사용자 수</a:t>
            </a:r>
            <a:r>
              <a:rPr lang="en-US" altLang="ko-KR" dirty="0"/>
              <a:t>: m (6)</a:t>
            </a:r>
          </a:p>
          <a:p>
            <a:pPr lvl="1"/>
            <a:r>
              <a:rPr lang="ko-KR" altLang="en-US" dirty="0"/>
              <a:t>아이템 수</a:t>
            </a:r>
            <a:r>
              <a:rPr lang="en-US" altLang="ko-KR" dirty="0"/>
              <a:t>: n (6)</a:t>
            </a:r>
          </a:p>
          <a:p>
            <a:pPr lvl="1"/>
            <a:r>
              <a:rPr lang="en-US" altLang="ko-KR" dirty="0" err="1"/>
              <a:t>mxn</a:t>
            </a:r>
            <a:r>
              <a:rPr lang="en-US" altLang="ko-KR" dirty="0"/>
              <a:t> </a:t>
            </a:r>
            <a:r>
              <a:rPr lang="ko-KR" altLang="en-US" dirty="0"/>
              <a:t>행렬</a:t>
            </a:r>
            <a:endParaRPr lang="en-US" altLang="ko-KR" dirty="0"/>
          </a:p>
          <a:p>
            <a:pPr lvl="1"/>
            <a:r>
              <a:rPr lang="en-US" altLang="ko-KR" dirty="0"/>
              <a:t>m,</a:t>
            </a:r>
            <a:r>
              <a:rPr lang="ko-KR" altLang="en-US" dirty="0"/>
              <a:t> </a:t>
            </a:r>
            <a:r>
              <a:rPr lang="en-US" altLang="ko-KR" dirty="0"/>
              <a:t>n:</a:t>
            </a:r>
            <a:r>
              <a:rPr lang="ko-KR" altLang="en-US" dirty="0"/>
              <a:t> 통상적으로 수십만 </a:t>
            </a:r>
            <a:r>
              <a:rPr lang="en-US" altLang="ko-KR" dirty="0"/>
              <a:t>(</a:t>
            </a:r>
            <a:r>
              <a:rPr lang="ko-KR" altLang="en-US" dirty="0"/>
              <a:t>그 이상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누락값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분석에 큰 편향 </a:t>
            </a:r>
            <a:r>
              <a:rPr lang="en-US" altLang="ko-KR" dirty="0"/>
              <a:t>(bias)</a:t>
            </a:r>
            <a:r>
              <a:rPr lang="ko-KR" altLang="en-US" dirty="0"/>
              <a:t>를 끼침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DFCD07-95DA-49F2-8B6F-DF8C5396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1310054"/>
            <a:ext cx="34099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1.3.1.1 </a:t>
            </a:r>
            <a:r>
              <a:rPr lang="ko-KR" altLang="en-US" dirty="0"/>
              <a:t>명시적 평점과 암시적 평점의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5257800" cy="4963625"/>
          </a:xfrm>
        </p:spPr>
        <p:txBody>
          <a:bodyPr/>
          <a:lstStyle/>
          <a:p>
            <a:r>
              <a:rPr lang="ko-KR" altLang="en-US" dirty="0"/>
              <a:t>암시적 평점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긍정적 선호 효용 행렬 </a:t>
            </a:r>
            <a:r>
              <a:rPr lang="en-US" altLang="ko-KR" dirty="0"/>
              <a:t>(positive preference utility matrix)</a:t>
            </a:r>
          </a:p>
          <a:p>
            <a:pPr lvl="1"/>
            <a:r>
              <a:rPr lang="ko-KR" altLang="en-US" dirty="0"/>
              <a:t>긍정적 신호만을 담을 수 있음</a:t>
            </a:r>
            <a:endParaRPr lang="en-US" altLang="ko-KR" dirty="0"/>
          </a:p>
          <a:p>
            <a:pPr lvl="1"/>
            <a:r>
              <a:rPr lang="ko-KR" altLang="en-US" dirty="0"/>
              <a:t>암시적 피드백 행렬</a:t>
            </a:r>
            <a:endParaRPr lang="en-US" altLang="ko-KR" dirty="0"/>
          </a:p>
          <a:p>
            <a:r>
              <a:rPr lang="ko-KR" altLang="en-US" dirty="0" err="1"/>
              <a:t>누락값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편향이 그리 크지 않음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43BB25-09D5-434E-9CD1-1F7645FB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04" y="1375833"/>
            <a:ext cx="33623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1.3.1.1 </a:t>
            </a:r>
            <a:r>
              <a:rPr lang="ko-KR" altLang="en-US" dirty="0"/>
              <a:t>명시적 평점과 암시적 평점의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9FE36A-F9A9-42CB-9422-93CAADF2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662113"/>
            <a:ext cx="6981825" cy="4514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CB7D3C-CA1E-40E0-A152-2F39DBBC0B8E}"/>
              </a:ext>
            </a:extLst>
          </p:cNvPr>
          <p:cNvSpPr/>
          <p:nvPr/>
        </p:nvSpPr>
        <p:spPr>
          <a:xfrm>
            <a:off x="2428874" y="2927349"/>
            <a:ext cx="3200401" cy="434975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675CBE-B3DD-4A7F-93CC-7933C7A1C289}"/>
              </a:ext>
            </a:extLst>
          </p:cNvPr>
          <p:cNvSpPr/>
          <p:nvPr/>
        </p:nvSpPr>
        <p:spPr>
          <a:xfrm>
            <a:off x="2428874" y="3849199"/>
            <a:ext cx="3200402" cy="434975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1E3BAC-FE64-478B-B7C0-DB610A1B268E}"/>
              </a:ext>
            </a:extLst>
          </p:cNvPr>
          <p:cNvSpPr/>
          <p:nvPr/>
        </p:nvSpPr>
        <p:spPr>
          <a:xfrm>
            <a:off x="5881686" y="2927349"/>
            <a:ext cx="3200401" cy="434975"/>
          </a:xfrm>
          <a:prstGeom prst="rect">
            <a:avLst/>
          </a:pr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F7072B-E2F4-4D1F-A5B0-F3E31F2C5EE4}"/>
              </a:ext>
            </a:extLst>
          </p:cNvPr>
          <p:cNvSpPr/>
          <p:nvPr/>
        </p:nvSpPr>
        <p:spPr>
          <a:xfrm>
            <a:off x="5881686" y="3849199"/>
            <a:ext cx="3200402" cy="434975"/>
          </a:xfrm>
          <a:prstGeom prst="rect">
            <a:avLst/>
          </a:pr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AC4E7-E085-4783-9C1A-01A10907826B}"/>
              </a:ext>
            </a:extLst>
          </p:cNvPr>
          <p:cNvSpPr txBox="1"/>
          <p:nvPr/>
        </p:nvSpPr>
        <p:spPr>
          <a:xfrm>
            <a:off x="0" y="3432105"/>
            <a:ext cx="2303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U1,</a:t>
            </a:r>
            <a:r>
              <a:rPr lang="ko-KR" altLang="en-US" dirty="0"/>
              <a:t> </a:t>
            </a:r>
            <a:r>
              <a:rPr lang="en-US" altLang="ko-KR" dirty="0"/>
              <a:t>U3:</a:t>
            </a:r>
            <a:r>
              <a:rPr lang="ko-KR" altLang="en-US" dirty="0"/>
              <a:t> 상이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부정 표현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선호도 </a:t>
            </a:r>
            <a:r>
              <a:rPr lang="en-US" altLang="ko-KR" dirty="0"/>
              <a:t>(preferences)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F944D-BB79-478B-AE05-271C3AFA6AC0}"/>
              </a:ext>
            </a:extLst>
          </p:cNvPr>
          <p:cNvSpPr txBox="1"/>
          <p:nvPr/>
        </p:nvSpPr>
        <p:spPr>
          <a:xfrm>
            <a:off x="9237445" y="3382989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U1,</a:t>
            </a:r>
            <a:r>
              <a:rPr lang="ko-KR" altLang="en-US" dirty="0"/>
              <a:t> </a:t>
            </a:r>
            <a:r>
              <a:rPr lang="en-US" altLang="ko-KR" dirty="0"/>
              <a:t>U3:</a:t>
            </a:r>
            <a:r>
              <a:rPr lang="ko-KR" altLang="en-US" dirty="0"/>
              <a:t> 유사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부정 표현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신뢰도 </a:t>
            </a:r>
            <a:r>
              <a:rPr lang="en-US" altLang="ko-KR" dirty="0"/>
              <a:t>(confidence)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81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1.3.1.3 </a:t>
            </a:r>
            <a:r>
              <a:rPr lang="ko-KR" altLang="en-US" dirty="0"/>
              <a:t>분류와 회귀 모델링 관점에서의 </a:t>
            </a:r>
            <a:r>
              <a:rPr lang="en-US" altLang="ko-KR" dirty="0"/>
              <a:t>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문제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종속변수</a:t>
            </a:r>
            <a:r>
              <a:rPr lang="en-US" altLang="ko-KR" dirty="0"/>
              <a:t>: </a:t>
            </a:r>
            <a:r>
              <a:rPr lang="ko-KR" altLang="en-US" dirty="0" err="1"/>
              <a:t>결측치</a:t>
            </a:r>
            <a:r>
              <a:rPr lang="ko-KR" altLang="en-US" dirty="0"/>
              <a:t> 속성 </a:t>
            </a:r>
            <a:r>
              <a:rPr lang="en-US" altLang="ko-KR" dirty="0"/>
              <a:t>(</a:t>
            </a:r>
            <a:r>
              <a:rPr lang="ko-KR" altLang="en-US" dirty="0"/>
              <a:t>예측 대상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피처</a:t>
            </a:r>
            <a:r>
              <a:rPr lang="en-US" altLang="ko-KR" dirty="0"/>
              <a:t>/</a:t>
            </a:r>
            <a:r>
              <a:rPr lang="ko-KR" altLang="en-US" dirty="0"/>
              <a:t>독립변수</a:t>
            </a:r>
            <a:endParaRPr lang="en-US" altLang="ko-KR" dirty="0"/>
          </a:p>
          <a:p>
            <a:pPr lvl="1"/>
            <a:r>
              <a:rPr lang="ko-KR" altLang="en-US" dirty="0"/>
              <a:t>행 단위 예측</a:t>
            </a:r>
            <a:endParaRPr lang="en-US" altLang="ko-KR" dirty="0"/>
          </a:p>
          <a:p>
            <a:r>
              <a:rPr lang="ko-KR" altLang="en-US" dirty="0"/>
              <a:t>협업 필터링</a:t>
            </a:r>
            <a:endParaRPr lang="en-US" altLang="ko-KR" dirty="0"/>
          </a:p>
          <a:p>
            <a:pPr lvl="1"/>
            <a:r>
              <a:rPr lang="ko-KR" altLang="en-US" dirty="0"/>
              <a:t>모든 열이 </a:t>
            </a:r>
            <a:r>
              <a:rPr lang="ko-KR" altLang="en-US" dirty="0" err="1"/>
              <a:t>결측치가</a:t>
            </a:r>
            <a:r>
              <a:rPr lang="ko-KR" altLang="en-US" dirty="0"/>
              <a:t> 될 수 있음 </a:t>
            </a:r>
            <a:r>
              <a:rPr lang="en-US" altLang="ko-KR" dirty="0"/>
              <a:t>(</a:t>
            </a:r>
            <a:r>
              <a:rPr lang="ko-KR" altLang="en-US" dirty="0"/>
              <a:t>예측 대상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항 </a:t>
            </a:r>
            <a:r>
              <a:rPr lang="en-US" altLang="ko-KR" dirty="0"/>
              <a:t>(entry) </a:t>
            </a:r>
            <a:r>
              <a:rPr lang="ko-KR" altLang="en-US" dirty="0"/>
              <a:t>단위 예측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64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9B59-29CD-42FD-AFD3-7BFAA70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1.3.1.3 </a:t>
            </a:r>
            <a:r>
              <a:rPr lang="ko-KR" altLang="en-US" dirty="0"/>
              <a:t>분류와 회귀 모델링 관점에서의 </a:t>
            </a:r>
            <a:r>
              <a:rPr lang="en-US" altLang="ko-KR" dirty="0"/>
              <a:t>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27D1-D0DC-474C-AEC5-DCD035EE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4462462" cy="496362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분류 문제</a:t>
            </a:r>
            <a:endParaRPr lang="en-US" altLang="ko-KR" sz="2000" dirty="0"/>
          </a:p>
          <a:p>
            <a:pPr lvl="1"/>
            <a:r>
              <a:rPr lang="ko-KR" altLang="en-US" sz="1800" dirty="0"/>
              <a:t>클래스</a:t>
            </a:r>
            <a:r>
              <a:rPr lang="en-US" altLang="ko-KR" sz="1800" dirty="0"/>
              <a:t>/</a:t>
            </a:r>
            <a:r>
              <a:rPr lang="ko-KR" altLang="en-US" sz="1800" dirty="0"/>
              <a:t>종속변수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속성 </a:t>
            </a:r>
            <a:r>
              <a:rPr lang="en-US" altLang="ko-KR" sz="1800" dirty="0"/>
              <a:t>(</a:t>
            </a:r>
            <a:r>
              <a:rPr lang="ko-KR" altLang="en-US" sz="1800" dirty="0"/>
              <a:t>예측 대상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피처</a:t>
            </a:r>
            <a:r>
              <a:rPr lang="en-US" altLang="ko-KR" sz="1800" dirty="0"/>
              <a:t>/</a:t>
            </a:r>
            <a:r>
              <a:rPr lang="ko-KR" altLang="en-US" sz="1800" dirty="0"/>
              <a:t>독립변수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행 단위 예측</a:t>
            </a:r>
            <a:endParaRPr lang="en-US" altLang="ko-KR" sz="1800" dirty="0"/>
          </a:p>
          <a:p>
            <a:r>
              <a:rPr lang="ko-KR" altLang="en-US" sz="2000" dirty="0"/>
              <a:t>협업 필터링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열이 </a:t>
            </a:r>
            <a:r>
              <a:rPr lang="ko-KR" altLang="en-US" sz="1800" dirty="0" err="1"/>
              <a:t>결측치가</a:t>
            </a:r>
            <a:r>
              <a:rPr lang="ko-KR" altLang="en-US" sz="1800" dirty="0"/>
              <a:t> 될 수 있음 </a:t>
            </a:r>
            <a:r>
              <a:rPr lang="en-US" altLang="ko-KR" sz="1800" dirty="0"/>
              <a:t>(</a:t>
            </a:r>
            <a:r>
              <a:rPr lang="ko-KR" altLang="en-US" sz="1800" dirty="0"/>
              <a:t>예측 대상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항 </a:t>
            </a:r>
            <a:r>
              <a:rPr lang="en-US" altLang="ko-KR" sz="1800" dirty="0"/>
              <a:t>(entry) </a:t>
            </a:r>
            <a:r>
              <a:rPr lang="ko-KR" altLang="en-US" sz="1800" dirty="0"/>
              <a:t>단위 예측</a:t>
            </a:r>
          </a:p>
          <a:p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59ACA-3469-423A-8CBB-E8B1F15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89E8E-CEBF-48F7-A18C-E3B6A7E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DEA97-B2C3-44C2-A122-16DAEFFF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7D8B3D-57E8-407C-BB9F-C11CDADE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2" y="1175787"/>
            <a:ext cx="66198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18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8604E-F293-4CC7-9203-5CF72A0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1.3.1.3 </a:t>
            </a:r>
            <a:r>
              <a:rPr lang="ko-KR" altLang="en-US" dirty="0"/>
              <a:t>분류와 회귀 모델링 관점에서의 </a:t>
            </a:r>
            <a:r>
              <a:rPr lang="en-US" altLang="ko-KR" dirty="0"/>
              <a:t>CF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B8E2-04A5-4149-843D-0884D2AD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 완성 문제</a:t>
            </a:r>
            <a:r>
              <a:rPr lang="en-US" altLang="ko-KR" dirty="0"/>
              <a:t>: </a:t>
            </a:r>
            <a:r>
              <a:rPr lang="ko-KR" altLang="en-US" dirty="0"/>
              <a:t>전이 환경 </a:t>
            </a:r>
            <a:r>
              <a:rPr lang="en-US" altLang="ko-KR" dirty="0"/>
              <a:t>(</a:t>
            </a:r>
            <a:r>
              <a:rPr lang="en-US" altLang="ko-KR" dirty="0" err="1"/>
              <a:t>transductive</a:t>
            </a:r>
            <a:r>
              <a:rPr lang="en-US" altLang="ko-KR" dirty="0"/>
              <a:t> setting)</a:t>
            </a:r>
          </a:p>
          <a:p>
            <a:pPr lvl="1"/>
            <a:r>
              <a:rPr lang="ko-KR" altLang="en-US" dirty="0"/>
              <a:t>모델 학습 과정에 테스트 인스턴스 또한 포함</a:t>
            </a:r>
            <a:endParaRPr lang="en-US" altLang="ko-KR" dirty="0"/>
          </a:p>
          <a:p>
            <a:pPr lvl="1"/>
            <a:r>
              <a:rPr lang="en-US" altLang="ko-KR" dirty="0" err="1"/>
              <a:t>mxn</a:t>
            </a:r>
            <a:r>
              <a:rPr lang="en-US" altLang="ko-KR" dirty="0"/>
              <a:t> </a:t>
            </a:r>
            <a:r>
              <a:rPr lang="ko-KR" altLang="en-US" dirty="0"/>
              <a:t>행렬에 학습</a:t>
            </a:r>
            <a:r>
              <a:rPr lang="en-US" altLang="ko-KR" dirty="0"/>
              <a:t>, </a:t>
            </a:r>
            <a:r>
              <a:rPr lang="ko-KR" altLang="en-US" dirty="0"/>
              <a:t>테스트 데이터 모두 포함하여 행렬 완성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새로운 테스트 인스턴스에 대한 예측 어려움</a:t>
            </a:r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귀납적 세팅 </a:t>
            </a:r>
            <a:r>
              <a:rPr lang="en-US" altLang="ko-KR" dirty="0"/>
              <a:t>(inductive setting)</a:t>
            </a:r>
          </a:p>
          <a:p>
            <a:pPr lvl="1"/>
            <a:r>
              <a:rPr lang="ko-KR" altLang="en-US" dirty="0"/>
              <a:t>새로운 인스턴스에 대한 예측이 쉽게 가능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모델 </a:t>
            </a:r>
            <a:r>
              <a:rPr lang="en-US" altLang="ko-KR" dirty="0"/>
              <a:t>(Naïve Bayes model)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C59A3-7020-4A33-88E2-D85566F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8D00A-D7D9-4A7F-BDE5-010DCAF4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888-A3E7-47DF-83E2-1AE6706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21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1.3.2 </a:t>
            </a:r>
            <a:r>
              <a:rPr lang="ko-KR" altLang="en-US" dirty="0"/>
              <a:t>콘텐츠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콘텐츠를 추천에 활용</a:t>
            </a:r>
            <a:endParaRPr lang="en-US" altLang="ko-KR" dirty="0"/>
          </a:p>
          <a:p>
            <a:r>
              <a:rPr lang="ko-KR" altLang="en-US" dirty="0"/>
              <a:t>콘텐츠</a:t>
            </a:r>
            <a:r>
              <a:rPr lang="en-US" altLang="ko-KR" dirty="0"/>
              <a:t> = </a:t>
            </a:r>
            <a:r>
              <a:rPr lang="ko-KR" altLang="en-US" dirty="0"/>
              <a:t>아이템의 설명 속성 </a:t>
            </a:r>
            <a:r>
              <a:rPr lang="en-US" altLang="ko-KR" dirty="0"/>
              <a:t>(descriptive attributes)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존은 </a:t>
            </a:r>
            <a:r>
              <a:rPr lang="en-US" altLang="ko-KR" dirty="0"/>
              <a:t>&lt;</a:t>
            </a:r>
            <a:r>
              <a:rPr lang="ko-KR" altLang="en-US" dirty="0"/>
              <a:t>터미네이터</a:t>
            </a:r>
            <a:r>
              <a:rPr lang="en-US" altLang="ko-KR" dirty="0"/>
              <a:t>&gt; </a:t>
            </a:r>
            <a:r>
              <a:rPr lang="ko-KR" altLang="en-US" dirty="0"/>
              <a:t>영화에 평점을 남김</a:t>
            </a:r>
            <a:endParaRPr lang="en-US" altLang="ko-KR" dirty="0"/>
          </a:p>
          <a:p>
            <a:pPr lvl="2"/>
            <a:r>
              <a:rPr lang="ko-KR" altLang="en-US" dirty="0"/>
              <a:t>다른 사용자의 평점은 알 수 없는 경우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터미네이터</a:t>
            </a:r>
            <a:r>
              <a:rPr lang="en-US" altLang="ko-KR" dirty="0"/>
              <a:t>&gt; 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ko-KR" altLang="en-US" dirty="0" err="1"/>
              <a:t>에이리언</a:t>
            </a:r>
            <a:r>
              <a:rPr lang="en-US" altLang="ko-KR" dirty="0"/>
              <a:t>&gt;, &lt;</a:t>
            </a:r>
            <a:r>
              <a:rPr lang="ko-KR" altLang="en-US" dirty="0" err="1"/>
              <a:t>프레데터</a:t>
            </a:r>
            <a:r>
              <a:rPr lang="en-US" altLang="ko-KR" dirty="0"/>
              <a:t>&gt; </a:t>
            </a:r>
            <a:r>
              <a:rPr lang="ko-KR" altLang="en-US" dirty="0"/>
              <a:t>영화간 유사 설명 속성이 공유됨</a:t>
            </a:r>
            <a:endParaRPr lang="en-US" altLang="ko-KR" dirty="0"/>
          </a:p>
          <a:p>
            <a:pPr lvl="2"/>
            <a:r>
              <a:rPr lang="ko-KR" altLang="en-US" dirty="0"/>
              <a:t>존에게 </a:t>
            </a:r>
            <a:r>
              <a:rPr lang="en-US" altLang="ko-KR" dirty="0"/>
              <a:t>&lt;</a:t>
            </a:r>
            <a:r>
              <a:rPr lang="ko-KR" altLang="en-US" dirty="0" err="1"/>
              <a:t>에이리언</a:t>
            </a:r>
            <a:r>
              <a:rPr lang="en-US" altLang="ko-KR" dirty="0"/>
              <a:t>&gt;, &lt;</a:t>
            </a:r>
            <a:r>
              <a:rPr lang="ko-KR" altLang="en-US" dirty="0" err="1"/>
              <a:t>프레데터</a:t>
            </a:r>
            <a:r>
              <a:rPr lang="en-US" altLang="ko-KR" dirty="0"/>
              <a:t>&gt; </a:t>
            </a:r>
            <a:r>
              <a:rPr lang="ko-KR" altLang="en-US" dirty="0"/>
              <a:t>추천 가능</a:t>
            </a:r>
            <a:endParaRPr lang="en-US" altLang="ko-KR" dirty="0"/>
          </a:p>
          <a:p>
            <a:r>
              <a:rPr lang="ko-KR" altLang="en-US" dirty="0"/>
              <a:t>콘텐츠 기반 방법론</a:t>
            </a:r>
            <a:endParaRPr lang="en-US" altLang="ko-KR" dirty="0"/>
          </a:p>
          <a:p>
            <a:pPr lvl="1"/>
            <a:r>
              <a:rPr lang="ko-KR" altLang="en-US" dirty="0"/>
              <a:t>사용자의 평점 히스토리 및</a:t>
            </a:r>
            <a:r>
              <a:rPr lang="en-US" altLang="ko-KR" dirty="0"/>
              <a:t>, </a:t>
            </a:r>
            <a:r>
              <a:rPr lang="ko-KR" altLang="en-US" dirty="0"/>
              <a:t>평점이 매겨진 아이템의 설명 속성을 학습 데이터에 포함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회귀 모델링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평점을 매긴 아이템의 설명 속성 </a:t>
            </a:r>
            <a:endParaRPr lang="en-US" altLang="ko-KR" dirty="0"/>
          </a:p>
          <a:p>
            <a:pPr lvl="2"/>
            <a:r>
              <a:rPr lang="ko-KR" altLang="en-US" dirty="0"/>
              <a:t>타겟</a:t>
            </a:r>
            <a:r>
              <a:rPr lang="en-US" altLang="ko-KR" dirty="0"/>
              <a:t>: </a:t>
            </a:r>
            <a:r>
              <a:rPr lang="ko-KR" altLang="en-US" dirty="0"/>
              <a:t>선호 여부 또는</a:t>
            </a:r>
            <a:r>
              <a:rPr lang="en-US" altLang="ko-KR" dirty="0"/>
              <a:t> </a:t>
            </a:r>
            <a:r>
              <a:rPr lang="ko-KR" altLang="en-US" dirty="0"/>
              <a:t>평점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9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1.3.2 </a:t>
            </a:r>
            <a:r>
              <a:rPr lang="ko-KR" altLang="en-US" dirty="0"/>
              <a:t>콘텐츠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평점 데이터가 충분치 않은 새로운 아이템에 대한 예측의 경우</a:t>
            </a:r>
            <a:endParaRPr lang="en-US" altLang="ko-KR" dirty="0"/>
          </a:p>
          <a:p>
            <a:pPr lvl="1"/>
            <a:r>
              <a:rPr lang="ko-KR" altLang="en-US" dirty="0"/>
              <a:t>유사 설명 속성을 지닌 아이템들에 매겨진 액티브 사용자들의 평가 결과 활용 가능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주로 너무 뻔한 </a:t>
            </a:r>
            <a:r>
              <a:rPr lang="en-US" altLang="ko-KR" dirty="0"/>
              <a:t>(obvious) </a:t>
            </a:r>
            <a:r>
              <a:rPr lang="ko-KR" altLang="en-US" dirty="0"/>
              <a:t>추천이 생성됨</a:t>
            </a:r>
            <a:endParaRPr lang="en-US" altLang="ko-KR" dirty="0"/>
          </a:p>
          <a:p>
            <a:pPr lvl="2"/>
            <a:r>
              <a:rPr lang="ko-KR" altLang="en-US" dirty="0"/>
              <a:t>사용자가 특정 설명 속성의 아이템을 이용한 적이 전무하다면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다양성 저하</a:t>
            </a:r>
            <a:endParaRPr lang="en-US" altLang="ko-KR" dirty="0"/>
          </a:p>
          <a:p>
            <a:pPr lvl="1"/>
            <a:r>
              <a:rPr lang="ko-KR" altLang="en-US" dirty="0"/>
              <a:t>신규 사용자에게 제안하는 추천은 효과적이지 않음</a:t>
            </a:r>
            <a:endParaRPr lang="en-US" altLang="ko-KR" dirty="0"/>
          </a:p>
          <a:p>
            <a:pPr lvl="2"/>
            <a:r>
              <a:rPr lang="ko-KR" altLang="en-US" dirty="0"/>
              <a:t>모델이 사용자에 대한 평점 히스토리를 필요로 하기 때문</a:t>
            </a:r>
            <a:endParaRPr lang="en-US" altLang="ko-KR" dirty="0"/>
          </a:p>
          <a:p>
            <a:pPr lvl="2"/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타겟 사용자의 많은 수의 평점이 있어야 좋은 모델이 산출됨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356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지식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 구매 하지 않는 아이템 추천에 유용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부동산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관광상품</a:t>
            </a:r>
            <a:r>
              <a:rPr lang="en-US" altLang="ko-KR" dirty="0"/>
              <a:t>, </a:t>
            </a:r>
            <a:r>
              <a:rPr lang="ko-KR" altLang="en-US" dirty="0"/>
              <a:t>금융서비스</a:t>
            </a:r>
            <a:r>
              <a:rPr lang="en-US" altLang="ko-KR" dirty="0"/>
              <a:t>, </a:t>
            </a:r>
            <a:r>
              <a:rPr lang="ko-KR" altLang="en-US" dirty="0"/>
              <a:t>명품제품</a:t>
            </a:r>
            <a:endParaRPr lang="en-US" altLang="ko-KR" dirty="0"/>
          </a:p>
          <a:p>
            <a:r>
              <a:rPr lang="ko-KR" altLang="en-US" dirty="0"/>
              <a:t>콜드 스타트 문제</a:t>
            </a:r>
          </a:p>
          <a:p>
            <a:pPr lvl="1"/>
            <a:r>
              <a:rPr lang="ko-KR" altLang="en-US" dirty="0"/>
              <a:t>충분한 평점이 없는 경우</a:t>
            </a:r>
            <a:endParaRPr lang="en-US" altLang="ko-KR" dirty="0"/>
          </a:p>
          <a:p>
            <a:r>
              <a:rPr lang="ko-KR" altLang="en-US" dirty="0"/>
              <a:t>평점 이력만으로는 사용자의 관심사 추정이 어려울 때 유용</a:t>
            </a:r>
            <a:endParaRPr lang="en-US" altLang="ko-KR" dirty="0"/>
          </a:p>
          <a:p>
            <a:pPr lvl="1"/>
            <a:r>
              <a:rPr lang="ko-KR" altLang="en-US" dirty="0"/>
              <a:t>특정 속성을 지닌 아이템에 대해서만 관심이 있는 경우</a:t>
            </a:r>
            <a:endParaRPr lang="en-US" altLang="ko-KR" dirty="0"/>
          </a:p>
          <a:p>
            <a:r>
              <a:rPr lang="ko-KR" altLang="en-US" dirty="0"/>
              <a:t>지식 기반 추천 시스템 </a:t>
            </a:r>
            <a:r>
              <a:rPr lang="en-US" altLang="ko-KR" dirty="0"/>
              <a:t>(Knowledge-based recommendation system)</a:t>
            </a:r>
          </a:p>
          <a:p>
            <a:pPr lvl="1"/>
            <a:r>
              <a:rPr lang="ko-KR" altLang="en-US" dirty="0"/>
              <a:t>사용자 요구 사항을 명확히 입력 받고 이를 통해 추천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63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12ED-0B0A-4596-90BB-EDF515F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2BBBE-95DC-409F-857E-5ED2780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시스템 개발의 원동력</a:t>
            </a:r>
            <a:endParaRPr lang="en-US" altLang="ko-KR" dirty="0"/>
          </a:p>
          <a:p>
            <a:pPr lvl="1"/>
            <a:r>
              <a:rPr lang="ko-KR" altLang="en-US" dirty="0"/>
              <a:t>앱</a:t>
            </a:r>
            <a:r>
              <a:rPr lang="en-US" altLang="ko-KR" dirty="0"/>
              <a:t>/</a:t>
            </a:r>
            <a:r>
              <a:rPr lang="ko-KR" altLang="en-US" dirty="0"/>
              <a:t>웹을 통한 사용자의 컨텐츠에 대한 피드백 제공</a:t>
            </a:r>
            <a:endParaRPr lang="en-US" altLang="ko-KR" dirty="0"/>
          </a:p>
          <a:p>
            <a:pPr lvl="2"/>
            <a:r>
              <a:rPr lang="ko-KR" altLang="en-US" dirty="0"/>
              <a:t>전자상거래</a:t>
            </a:r>
            <a:endParaRPr lang="en-US" altLang="ko-KR" dirty="0"/>
          </a:p>
          <a:p>
            <a:pPr lvl="2"/>
            <a:r>
              <a:rPr lang="ko-KR" altLang="en-US" dirty="0" err="1"/>
              <a:t>넷플릭스</a:t>
            </a:r>
            <a:endParaRPr lang="en-US" altLang="ko-KR" dirty="0"/>
          </a:p>
          <a:p>
            <a:r>
              <a:rPr lang="ko-KR" altLang="en-US" dirty="0"/>
              <a:t>피드백</a:t>
            </a:r>
            <a:endParaRPr lang="en-US" altLang="ko-KR" dirty="0"/>
          </a:p>
          <a:p>
            <a:pPr lvl="1"/>
            <a:r>
              <a:rPr lang="ko-KR" altLang="en-US" dirty="0"/>
              <a:t>명시적 </a:t>
            </a:r>
            <a:r>
              <a:rPr lang="en-US" altLang="ko-KR" dirty="0"/>
              <a:t>(explicit feedback)</a:t>
            </a:r>
          </a:p>
          <a:p>
            <a:pPr lvl="1"/>
            <a:r>
              <a:rPr lang="ko-KR" altLang="en-US" dirty="0"/>
              <a:t>암시적 </a:t>
            </a:r>
            <a:r>
              <a:rPr lang="en-US" altLang="ko-KR" dirty="0"/>
              <a:t>(implicit feedback)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ED914-BEF6-40C6-8225-BCA41952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648-E81C-401A-8762-E566C31FCCBA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7CF0D-621A-4AED-B007-7E7C7CEA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767E2-86E8-4A74-9029-B8B3E61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9222FB-C1FF-4700-A217-12820C20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54" y="2726909"/>
            <a:ext cx="6273691" cy="34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0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지식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DAFF4C-DDDA-4D7B-A156-241BBEC6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7" y="1734078"/>
            <a:ext cx="9599613" cy="36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6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지식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지식 기반 추천 시스템의 분류</a:t>
            </a:r>
            <a:endParaRPr lang="en-US" altLang="ko-KR" dirty="0"/>
          </a:p>
          <a:p>
            <a:pPr lvl="1"/>
            <a:r>
              <a:rPr lang="ko-KR" altLang="en-US" dirty="0"/>
              <a:t>제약 기반 추천 시스템 </a:t>
            </a:r>
            <a:r>
              <a:rPr lang="en-US" altLang="ko-KR" dirty="0"/>
              <a:t>(constraint-based)</a:t>
            </a:r>
          </a:p>
          <a:p>
            <a:pPr lvl="2"/>
            <a:r>
              <a:rPr lang="ko-KR" altLang="en-US" dirty="0"/>
              <a:t>사용자가 아이템에 대한 요구 사항과 제한 내용을 지정</a:t>
            </a:r>
            <a:endParaRPr lang="en-US" altLang="ko-KR" dirty="0"/>
          </a:p>
          <a:p>
            <a:pPr lvl="2"/>
            <a:r>
              <a:rPr lang="ko-KR" altLang="en-US" dirty="0"/>
              <a:t>요구사항과 아이템을 매치</a:t>
            </a:r>
            <a:endParaRPr lang="en-US" altLang="ko-KR" dirty="0"/>
          </a:p>
          <a:p>
            <a:pPr lvl="2"/>
            <a:r>
              <a:rPr lang="ko-KR" altLang="en-US" dirty="0"/>
              <a:t>매치 규칙 생성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사례 기반 추천 시스템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6288BC-9FAF-4F0E-B8F5-96DD194C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11" y="2497665"/>
            <a:ext cx="6039164" cy="3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지식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지식 기반 추천 시스템의 분류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제약 기반 추천 시스템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(constraint-based)</a:t>
            </a:r>
          </a:p>
          <a:p>
            <a:pPr lvl="1"/>
            <a:r>
              <a:rPr lang="ko-KR" altLang="en-US" dirty="0"/>
              <a:t>사례 기반 추천 시스템 </a:t>
            </a:r>
            <a:r>
              <a:rPr lang="en-US" altLang="ko-KR" dirty="0"/>
              <a:t>(case-based)</a:t>
            </a:r>
          </a:p>
          <a:p>
            <a:pPr lvl="2"/>
            <a:r>
              <a:rPr lang="ko-KR" altLang="en-US" dirty="0"/>
              <a:t>사용자가 특정</a:t>
            </a:r>
            <a:r>
              <a:rPr lang="en-US" altLang="ko-KR" dirty="0"/>
              <a:t> </a:t>
            </a:r>
            <a:r>
              <a:rPr lang="ko-KR" altLang="en-US" dirty="0"/>
              <a:t>사례를 지정</a:t>
            </a:r>
            <a:endParaRPr lang="en-US" altLang="ko-KR" dirty="0"/>
          </a:p>
          <a:p>
            <a:pPr lvl="2"/>
            <a:r>
              <a:rPr lang="ko-KR" altLang="en-US" dirty="0"/>
              <a:t>아이템과 사례의 유사도 정의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202CBA-E940-41EE-9456-FD78B8E7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83" y="2829087"/>
            <a:ext cx="5014446" cy="38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2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C9AFB-89F6-4561-A5A5-CBEF1030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1.3.3 </a:t>
            </a:r>
            <a:r>
              <a:rPr lang="ko-KR" altLang="en-US" dirty="0"/>
              <a:t>지식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275F4-7DFE-417D-96AE-B9BB87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제약 기반</a:t>
            </a:r>
            <a:r>
              <a:rPr lang="en-US" altLang="ko-KR" dirty="0"/>
              <a:t>, </a:t>
            </a:r>
            <a:r>
              <a:rPr lang="ko-KR" altLang="en-US" dirty="0"/>
              <a:t>사례 기반 방식의 차이점</a:t>
            </a:r>
            <a:endParaRPr lang="en-US" altLang="ko-KR" dirty="0"/>
          </a:p>
          <a:p>
            <a:pPr lvl="1"/>
            <a:r>
              <a:rPr lang="ko-KR" altLang="en-US" dirty="0"/>
              <a:t>사례 기반</a:t>
            </a:r>
            <a:endParaRPr lang="en-US" altLang="ko-KR" dirty="0"/>
          </a:p>
          <a:p>
            <a:pPr lvl="2"/>
            <a:r>
              <a:rPr lang="ko-KR" altLang="en-US" dirty="0"/>
              <a:t>탐색 과정에서 사례를 앵커 포인트로서 활용</a:t>
            </a:r>
            <a:endParaRPr lang="en-US" altLang="ko-KR" dirty="0"/>
          </a:p>
          <a:p>
            <a:pPr lvl="1"/>
            <a:r>
              <a:rPr lang="ko-KR" altLang="en-US" dirty="0"/>
              <a:t>제약 기반</a:t>
            </a:r>
            <a:endParaRPr lang="en-US" altLang="ko-KR" dirty="0"/>
          </a:p>
          <a:p>
            <a:pPr lvl="2"/>
            <a:r>
              <a:rPr lang="ko-KR" altLang="en-US" dirty="0"/>
              <a:t>탐색 과정에서 규칙을 활용</a:t>
            </a:r>
            <a:endParaRPr lang="en-US" altLang="ko-KR" dirty="0"/>
          </a:p>
          <a:p>
            <a:r>
              <a:rPr lang="ko-KR" altLang="en-US" dirty="0"/>
              <a:t>지식 기반 추천 시스템에서의 상호작용</a:t>
            </a:r>
            <a:endParaRPr lang="en-US" altLang="ko-KR" dirty="0"/>
          </a:p>
          <a:p>
            <a:pPr lvl="1"/>
            <a:r>
              <a:rPr lang="ko-KR" altLang="en-US" dirty="0"/>
              <a:t>대화형 시스템</a:t>
            </a:r>
            <a:endParaRPr lang="en-US" altLang="ko-KR" dirty="0"/>
          </a:p>
          <a:p>
            <a:pPr lvl="1"/>
            <a:r>
              <a:rPr lang="ko-KR" altLang="en-US" dirty="0"/>
              <a:t>검색 기반 시스템</a:t>
            </a:r>
            <a:endParaRPr lang="en-US" altLang="ko-KR" dirty="0"/>
          </a:p>
          <a:p>
            <a:pPr lvl="1"/>
            <a:r>
              <a:rPr lang="ko-KR" altLang="en-US" dirty="0"/>
              <a:t>탐색 기반 시스템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콘텐츠 기반 시스템의 단점과 유사</a:t>
            </a:r>
            <a:endParaRPr lang="en-US" altLang="ko-KR" dirty="0"/>
          </a:p>
          <a:p>
            <a:pPr lvl="1"/>
            <a:r>
              <a:rPr lang="ko-KR" altLang="en-US" dirty="0"/>
              <a:t>속성에 크게 의존</a:t>
            </a:r>
            <a:endParaRPr lang="en-US" altLang="ko-KR" dirty="0"/>
          </a:p>
          <a:p>
            <a:pPr lvl="1"/>
            <a:r>
              <a:rPr lang="ko-KR" altLang="en-US" dirty="0"/>
              <a:t>너무 뻔한 추천 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0A0A-E3C2-4F47-BDE3-E07E047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1BA7-2D15-42D9-A6BF-FD327F4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C004-E301-444F-9105-1FC128F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94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07D8-5245-44B0-B3FC-EAA9C7AD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1.3.4 </a:t>
            </a:r>
            <a:r>
              <a:rPr lang="ko-KR" altLang="en-US" dirty="0"/>
              <a:t>인구 통계학적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63F95-DF7C-4536-8019-E787591D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인구 통계학적 정보를 평점 또는 구매 성향에 매핑</a:t>
            </a:r>
            <a:endParaRPr lang="en-US" altLang="ko-KR" dirty="0"/>
          </a:p>
          <a:p>
            <a:pPr lvl="1"/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연령대별 구매 성향 파악 및 활용</a:t>
            </a:r>
            <a:endParaRPr lang="en-US" altLang="ko-KR" dirty="0"/>
          </a:p>
          <a:p>
            <a:pPr lvl="1"/>
            <a:r>
              <a:rPr lang="ko-KR" altLang="en-US" dirty="0"/>
              <a:t>추가 상황 </a:t>
            </a:r>
            <a:r>
              <a:rPr lang="en-US" altLang="ko-KR" dirty="0"/>
              <a:t>(context) </a:t>
            </a:r>
            <a:r>
              <a:rPr lang="ko-KR" altLang="en-US" dirty="0"/>
              <a:t>정보로서 활용</a:t>
            </a:r>
            <a:endParaRPr lang="en-US" altLang="ko-KR" dirty="0"/>
          </a:p>
          <a:p>
            <a:r>
              <a:rPr lang="ko-KR" altLang="en-US" dirty="0"/>
              <a:t>추천을 위한 분류 </a:t>
            </a:r>
            <a:r>
              <a:rPr lang="ko-KR" altLang="en-US" dirty="0" err="1"/>
              <a:t>모델등의</a:t>
            </a:r>
            <a:r>
              <a:rPr lang="ko-KR" altLang="en-US" dirty="0"/>
              <a:t> 피처로 활용</a:t>
            </a:r>
            <a:endParaRPr lang="en-US" altLang="ko-KR" dirty="0"/>
          </a:p>
          <a:p>
            <a:pPr lvl="1"/>
            <a:r>
              <a:rPr lang="ko-KR" altLang="en-US" dirty="0"/>
              <a:t>사용자 프로파일 </a:t>
            </a:r>
            <a:r>
              <a:rPr lang="en-US" altLang="ko-KR" dirty="0"/>
              <a:t>(profile)</a:t>
            </a:r>
            <a:r>
              <a:rPr lang="ko-KR" altLang="en-US" dirty="0"/>
              <a:t>의 일부분을 구성</a:t>
            </a:r>
            <a:endParaRPr lang="en-US" altLang="ko-KR" dirty="0"/>
          </a:p>
          <a:p>
            <a:pPr lvl="1"/>
            <a:r>
              <a:rPr lang="ko-KR" altLang="en-US" dirty="0"/>
              <a:t>단독으로 활용하기 보다</a:t>
            </a:r>
            <a:r>
              <a:rPr lang="en-US" altLang="ko-KR" dirty="0"/>
              <a:t>, </a:t>
            </a:r>
            <a:r>
              <a:rPr lang="ko-KR" altLang="en-US" dirty="0"/>
              <a:t>하이브리드 시스템 등에 결합되어 힘을 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430E2-C5D1-49DB-84A7-4FA86CC6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6641B-F64E-4277-A8E4-0938A6F2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B796-3D09-4068-BF00-836089E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236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07D8-5245-44B0-B3FC-EAA9C7AD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1.3.5 </a:t>
            </a:r>
            <a:r>
              <a:rPr lang="ko-KR" altLang="en-US" dirty="0"/>
              <a:t>하이브리드와 앙상블 기반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63F95-DF7C-4536-8019-E787591D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시스템들</a:t>
            </a:r>
            <a:endParaRPr lang="en-US" altLang="ko-KR" dirty="0"/>
          </a:p>
          <a:p>
            <a:pPr lvl="1"/>
            <a:r>
              <a:rPr lang="ko-KR" altLang="en-US" dirty="0"/>
              <a:t>협업 필터링</a:t>
            </a:r>
            <a:r>
              <a:rPr lang="en-US" altLang="ko-KR" dirty="0"/>
              <a:t>: </a:t>
            </a:r>
            <a:r>
              <a:rPr lang="ko-KR" altLang="en-US" dirty="0"/>
              <a:t>커뮤니티 평점에 의존</a:t>
            </a:r>
            <a:endParaRPr lang="en-US" altLang="ko-KR" dirty="0"/>
          </a:p>
          <a:p>
            <a:pPr lvl="1"/>
            <a:r>
              <a:rPr lang="ko-KR" altLang="en-US" dirty="0"/>
              <a:t>콘텐츠 기반</a:t>
            </a:r>
            <a:r>
              <a:rPr lang="en-US" altLang="ko-KR" dirty="0"/>
              <a:t>: </a:t>
            </a:r>
            <a:r>
              <a:rPr lang="ko-KR" altLang="en-US" dirty="0"/>
              <a:t>설명 속성과 사용자 자신의 평점에 의존</a:t>
            </a:r>
            <a:endParaRPr lang="en-US" altLang="ko-KR" dirty="0"/>
          </a:p>
          <a:p>
            <a:pPr lvl="1"/>
            <a:r>
              <a:rPr lang="ko-KR" altLang="en-US" dirty="0"/>
              <a:t>지식 기반</a:t>
            </a:r>
            <a:r>
              <a:rPr lang="en-US" altLang="ko-KR" dirty="0"/>
              <a:t>: </a:t>
            </a:r>
            <a:r>
              <a:rPr lang="ko-KR" altLang="en-US" dirty="0"/>
              <a:t>사용자 요구 지정의 상호작용에 의존</a:t>
            </a:r>
            <a:endParaRPr lang="en-US" altLang="ko-KR" dirty="0"/>
          </a:p>
          <a:p>
            <a:r>
              <a:rPr lang="ko-KR" altLang="en-US" dirty="0"/>
              <a:t>입력의 차별성 및 장단점 존재 → 하이브리드화</a:t>
            </a:r>
            <a:endParaRPr lang="en-US" altLang="ko-KR" dirty="0"/>
          </a:p>
          <a:p>
            <a:pPr lvl="1"/>
            <a:r>
              <a:rPr lang="ko-KR" altLang="en-US" dirty="0"/>
              <a:t>다양한 시스템을 결합하여 개선된 성능을 얻을 수 있음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기계학습의 앙상블 모델과 유사성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서로 다른 유형의 시스템들을 결합</a:t>
            </a:r>
            <a:endParaRPr lang="en-US" altLang="ko-KR" dirty="0"/>
          </a:p>
          <a:p>
            <a:pPr lvl="2"/>
            <a:r>
              <a:rPr lang="ko-KR" altLang="en-US" dirty="0"/>
              <a:t>같은 유형이지만 다수의 모델을 결합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430E2-C5D1-49DB-84A7-4FA86CC6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6641B-F64E-4277-A8E4-0938A6F2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B796-3D09-4068-BF00-836089E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266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D940-084C-44B7-B30B-5F894C57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1.3.6 </a:t>
            </a:r>
            <a:r>
              <a:rPr lang="ko-KR" altLang="en-US" dirty="0"/>
              <a:t>추천 시스템의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68A22-9955-4F5C-9B33-E493F6F7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시스템의 효율 비교 방법론</a:t>
            </a:r>
            <a:endParaRPr lang="en-US" altLang="ko-KR" dirty="0"/>
          </a:p>
          <a:p>
            <a:pPr lvl="1"/>
            <a:r>
              <a:rPr lang="ko-KR" altLang="en-US" dirty="0"/>
              <a:t>기본적으로 분류</a:t>
            </a:r>
            <a:r>
              <a:rPr lang="en-US" altLang="ko-KR" dirty="0"/>
              <a:t> </a:t>
            </a:r>
            <a:r>
              <a:rPr lang="ko-KR" altLang="en-US" dirty="0"/>
              <a:t>평가 방법과 공통점 존재</a:t>
            </a:r>
            <a:endParaRPr lang="en-US" altLang="ko-KR" dirty="0"/>
          </a:p>
          <a:p>
            <a:r>
              <a:rPr lang="ko-KR" altLang="en-US" dirty="0"/>
              <a:t>교재 </a:t>
            </a:r>
            <a:r>
              <a:rPr lang="en-US" altLang="ko-KR" dirty="0"/>
              <a:t>7</a:t>
            </a:r>
            <a:r>
              <a:rPr lang="ko-KR" altLang="en-US" dirty="0"/>
              <a:t>장에서 다룸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8D891-8C91-4775-AE99-B7B37418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76B46-CB09-4751-9C06-CCA7F228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D811E-0402-4B50-8E3E-EBC3CCC7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716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BD0C0-1652-45F5-9ABF-8F1A6EC0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추천 시스템의 도메인 특화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1523-8EAA-493F-A11C-E21ED3FC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추천에서의 컨텍스트 </a:t>
            </a:r>
            <a:r>
              <a:rPr lang="en-US" altLang="ko-KR" dirty="0"/>
              <a:t>(context) </a:t>
            </a:r>
            <a:r>
              <a:rPr lang="ko-KR" altLang="en-US" dirty="0"/>
              <a:t>가 중요한 분야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시간적 데이터</a:t>
            </a:r>
            <a:r>
              <a:rPr lang="en-US" altLang="ko-KR" dirty="0"/>
              <a:t>, </a:t>
            </a:r>
            <a:r>
              <a:rPr lang="ko-KR" altLang="en-US" dirty="0"/>
              <a:t>위치 기반 데이터</a:t>
            </a:r>
            <a:r>
              <a:rPr lang="en-US" altLang="ko-KR" dirty="0"/>
              <a:t>, </a:t>
            </a:r>
            <a:r>
              <a:rPr lang="ko-KR" altLang="en-US" dirty="0"/>
              <a:t>소셜 데이터 등</a:t>
            </a:r>
            <a:endParaRPr lang="en-US" altLang="ko-KR" dirty="0"/>
          </a:p>
          <a:p>
            <a:r>
              <a:rPr lang="ko-KR" altLang="en-US" dirty="0"/>
              <a:t>컨텍스트 기반 추천 시스템</a:t>
            </a:r>
            <a:endParaRPr lang="en-US" altLang="ko-KR" dirty="0"/>
          </a:p>
          <a:p>
            <a:pPr lvl="1"/>
            <a:r>
              <a:rPr lang="ko-KR" altLang="en-US" dirty="0"/>
              <a:t>컨텍스트 기반 </a:t>
            </a:r>
            <a:r>
              <a:rPr lang="en-US" altLang="ko-KR" dirty="0"/>
              <a:t>(context-based) / </a:t>
            </a:r>
            <a:r>
              <a:rPr lang="ko-KR" altLang="en-US" dirty="0"/>
              <a:t>컨텍스트 인지 </a:t>
            </a:r>
            <a:r>
              <a:rPr lang="en-US" altLang="ko-KR" dirty="0"/>
              <a:t>(context-aware)</a:t>
            </a:r>
          </a:p>
          <a:p>
            <a:pPr lvl="1"/>
            <a:r>
              <a:rPr lang="ko-KR" altLang="en-US" dirty="0"/>
              <a:t>컨텍스트 정보를 고려하여 추천</a:t>
            </a:r>
            <a:endParaRPr lang="en-US" altLang="ko-KR" dirty="0"/>
          </a:p>
          <a:p>
            <a:pPr lvl="2"/>
            <a:r>
              <a:rPr lang="ko-KR" altLang="en-US" dirty="0"/>
              <a:t>계절과 고객의 위치에 따른 소매점의 옷 추천</a:t>
            </a:r>
            <a:endParaRPr lang="en-US" altLang="ko-KR" dirty="0"/>
          </a:p>
          <a:p>
            <a:pPr lvl="2"/>
            <a:r>
              <a:rPr lang="ko-KR" altLang="en-US" dirty="0"/>
              <a:t>축제</a:t>
            </a:r>
            <a:r>
              <a:rPr lang="en-US" altLang="ko-KR" dirty="0"/>
              <a:t>, </a:t>
            </a:r>
            <a:r>
              <a:rPr lang="ko-KR" altLang="en-US" dirty="0"/>
              <a:t>휴일</a:t>
            </a:r>
            <a:r>
              <a:rPr lang="en-US" altLang="ko-KR" dirty="0"/>
              <a:t>, </a:t>
            </a:r>
            <a:r>
              <a:rPr lang="ko-KR" altLang="en-US" dirty="0"/>
              <a:t>장마</a:t>
            </a:r>
            <a:r>
              <a:rPr lang="en-US" altLang="ko-KR" dirty="0"/>
              <a:t> </a:t>
            </a:r>
            <a:r>
              <a:rPr lang="ko-KR" altLang="en-US" dirty="0"/>
              <a:t>등의 정보를 반영한 추천</a:t>
            </a:r>
            <a:endParaRPr lang="en-US" altLang="ko-KR" dirty="0"/>
          </a:p>
          <a:p>
            <a:r>
              <a:rPr lang="ko-KR" altLang="en-US" dirty="0"/>
              <a:t>시간에 민감한 추천 시스템</a:t>
            </a:r>
            <a:endParaRPr lang="en-US" altLang="ko-KR" dirty="0"/>
          </a:p>
          <a:p>
            <a:pPr lvl="1"/>
            <a:r>
              <a:rPr lang="ko-KR" altLang="en-US" dirty="0"/>
              <a:t>시간을 명시적 매개 변수로 사용</a:t>
            </a:r>
            <a:endParaRPr lang="en-US" altLang="ko-KR" dirty="0"/>
          </a:p>
          <a:p>
            <a:pPr lvl="2"/>
            <a:r>
              <a:rPr lang="ko-KR" altLang="en-US" dirty="0"/>
              <a:t>시간의 흐름에 따라 사용자 </a:t>
            </a:r>
            <a:r>
              <a:rPr lang="ko-KR" altLang="en-US" dirty="0" err="1"/>
              <a:t>괌심사</a:t>
            </a:r>
            <a:r>
              <a:rPr lang="en-US" altLang="ko-KR" dirty="0"/>
              <a:t>, 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유행의 진화를 반영</a:t>
            </a:r>
            <a:endParaRPr lang="en-US" altLang="ko-KR" dirty="0"/>
          </a:p>
          <a:p>
            <a:pPr lvl="2"/>
            <a:r>
              <a:rPr lang="ko-KR" altLang="en-US" dirty="0"/>
              <a:t>특정 시점에 따른 평점의 진화를 반영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A2884-BF00-44AF-A471-CEA9B0C8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A8589-DE70-490A-887C-F3848EBC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4602F-0603-4335-83A8-5E496643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506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BD0C0-1652-45F5-9ABF-8F1A6EC0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추천 시스템의 도메인 특화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1523-8EAA-493F-A11C-E21ED3FC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 기반 추천 시스템</a:t>
            </a:r>
            <a:endParaRPr lang="en-US" altLang="ko-KR" dirty="0"/>
          </a:p>
          <a:p>
            <a:pPr lvl="1"/>
            <a:r>
              <a:rPr lang="ko-KR" altLang="en-US" dirty="0"/>
              <a:t>공간적 지역성을 반영한 추천</a:t>
            </a:r>
            <a:endParaRPr lang="en-US" altLang="ko-KR" dirty="0"/>
          </a:p>
          <a:p>
            <a:pPr lvl="2"/>
            <a:r>
              <a:rPr lang="ko-KR" altLang="en-US" dirty="0"/>
              <a:t>사용자별 지역성</a:t>
            </a:r>
            <a:endParaRPr lang="en-US" altLang="ko-KR" dirty="0"/>
          </a:p>
          <a:p>
            <a:pPr lvl="3"/>
            <a:r>
              <a:rPr lang="ko-KR" altLang="en-US" dirty="0"/>
              <a:t>선호 지역성 </a:t>
            </a:r>
            <a:r>
              <a:rPr lang="en-US" altLang="ko-KR" dirty="0"/>
              <a:t>(preference locality)</a:t>
            </a:r>
          </a:p>
          <a:p>
            <a:pPr lvl="3"/>
            <a:r>
              <a:rPr lang="ko-KR" altLang="en-US" dirty="0"/>
              <a:t>서울 거주자의 라면 선호도</a:t>
            </a:r>
            <a:r>
              <a:rPr lang="en-US" altLang="ko-KR" dirty="0"/>
              <a:t>/ </a:t>
            </a:r>
            <a:r>
              <a:rPr lang="ko-KR" altLang="en-US" dirty="0"/>
              <a:t>부산 거자주의 라면 선호도</a:t>
            </a:r>
            <a:endParaRPr lang="en-US" altLang="ko-KR" dirty="0"/>
          </a:p>
          <a:p>
            <a:pPr lvl="2"/>
            <a:r>
              <a:rPr lang="ko-KR" altLang="en-US" dirty="0"/>
              <a:t>아이템별 지역성</a:t>
            </a:r>
            <a:endParaRPr lang="en-US" altLang="ko-KR" dirty="0"/>
          </a:p>
          <a:p>
            <a:pPr lvl="3"/>
            <a:r>
              <a:rPr lang="ko-KR" altLang="en-US" dirty="0"/>
              <a:t>이동 지역성 </a:t>
            </a:r>
            <a:r>
              <a:rPr lang="en-US" altLang="ko-KR" dirty="0"/>
              <a:t>(travel locality)</a:t>
            </a:r>
          </a:p>
          <a:p>
            <a:pPr lvl="3"/>
            <a:r>
              <a:rPr lang="ko-KR" altLang="en-US" dirty="0"/>
              <a:t>서울 거주자의 선호 식당 </a:t>
            </a:r>
            <a:r>
              <a:rPr lang="en-US" altLang="ko-KR" dirty="0"/>
              <a:t>/ </a:t>
            </a:r>
            <a:r>
              <a:rPr lang="ko-KR" altLang="en-US" dirty="0"/>
              <a:t>부산 거자주의 선호 식당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A2884-BF00-44AF-A471-CEA9B0C8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A8589-DE70-490A-887C-F3848EBC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4602F-0603-4335-83A8-5E496643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52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BD0C0-1652-45F5-9ABF-8F1A6EC0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추천 시스템의 도메인 특화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01523-8EAA-493F-A11C-E21ED3FC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소셜 추천 시스템</a:t>
            </a:r>
            <a:endParaRPr lang="en-US" altLang="ko-KR" dirty="0"/>
          </a:p>
          <a:p>
            <a:pPr lvl="1"/>
            <a:r>
              <a:rPr lang="ko-KR" altLang="en-US" dirty="0"/>
              <a:t>네트워크 구조</a:t>
            </a:r>
            <a:r>
              <a:rPr lang="en-US" altLang="ko-KR" dirty="0"/>
              <a:t>, </a:t>
            </a:r>
            <a:r>
              <a:rPr lang="ko-KR" altLang="en-US" dirty="0"/>
              <a:t>소셜 신호 </a:t>
            </a:r>
            <a:r>
              <a:rPr lang="en-US" altLang="ko-KR" dirty="0"/>
              <a:t>(cue) </a:t>
            </a:r>
            <a:r>
              <a:rPr lang="ko-KR" altLang="en-US" dirty="0"/>
              <a:t>및 태그 및 이들의 조합에 기반을 둠</a:t>
            </a:r>
            <a:endParaRPr lang="en-US" altLang="ko-KR" dirty="0"/>
          </a:p>
          <a:p>
            <a:pPr lvl="1"/>
            <a:r>
              <a:rPr lang="ko-KR" altLang="en-US" dirty="0"/>
              <a:t>노드와 링크의 구조적 추천</a:t>
            </a:r>
            <a:endParaRPr lang="en-US" altLang="ko-KR" dirty="0"/>
          </a:p>
          <a:p>
            <a:pPr lvl="2"/>
            <a:r>
              <a:rPr lang="ko-KR" altLang="en-US" dirty="0"/>
              <a:t>소셜 네트워크를 그래프로 간주하고</a:t>
            </a:r>
            <a:r>
              <a:rPr lang="en-US" altLang="ko-KR" dirty="0"/>
              <a:t>, </a:t>
            </a:r>
            <a:r>
              <a:rPr lang="ko-KR" altLang="en-US" dirty="0"/>
              <a:t>그래프에서 노드와 링크를 추천</a:t>
            </a:r>
            <a:endParaRPr lang="en-US" altLang="ko-KR" dirty="0"/>
          </a:p>
          <a:p>
            <a:pPr lvl="3"/>
            <a:r>
              <a:rPr lang="ko-KR" altLang="en-US" dirty="0"/>
              <a:t>페이지랭크 등 노드 랭킹 알고리즘</a:t>
            </a:r>
            <a:endParaRPr lang="en-US" altLang="ko-KR" dirty="0"/>
          </a:p>
          <a:p>
            <a:pPr lvl="3"/>
            <a:r>
              <a:rPr lang="ko-KR" altLang="en-US" dirty="0"/>
              <a:t>친구 추천</a:t>
            </a:r>
            <a:r>
              <a:rPr lang="en-US" altLang="ko-KR" dirty="0"/>
              <a:t>, </a:t>
            </a:r>
            <a:r>
              <a:rPr lang="ko-KR" altLang="en-US" dirty="0"/>
              <a:t>관계 추천 등</a:t>
            </a:r>
            <a:endParaRPr lang="en-US" altLang="ko-KR" dirty="0"/>
          </a:p>
          <a:p>
            <a:pPr lvl="1"/>
            <a:r>
              <a:rPr lang="ko-KR" altLang="en-US" dirty="0"/>
              <a:t>소셜 영향을 고려한 상품 추천</a:t>
            </a:r>
            <a:endParaRPr lang="en-US" altLang="ko-KR" dirty="0"/>
          </a:p>
          <a:p>
            <a:pPr lvl="2"/>
            <a:r>
              <a:rPr lang="ko-KR" altLang="en-US" dirty="0"/>
              <a:t>바이럴 마케팅</a:t>
            </a:r>
            <a:r>
              <a:rPr lang="en-US" altLang="ko-KR" dirty="0"/>
              <a:t>: </a:t>
            </a:r>
            <a:r>
              <a:rPr lang="ko-KR" altLang="en-US" dirty="0"/>
              <a:t>네트워크 연결과 소셜 신호 기반</a:t>
            </a:r>
            <a:endParaRPr lang="en-US" altLang="ko-KR" dirty="0"/>
          </a:p>
          <a:p>
            <a:pPr lvl="2"/>
            <a:r>
              <a:rPr lang="ko-KR" altLang="en-US" dirty="0"/>
              <a:t>네트워크 내에서 영향을 분석하여 영향력 있고 적절한 노드와 커뮤니티 발굴</a:t>
            </a:r>
            <a:endParaRPr lang="en-US" altLang="ko-KR" dirty="0"/>
          </a:p>
          <a:p>
            <a:pPr lvl="1"/>
            <a:r>
              <a:rPr lang="ko-KR" altLang="en-US" dirty="0"/>
              <a:t>신뢰할 수 있는 추천 시스템</a:t>
            </a:r>
            <a:endParaRPr lang="en-US" altLang="ko-KR" dirty="0"/>
          </a:p>
          <a:p>
            <a:pPr lvl="2"/>
            <a:r>
              <a:rPr lang="ko-KR" altLang="en-US" dirty="0"/>
              <a:t>신뢰와 불신 표현을 네트워크 내에서 분석</a:t>
            </a:r>
            <a:endParaRPr lang="en-US" altLang="ko-KR" dirty="0"/>
          </a:p>
          <a:p>
            <a:pPr lvl="2"/>
            <a:r>
              <a:rPr lang="ko-KR" altLang="en-US" dirty="0"/>
              <a:t>신뢰할 수 있는 피어 계산 및 추천에 반영</a:t>
            </a:r>
            <a:endParaRPr lang="en-US" altLang="ko-KR" dirty="0"/>
          </a:p>
          <a:p>
            <a:pPr lvl="1"/>
            <a:r>
              <a:rPr lang="ko-KR" altLang="en-US" dirty="0"/>
              <a:t>소셜 </a:t>
            </a:r>
            <a:r>
              <a:rPr lang="ko-KR" altLang="en-US" dirty="0" err="1"/>
              <a:t>태깅</a:t>
            </a:r>
            <a:r>
              <a:rPr lang="ko-KR" altLang="en-US" dirty="0"/>
              <a:t> 피드백 활용</a:t>
            </a:r>
            <a:endParaRPr lang="en-US" altLang="ko-KR" dirty="0"/>
          </a:p>
          <a:p>
            <a:pPr lvl="2"/>
            <a:r>
              <a:rPr lang="ko-KR" altLang="en-US" dirty="0" err="1"/>
              <a:t>메타데이터로서의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2"/>
            <a:r>
              <a:rPr lang="ko-KR" altLang="en-US" dirty="0"/>
              <a:t>사용자와 아이템 모두에게 관련된 콘텐츠로서 활용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A2884-BF00-44AF-A471-CEA9B0C8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A8589-DE70-490A-887C-F3848EBC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4602F-0603-4335-83A8-5E496643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23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A17C-BF66-4EFC-9C9A-D1AFF80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3F4F1-EED8-46F2-9781-6296CA65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시스템의 기본 아이디어 </a:t>
            </a:r>
            <a:r>
              <a:rPr lang="en-US" altLang="ko-KR" dirty="0"/>
              <a:t>(basic idea)</a:t>
            </a:r>
          </a:p>
          <a:p>
            <a:pPr lvl="1"/>
            <a:r>
              <a:rPr lang="ko-KR" altLang="en-US" dirty="0"/>
              <a:t>다양한 데이터 소스를 활용하여 고객의 관심을 추론</a:t>
            </a:r>
            <a:endParaRPr lang="en-US" altLang="ko-KR" dirty="0"/>
          </a:p>
          <a:p>
            <a:pPr lvl="1"/>
            <a:r>
              <a:rPr lang="ko-KR" altLang="en-US" dirty="0"/>
              <a:t>과거 관심사와 성향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(user), </a:t>
            </a:r>
            <a:r>
              <a:rPr lang="ko-KR" altLang="en-US" dirty="0"/>
              <a:t>아이템 </a:t>
            </a:r>
            <a:r>
              <a:rPr lang="en-US" altLang="ko-KR" dirty="0"/>
              <a:t>(item)</a:t>
            </a:r>
            <a:r>
              <a:rPr lang="ko-KR" altLang="en-US" dirty="0"/>
              <a:t>간의 상호 작용</a:t>
            </a:r>
            <a:endParaRPr lang="en-US" altLang="ko-KR" dirty="0"/>
          </a:p>
          <a:p>
            <a:pPr lvl="2"/>
            <a:r>
              <a:rPr lang="ko-KR" altLang="en-US" dirty="0"/>
              <a:t>상품 조회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 err="1"/>
              <a:t>장비구니</a:t>
            </a:r>
            <a:r>
              <a:rPr lang="ko-KR" altLang="en-US" dirty="0"/>
              <a:t> 담기</a:t>
            </a:r>
            <a:r>
              <a:rPr lang="en-US" altLang="ko-KR" dirty="0"/>
              <a:t>, </a:t>
            </a:r>
            <a:r>
              <a:rPr lang="ko-KR" altLang="en-US" dirty="0"/>
              <a:t>구매 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추천 시스템의 기본 원칙 </a:t>
            </a:r>
            <a:r>
              <a:rPr lang="en-US" altLang="ko-KR" dirty="0"/>
              <a:t>(basic principle)</a:t>
            </a:r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상호작용 사이에 큰 의존성 존재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1CCA7-1BE9-4246-AFAC-12E7C4CA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554D5-4575-449D-941A-D2E8B65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2FCFC-BDBA-45F7-AC59-932F772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37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6772-4734-4CE1-85DB-D4AF19B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 dirty="0"/>
              <a:t>고급 주제 및 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FEAB0-6706-468D-8659-4361FDAF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콜드 스타트</a:t>
            </a:r>
            <a:endParaRPr lang="en-US" altLang="ko-KR" dirty="0"/>
          </a:p>
          <a:p>
            <a:r>
              <a:rPr lang="ko-KR" altLang="en-US" dirty="0"/>
              <a:t>공격에 강한 추천 시스템</a:t>
            </a:r>
            <a:endParaRPr lang="en-US" altLang="ko-KR" dirty="0"/>
          </a:p>
          <a:p>
            <a:r>
              <a:rPr lang="ko-KR" altLang="en-US" dirty="0"/>
              <a:t>그룹 추천 시스템</a:t>
            </a:r>
            <a:endParaRPr lang="en-US" altLang="ko-KR" dirty="0"/>
          </a:p>
          <a:p>
            <a:r>
              <a:rPr lang="ko-KR" altLang="en-US" dirty="0"/>
              <a:t>다중 기준 추천 시스템</a:t>
            </a:r>
            <a:endParaRPr lang="en-US" altLang="ko-KR" dirty="0"/>
          </a:p>
          <a:p>
            <a:r>
              <a:rPr lang="ko-KR" altLang="en-US" dirty="0"/>
              <a:t>추천 시스템의 능동 학습</a:t>
            </a:r>
            <a:endParaRPr lang="en-US" altLang="ko-KR" dirty="0"/>
          </a:p>
          <a:p>
            <a:r>
              <a:rPr lang="ko-KR" altLang="en-US" dirty="0"/>
              <a:t>추천 시스템의 개인정보 보호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9B960-2CBC-4DFD-A1DC-3B11829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2393F-9A00-4FF2-BB75-F59C2E9D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3E0BD-FB14-47A0-B2E1-D84902A7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321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36226-8CA3-4667-B65E-D660366C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 및 다음 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5BCC7-3B41-4CD4-9BF3-388918D5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모델</a:t>
            </a:r>
            <a:endParaRPr lang="en-US" altLang="ko-KR" dirty="0"/>
          </a:p>
          <a:p>
            <a:pPr lvl="1"/>
            <a:r>
              <a:rPr lang="ko-KR" altLang="en-US" dirty="0"/>
              <a:t>협업 필터링</a:t>
            </a:r>
            <a:endParaRPr lang="en-US" altLang="ko-KR" dirty="0"/>
          </a:p>
          <a:p>
            <a:pPr lvl="1"/>
            <a:r>
              <a:rPr lang="ko-KR" altLang="en-US" dirty="0"/>
              <a:t>콘텐츠 기반</a:t>
            </a:r>
            <a:endParaRPr lang="en-US" altLang="ko-KR" dirty="0"/>
          </a:p>
          <a:p>
            <a:pPr lvl="1"/>
            <a:r>
              <a:rPr lang="ko-KR" altLang="en-US" dirty="0"/>
              <a:t>지식 기반</a:t>
            </a:r>
            <a:endParaRPr lang="en-US" altLang="ko-KR" dirty="0"/>
          </a:p>
          <a:p>
            <a:pPr lvl="1"/>
            <a:r>
              <a:rPr lang="ko-KR" altLang="en-US" dirty="0"/>
              <a:t>하이브리드</a:t>
            </a:r>
            <a:endParaRPr lang="en-US" altLang="ko-KR" dirty="0"/>
          </a:p>
          <a:p>
            <a:r>
              <a:rPr lang="ko-KR" altLang="en-US" dirty="0"/>
              <a:t>각각의 장단점 존재</a:t>
            </a:r>
            <a:endParaRPr lang="en-US" altLang="ko-KR" dirty="0"/>
          </a:p>
          <a:p>
            <a:r>
              <a:rPr lang="ko-KR" altLang="en-US" dirty="0"/>
              <a:t>다음주</a:t>
            </a:r>
            <a:r>
              <a:rPr lang="en-US" altLang="ko-KR" dirty="0"/>
              <a:t>: </a:t>
            </a:r>
            <a:r>
              <a:rPr lang="ko-KR" altLang="en-US" dirty="0"/>
              <a:t>이웃 기반 협업 필터링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E454C-FABB-425B-A43F-917C5B2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C0F1-6007-48AA-831F-E720342A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F48DF-4CB6-447D-8A04-8964E550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5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A17C-BF66-4EFC-9C9A-D1AFF80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3F4F1-EED8-46F2-9781-6296CA65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시스템의 기본 원칙 </a:t>
            </a:r>
            <a:r>
              <a:rPr lang="en-US" altLang="ko-KR" dirty="0"/>
              <a:t>(basic principle)</a:t>
            </a:r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상호작용 사이에 큰 의존성 존재</a:t>
            </a:r>
            <a:endParaRPr lang="en-US" altLang="ko-KR" dirty="0"/>
          </a:p>
          <a:p>
            <a:pPr lvl="1"/>
            <a:r>
              <a:rPr lang="ko-KR" altLang="en-US" dirty="0"/>
              <a:t>카테고리의 상관관계 </a:t>
            </a:r>
            <a:r>
              <a:rPr lang="en-US" altLang="ko-KR" dirty="0"/>
              <a:t>(correlation)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2"/>
            <a:r>
              <a:rPr lang="ko-KR" altLang="en-US" dirty="0"/>
              <a:t>역사 다큐멘터리 선호 사용자</a:t>
            </a:r>
            <a:endParaRPr lang="en-US" altLang="ko-KR" dirty="0"/>
          </a:p>
          <a:p>
            <a:pPr lvl="3"/>
            <a:r>
              <a:rPr lang="ko-KR" altLang="en-US" dirty="0"/>
              <a:t>역사 다큐멘터리 </a:t>
            </a:r>
            <a:r>
              <a:rPr lang="en-US" altLang="ko-KR" dirty="0"/>
              <a:t>or</a:t>
            </a:r>
            <a:r>
              <a:rPr lang="ko-KR" altLang="en-US" dirty="0"/>
              <a:t> 교육 프로그램 </a:t>
            </a:r>
            <a:r>
              <a:rPr lang="en-US" altLang="ko-KR" dirty="0"/>
              <a:t>&gt;</a:t>
            </a:r>
            <a:r>
              <a:rPr lang="ko-KR" altLang="en-US" dirty="0"/>
              <a:t>액션 영화</a:t>
            </a:r>
            <a:endParaRPr lang="en-US" altLang="ko-KR" dirty="0"/>
          </a:p>
          <a:p>
            <a:pPr lvl="1"/>
            <a:r>
              <a:rPr lang="ko-KR" altLang="en-US" dirty="0"/>
              <a:t>아이템간 의존성 이용</a:t>
            </a:r>
            <a:endParaRPr lang="en-US" altLang="ko-KR" dirty="0"/>
          </a:p>
          <a:p>
            <a:r>
              <a:rPr lang="ko-KR" altLang="en-US" dirty="0"/>
              <a:t>평점 행렬 </a:t>
            </a:r>
            <a:r>
              <a:rPr lang="en-US" altLang="ko-KR" dirty="0"/>
              <a:t>(rating matrix) </a:t>
            </a:r>
            <a:r>
              <a:rPr lang="ko-KR" altLang="en-US" dirty="0"/>
              <a:t>를 통한 의존성 학습 </a:t>
            </a:r>
            <a:r>
              <a:rPr lang="en-US" altLang="ko-KR" dirty="0"/>
              <a:t>(</a:t>
            </a:r>
            <a:r>
              <a:rPr lang="ko-KR" altLang="en-US" dirty="0"/>
              <a:t>데이터 기반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학습된 모델을 통한 타겟 사용자에 대한 예측</a:t>
            </a:r>
            <a:endParaRPr lang="en-US" altLang="ko-KR" dirty="0"/>
          </a:p>
          <a:p>
            <a:pPr lvl="1"/>
            <a:r>
              <a:rPr lang="ko-KR" altLang="en-US" dirty="0"/>
              <a:t>평점을 매긴 아이템 수가 많을 수록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사용자에 대한 미래 행동을 견고하게 예측 가능</a:t>
            </a:r>
            <a:endParaRPr lang="en-US" altLang="ko-KR" dirty="0"/>
          </a:p>
          <a:p>
            <a:r>
              <a:rPr lang="ko-KR" altLang="en-US" dirty="0"/>
              <a:t>이웃 모델</a:t>
            </a:r>
            <a:r>
              <a:rPr lang="en-US" altLang="ko-KR" dirty="0"/>
              <a:t>(neighborhood models)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1CCA7-1BE9-4246-AFAC-12E7C4CA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554D5-4575-449D-941A-D2E8B65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2FCFC-BDBA-45F7-AC59-932F772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27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A17C-BF66-4EFC-9C9A-D1AFF80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3F4F1-EED8-46F2-9781-6296CA65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협업 필터링 </a:t>
            </a:r>
            <a:r>
              <a:rPr lang="en-US" altLang="ko-KR" dirty="0"/>
              <a:t>(collaborative filtering systems)</a:t>
            </a:r>
          </a:p>
          <a:p>
            <a:pPr lvl="1"/>
            <a:r>
              <a:rPr lang="ko-KR" altLang="en-US" dirty="0"/>
              <a:t>대표적인 추천 알고리즘 </a:t>
            </a:r>
            <a:r>
              <a:rPr lang="en-US" altLang="ko-KR" dirty="0"/>
              <a:t>(</a:t>
            </a:r>
            <a:r>
              <a:rPr lang="ko-KR" altLang="en-US" dirty="0"/>
              <a:t>이웃 모델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아직 평가하지 않은 평점을 예측하기 위해</a:t>
            </a:r>
            <a:endParaRPr lang="en-US" altLang="ko-KR" dirty="0"/>
          </a:p>
          <a:p>
            <a:pPr lvl="1"/>
            <a:r>
              <a:rPr lang="ko-KR" altLang="en-US" dirty="0"/>
              <a:t>여러 사용자가 이미 평가한 평점을 사용하는 것</a:t>
            </a:r>
            <a:endParaRPr lang="en-US" altLang="ko-KR" dirty="0"/>
          </a:p>
          <a:p>
            <a:r>
              <a:rPr lang="ko-KR" altLang="en-US" dirty="0"/>
              <a:t>콘텐츠 기반 추천 시스템 </a:t>
            </a:r>
            <a:r>
              <a:rPr lang="en-US" altLang="ko-KR" dirty="0"/>
              <a:t>( content-based recommender systems)</a:t>
            </a:r>
          </a:p>
          <a:p>
            <a:pPr lvl="1"/>
            <a:r>
              <a:rPr lang="ko-KR" altLang="en-US" dirty="0"/>
              <a:t>사용자가 과거에 평가한 아이템의 속성 </a:t>
            </a:r>
            <a:r>
              <a:rPr lang="en-US" altLang="ko-KR" dirty="0"/>
              <a:t>(properties or attributes)</a:t>
            </a:r>
            <a:r>
              <a:rPr lang="ko-KR" altLang="en-US" dirty="0"/>
              <a:t>으로 사용자의 관심사를 모델링</a:t>
            </a:r>
            <a:endParaRPr lang="en-US" altLang="ko-KR" dirty="0"/>
          </a:p>
          <a:p>
            <a:r>
              <a:rPr lang="ko-KR" altLang="en-US" dirty="0"/>
              <a:t>지식 기반 시스템 </a:t>
            </a:r>
            <a:r>
              <a:rPr lang="en-US" altLang="ko-KR" dirty="0"/>
              <a:t>(knowledge-based systems)</a:t>
            </a:r>
          </a:p>
          <a:p>
            <a:pPr lvl="1"/>
            <a:r>
              <a:rPr lang="ko-KR" altLang="en-US" dirty="0"/>
              <a:t>사용자가 관심사를 직접 시스템에 지정</a:t>
            </a:r>
            <a:endParaRPr lang="en-US" altLang="ko-KR" dirty="0"/>
          </a:p>
          <a:p>
            <a:pPr lvl="1"/>
            <a:r>
              <a:rPr lang="ko-KR" altLang="en-US" dirty="0"/>
              <a:t> 지정된 내용을 도메인 지식과 결합하여 추천 제공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1CCA7-1BE9-4246-AFAC-12E7C4CA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554D5-4575-449D-941A-D2E8B65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2FCFC-BDBA-45F7-AC59-932F772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C7C2-6A24-4B1D-AB18-8E59AEAF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시스템의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2A6C8-9DDA-4CB8-80E3-2F342CFF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문제 </a:t>
            </a:r>
            <a:r>
              <a:rPr lang="ko-KR" altLang="en-US" dirty="0" err="1"/>
              <a:t>포뮬레이션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두가지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예측 모델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조합에 대한 평점을 예측</a:t>
            </a:r>
            <a:endParaRPr lang="en-US" altLang="ko-KR" dirty="0"/>
          </a:p>
          <a:p>
            <a:pPr lvl="2"/>
            <a:r>
              <a:rPr lang="en-US" altLang="ko-KR" dirty="0"/>
              <a:t>m x n </a:t>
            </a:r>
            <a:r>
              <a:rPr lang="ko-KR" altLang="en-US" dirty="0"/>
              <a:t>행렬 완성 </a:t>
            </a:r>
            <a:r>
              <a:rPr lang="en-US" altLang="ko-KR" dirty="0"/>
              <a:t>(matrix completion)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ko-KR" altLang="en-US" dirty="0"/>
              <a:t>사용자 </a:t>
            </a:r>
            <a:r>
              <a:rPr lang="en-US" altLang="ko-KR" dirty="0"/>
              <a:t>m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 n </a:t>
            </a:r>
            <a:r>
              <a:rPr lang="ko-KR" altLang="en-US" dirty="0"/>
              <a:t>개</a:t>
            </a:r>
            <a:endParaRPr lang="en-US" altLang="ko-KR" dirty="0"/>
          </a:p>
          <a:p>
            <a:pPr lvl="3"/>
            <a:r>
              <a:rPr lang="ko-KR" altLang="en-US" dirty="0"/>
              <a:t>평점이 확보되지 않은 행렬의 부분을 예측</a:t>
            </a:r>
            <a:endParaRPr lang="en-US" altLang="ko-KR" dirty="0"/>
          </a:p>
          <a:p>
            <a:pPr lvl="1"/>
            <a:r>
              <a:rPr lang="ko-KR" altLang="en-US" dirty="0"/>
              <a:t>랭킹 모델</a:t>
            </a:r>
            <a:endParaRPr lang="en-US" altLang="ko-KR" dirty="0"/>
          </a:p>
          <a:p>
            <a:pPr lvl="2"/>
            <a:r>
              <a:rPr lang="en-US" altLang="ko-KR" dirty="0"/>
              <a:t>top-k </a:t>
            </a:r>
            <a:r>
              <a:rPr lang="ko-KR" altLang="en-US" dirty="0"/>
              <a:t>추천 문제</a:t>
            </a:r>
          </a:p>
          <a:p>
            <a:pPr lvl="3"/>
            <a:r>
              <a:rPr lang="ko-KR" altLang="en-US" dirty="0"/>
              <a:t>특정 사용자에 상위</a:t>
            </a:r>
            <a:r>
              <a:rPr lang="en-US" altLang="ko-KR" dirty="0"/>
              <a:t>-k </a:t>
            </a:r>
            <a:r>
              <a:rPr lang="ko-KR" altLang="en-US" dirty="0"/>
              <a:t>아이템 추천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특정 아이템에 상위</a:t>
            </a:r>
            <a:r>
              <a:rPr lang="en-US" altLang="ko-KR" dirty="0"/>
              <a:t>-k </a:t>
            </a:r>
            <a:r>
              <a:rPr lang="ko-KR" altLang="en-US" dirty="0"/>
              <a:t>사용자 결정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둘중</a:t>
            </a:r>
            <a:r>
              <a:rPr lang="ko-KR" altLang="en-US" dirty="0"/>
              <a:t>  보다 제너럴 한 것은</a:t>
            </a:r>
            <a:r>
              <a:rPr lang="en-US" altLang="ko-KR" dirty="0"/>
              <a:t>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1A167-9051-40BE-88E4-5A3118C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187FE-E96B-46C5-8588-9310DAC6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F99DE-C19E-4F5F-B2B1-33DC0E2F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8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C7C2-6A24-4B1D-AB18-8E59AEAF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시스템의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2A6C8-9DDA-4CB8-80E3-2F342CFF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추천 문제 </a:t>
            </a:r>
            <a:r>
              <a:rPr lang="ko-KR" altLang="en-US" dirty="0" err="1"/>
              <a:t>포뮬레이션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두가지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예측 모델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조합에 대한 평점을 예측</a:t>
            </a:r>
            <a:endParaRPr lang="en-US" altLang="ko-KR" dirty="0"/>
          </a:p>
          <a:p>
            <a:pPr lvl="2"/>
            <a:r>
              <a:rPr lang="en-US" altLang="ko-KR" dirty="0"/>
              <a:t>m x n </a:t>
            </a:r>
            <a:r>
              <a:rPr lang="ko-KR" altLang="en-US" dirty="0"/>
              <a:t>행렬 완성 </a:t>
            </a:r>
            <a:r>
              <a:rPr lang="en-US" altLang="ko-KR" dirty="0"/>
              <a:t>(matrix completion)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ko-KR" altLang="en-US" dirty="0"/>
              <a:t>사용자 </a:t>
            </a:r>
            <a:r>
              <a:rPr lang="en-US" altLang="ko-KR" dirty="0"/>
              <a:t>m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 n </a:t>
            </a:r>
            <a:r>
              <a:rPr lang="ko-KR" altLang="en-US" dirty="0"/>
              <a:t>개</a:t>
            </a:r>
            <a:endParaRPr lang="en-US" altLang="ko-KR" dirty="0"/>
          </a:p>
          <a:p>
            <a:pPr lvl="3"/>
            <a:r>
              <a:rPr lang="ko-KR" altLang="en-US" dirty="0"/>
              <a:t>평점이 확보되지 않은 행렬의 부분을 예측</a:t>
            </a:r>
            <a:endParaRPr lang="en-US" altLang="ko-KR" dirty="0"/>
          </a:p>
          <a:p>
            <a:pPr lvl="1"/>
            <a:r>
              <a:rPr lang="ko-KR" altLang="en-US" dirty="0"/>
              <a:t>랭킹 모델</a:t>
            </a:r>
            <a:endParaRPr lang="en-US" altLang="ko-KR" dirty="0"/>
          </a:p>
          <a:p>
            <a:pPr lvl="2"/>
            <a:r>
              <a:rPr lang="en-US" altLang="ko-KR" dirty="0"/>
              <a:t>top-k </a:t>
            </a:r>
            <a:r>
              <a:rPr lang="ko-KR" altLang="en-US" dirty="0"/>
              <a:t>추천 문제</a:t>
            </a:r>
          </a:p>
          <a:p>
            <a:pPr lvl="3"/>
            <a:r>
              <a:rPr lang="ko-KR" altLang="en-US" dirty="0"/>
              <a:t>특정 사용자에 상위</a:t>
            </a:r>
            <a:r>
              <a:rPr lang="en-US" altLang="ko-KR" dirty="0"/>
              <a:t>-k </a:t>
            </a:r>
            <a:r>
              <a:rPr lang="ko-KR" altLang="en-US" dirty="0"/>
              <a:t>아이템 추천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특정 아이템에 상위</a:t>
            </a:r>
            <a:r>
              <a:rPr lang="en-US" altLang="ko-KR" dirty="0"/>
              <a:t>-k </a:t>
            </a:r>
            <a:r>
              <a:rPr lang="ko-KR" altLang="en-US" dirty="0"/>
              <a:t>사용자 결정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둘 중  보다 제너럴 한 것은</a:t>
            </a:r>
            <a:r>
              <a:rPr lang="en-US" altLang="ko-KR" dirty="0"/>
              <a:t>? </a:t>
            </a:r>
            <a:r>
              <a:rPr lang="ko-KR" altLang="en-US" dirty="0"/>
              <a:t>예측모델</a:t>
            </a:r>
            <a:endParaRPr lang="en-US" altLang="ko-KR" dirty="0"/>
          </a:p>
          <a:p>
            <a:pPr lvl="2"/>
            <a:r>
              <a:rPr lang="ko-KR" altLang="en-US" dirty="0"/>
              <a:t>평점을 예측하면 랭킹 결정 가능하기 때문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1A167-9051-40BE-88E4-5A3118C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187FE-E96B-46C5-8588-9310DAC6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F99DE-C19E-4F5F-B2B1-33DC0E2F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76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0562-F5AF-4135-9DC3-188C65FF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6CB1-D935-4FEE-8B66-DE6AE2E1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수익 증가를 달성하기 위한 운영 및 기술적 목표 </a:t>
            </a:r>
            <a:r>
              <a:rPr lang="en-US" altLang="ko-KR" dirty="0"/>
              <a:t>(</a:t>
            </a:r>
            <a:r>
              <a:rPr lang="ko-KR" altLang="en-US" dirty="0"/>
              <a:t>전자 상거래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관련성 </a:t>
            </a:r>
            <a:r>
              <a:rPr lang="en-US" altLang="ko-KR" dirty="0"/>
              <a:t>(relevance)</a:t>
            </a:r>
          </a:p>
          <a:p>
            <a:pPr lvl="2"/>
            <a:r>
              <a:rPr lang="ko-KR" altLang="en-US" dirty="0"/>
              <a:t>사용자와</a:t>
            </a:r>
            <a:r>
              <a:rPr lang="en-US" altLang="ko-KR" dirty="0"/>
              <a:t> </a:t>
            </a:r>
            <a:r>
              <a:rPr lang="ko-KR" altLang="en-US" dirty="0"/>
              <a:t>관련 있는 아이템 </a:t>
            </a:r>
            <a:r>
              <a:rPr lang="ko-KR" altLang="en-US" dirty="0" err="1"/>
              <a:t>추천시</a:t>
            </a:r>
            <a:r>
              <a:rPr lang="ko-KR" altLang="en-US" dirty="0"/>
              <a:t> 구매 가능성 있음</a:t>
            </a:r>
            <a:endParaRPr lang="en-US" altLang="ko-KR" dirty="0"/>
          </a:p>
          <a:p>
            <a:pPr lvl="1"/>
            <a:r>
              <a:rPr lang="ko-KR" altLang="en-US" dirty="0"/>
              <a:t>참신성 </a:t>
            </a:r>
            <a:r>
              <a:rPr lang="en-US" altLang="ko-KR" dirty="0"/>
              <a:t>(novelty)</a:t>
            </a:r>
          </a:p>
          <a:p>
            <a:pPr lvl="2"/>
            <a:r>
              <a:rPr lang="ko-KR" altLang="en-US" dirty="0"/>
              <a:t>이전에 보지 못했던 아이템 </a:t>
            </a:r>
            <a:r>
              <a:rPr lang="ko-KR" altLang="en-US" dirty="0" err="1"/>
              <a:t>추천시</a:t>
            </a:r>
            <a:r>
              <a:rPr lang="ko-KR" altLang="en-US" dirty="0"/>
              <a:t> 도움이 됨</a:t>
            </a:r>
            <a:endParaRPr lang="en-US" altLang="ko-KR" dirty="0"/>
          </a:p>
          <a:p>
            <a:pPr lvl="2"/>
            <a:r>
              <a:rPr lang="ko-KR" altLang="en-US" dirty="0"/>
              <a:t>선호하는 장르의 인기 영화만 추천한다면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의외성</a:t>
            </a:r>
            <a:r>
              <a:rPr lang="ko-KR" altLang="en-US" dirty="0"/>
              <a:t> </a:t>
            </a:r>
            <a:r>
              <a:rPr lang="en-US" altLang="ko-KR" dirty="0"/>
              <a:t>(serendipity)</a:t>
            </a:r>
          </a:p>
          <a:p>
            <a:pPr lvl="2"/>
            <a:r>
              <a:rPr lang="ko-KR" altLang="en-US" dirty="0"/>
              <a:t>뻔한 추천 대신 예상치 못한 무언가를 추천하는 것</a:t>
            </a:r>
            <a:endParaRPr lang="en-US" altLang="ko-KR" dirty="0"/>
          </a:p>
          <a:p>
            <a:pPr lvl="2"/>
            <a:r>
              <a:rPr lang="ko-KR" altLang="en-US" dirty="0"/>
              <a:t>단순히 알지 못했던 아이템이 아니라 정말 뜻밖의 추천 </a:t>
            </a:r>
            <a:r>
              <a:rPr lang="en-US" altLang="ko-KR" dirty="0"/>
              <a:t>(</a:t>
            </a:r>
            <a:r>
              <a:rPr lang="ko-KR" altLang="en-US" dirty="0"/>
              <a:t>사용자의 잠재적 관심사를 유추하여 추천에 반영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증가된 추천 다양성 </a:t>
            </a:r>
            <a:r>
              <a:rPr lang="en-US" altLang="ko-KR" dirty="0"/>
              <a:t>(recommendation diversity)</a:t>
            </a:r>
          </a:p>
          <a:p>
            <a:pPr lvl="2"/>
            <a:r>
              <a:rPr lang="en-US" altLang="ko-KR" dirty="0"/>
              <a:t>Top-k</a:t>
            </a:r>
            <a:r>
              <a:rPr lang="ko-KR" altLang="en-US" dirty="0"/>
              <a:t> 추천에 포함된 아이템들의 특징이 모두 유사하다면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유사 아이템의 반복된 추천으로부터 지루해지지 않도록 하는 장치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8FAAC-6567-412F-B1AA-0132EAA6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2023. 3. 3.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93088-CDB4-4840-B17F-7C58521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AFF0B-E030-4FB2-BFC7-1B86C34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76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2334</Words>
  <Application>Microsoft Macintosh PowerPoint</Application>
  <PresentationFormat>와이드스크린</PresentationFormat>
  <Paragraphs>515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나눔고딕</vt:lpstr>
      <vt:lpstr>Arial</vt:lpstr>
      <vt:lpstr>Office 테마</vt:lpstr>
      <vt:lpstr>추천 시스템 소개</vt:lpstr>
      <vt:lpstr>개요</vt:lpstr>
      <vt:lpstr>개요</vt:lpstr>
      <vt:lpstr>개요</vt:lpstr>
      <vt:lpstr>개요</vt:lpstr>
      <vt:lpstr>개요</vt:lpstr>
      <vt:lpstr>추천 시스템의 목표</vt:lpstr>
      <vt:lpstr>추천 시스템의 목표</vt:lpstr>
      <vt:lpstr>추천시스템의 목표</vt:lpstr>
      <vt:lpstr>추천 시스템의 목표</vt:lpstr>
      <vt:lpstr>1.3 추천 시스템의 기본 모델</vt:lpstr>
      <vt:lpstr>1.3.1 협업 필터링 모델</vt:lpstr>
      <vt:lpstr>1.3.1 협업 필터링 모델</vt:lpstr>
      <vt:lpstr>1.3.1 협업 필터링 모델</vt:lpstr>
      <vt:lpstr>1.3.1 협업 필터링 모델</vt:lpstr>
      <vt:lpstr>1.3.1 협업 필터링 모델</vt:lpstr>
      <vt:lpstr>1.3.1 협업 필터링 모델</vt:lpstr>
      <vt:lpstr>1.3.1.1 평점의 종류</vt:lpstr>
      <vt:lpstr>1.3.1.1 평점의 종류</vt:lpstr>
      <vt:lpstr>1.3.1.1 평점의 종류</vt:lpstr>
      <vt:lpstr>1.3.1.1 명시적 평점과 암시적 평점의 예시</vt:lpstr>
      <vt:lpstr>1.3.1.1 명시적 평점과 암시적 평점의 예시</vt:lpstr>
      <vt:lpstr>1.3.1.1 명시적 평점과 암시적 평점의 예시</vt:lpstr>
      <vt:lpstr>1.3.1.3 분류와 회귀 모델링 관점에서의 CF</vt:lpstr>
      <vt:lpstr>1.3.1.3 분류와 회귀 모델링 관점에서의 CF</vt:lpstr>
      <vt:lpstr>1.3.1.3 분류와 회귀 모델링 관점에서의 CF</vt:lpstr>
      <vt:lpstr>1.3.2 콘텐츠 기반 추천 시스템</vt:lpstr>
      <vt:lpstr>1.3.2 콘텐츠 기반 추천 시스템</vt:lpstr>
      <vt:lpstr>1.3.3 지식 기반 추천 시스템</vt:lpstr>
      <vt:lpstr>1.3.3 지식 기반 추천 시스템</vt:lpstr>
      <vt:lpstr>1.3.3 지식 기반 추천 시스템</vt:lpstr>
      <vt:lpstr>1.3.3 지식 기반 추천 시스템</vt:lpstr>
      <vt:lpstr>1.3.3 지식 기반 추천 시스템</vt:lpstr>
      <vt:lpstr>1.3.4 인구 통계학적 추천 시스템</vt:lpstr>
      <vt:lpstr>1.3.5 하이브리드와 앙상블 기반 추천 시스템</vt:lpstr>
      <vt:lpstr>1.3.6 추천 시스템의 평가</vt:lpstr>
      <vt:lpstr>1.4 추천 시스템의 도메인 특화 과제</vt:lpstr>
      <vt:lpstr>1.4 추천 시스템의 도메인 특화 과제</vt:lpstr>
      <vt:lpstr>1.4 추천 시스템의 도메인 특화 과제</vt:lpstr>
      <vt:lpstr>1.5 고급 주제 및 애플리케이션</vt:lpstr>
      <vt:lpstr>요약 및 다음 주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장민</dc:creator>
  <cp:lastModifiedBy>오장민</cp:lastModifiedBy>
  <cp:revision>57</cp:revision>
  <dcterms:created xsi:type="dcterms:W3CDTF">2022-03-03T07:02:43Z</dcterms:created>
  <dcterms:modified xsi:type="dcterms:W3CDTF">2023-03-03T05:56:54Z</dcterms:modified>
</cp:coreProperties>
</file>