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5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77" autoAdjust="0"/>
    <p:restoredTop sz="96327"/>
  </p:normalViewPr>
  <p:slideViewPr>
    <p:cSldViewPr snapToGrid="0">
      <p:cViewPr varScale="1">
        <p:scale>
          <a:sx n="123" d="100"/>
          <a:sy n="123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오장민" userId="da33f552-4cf6-4587-a639-e75e2796fdc2" providerId="ADAL" clId="{A6B8DF43-891B-5F4E-BA8B-82953BBDEBD2}"/>
    <pc:docChg chg="modSld">
      <pc:chgData name="오장민" userId="da33f552-4cf6-4587-a639-e75e2796fdc2" providerId="ADAL" clId="{A6B8DF43-891B-5F4E-BA8B-82953BBDEBD2}" dt="2022-12-16T09:29:51.645" v="0" actId="1038"/>
      <pc:docMkLst>
        <pc:docMk/>
      </pc:docMkLst>
      <pc:sldChg chg="modSp mod">
        <pc:chgData name="오장민" userId="da33f552-4cf6-4587-a639-e75e2796fdc2" providerId="ADAL" clId="{A6B8DF43-891B-5F4E-BA8B-82953BBDEBD2}" dt="2022-12-16T09:29:51.645" v="0" actId="1038"/>
        <pc:sldMkLst>
          <pc:docMk/>
          <pc:sldMk cId="3701950613" sldId="267"/>
        </pc:sldMkLst>
        <pc:picChg chg="mod">
          <ac:chgData name="오장민" userId="da33f552-4cf6-4587-a639-e75e2796fdc2" providerId="ADAL" clId="{A6B8DF43-891B-5F4E-BA8B-82953BBDEBD2}" dt="2022-12-16T09:29:51.645" v="0" actId="1038"/>
          <ac:picMkLst>
            <pc:docMk/>
            <pc:sldMk cId="3701950613" sldId="267"/>
            <ac:picMk id="8" creationId="{A93FEFDC-0F40-69C1-B339-993CA063ADA3}"/>
          </ac:picMkLst>
        </pc:picChg>
      </pc:sldChg>
    </pc:docChg>
  </pc:docChgLst>
  <pc:docChgLst>
    <pc:chgData name="오장민" userId="da33f552-4cf6-4587-a639-e75e2796fdc2" providerId="ADAL" clId="{07065183-DFF9-F94B-9B71-20FAC663270E}"/>
    <pc:docChg chg="modSld">
      <pc:chgData name="오장민" userId="da33f552-4cf6-4587-a639-e75e2796fdc2" providerId="ADAL" clId="{07065183-DFF9-F94B-9B71-20FAC663270E}" dt="2022-12-02T02:39:48.772" v="6" actId="20577"/>
      <pc:docMkLst>
        <pc:docMk/>
      </pc:docMkLst>
      <pc:sldChg chg="modSp mod">
        <pc:chgData name="오장민" userId="da33f552-4cf6-4587-a639-e75e2796fdc2" providerId="ADAL" clId="{07065183-DFF9-F94B-9B71-20FAC663270E}" dt="2022-12-02T02:39:48.772" v="6" actId="20577"/>
        <pc:sldMkLst>
          <pc:docMk/>
          <pc:sldMk cId="1137659631" sldId="270"/>
        </pc:sldMkLst>
        <pc:spChg chg="mod">
          <ac:chgData name="오장민" userId="da33f552-4cf6-4587-a639-e75e2796fdc2" providerId="ADAL" clId="{07065183-DFF9-F94B-9B71-20FAC663270E}" dt="2022-12-02T02:39:48.772" v="6" actId="20577"/>
          <ac:spMkLst>
            <pc:docMk/>
            <pc:sldMk cId="1137659631" sldId="270"/>
            <ac:spMk id="3" creationId="{93709D03-1793-F935-3E46-B0B11E4D84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79A5F-7244-4BB3-BE23-04A5C8E1D27F}" type="datetimeFigureOut">
              <a:rPr lang="ko-KR" altLang="en-US" smtClean="0"/>
              <a:t>2023. 5. 29.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CD257-8134-4CD8-859E-58B37D24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20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682D7-EC62-4A20-9B3F-A55993660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2753BD-7290-43EC-A1F3-C3BBBD123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CABDB-1D20-44E6-A3EA-AAFBC225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740A7005-4C3F-4FEC-8E85-1F5FA182A431}" type="datetime1">
              <a:rPr lang="ko-KR" altLang="en-US" smtClean="0"/>
              <a:t>2023. 5. 29.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66C26-3BC7-4446-B7B9-F6A73449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F223A-A25E-43C1-9F73-BDE1F25D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DD3A777A-69A6-4D0B-A7AE-CC65891960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612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BFE77-9D22-4667-8BE0-A6989E53E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F6772B-995E-4CEB-9DFD-D3BC1CB76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EEEB47-15EB-4BFE-9734-B56A547F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2203-D1CC-4C8B-987A-5B497F473BB5}" type="datetime1">
              <a:rPr lang="ko-KR" altLang="en-US" smtClean="0"/>
              <a:t>2023. 5. 29.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063E5-FD92-48E3-AE98-CF6BF1B9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612AE-1FAD-4E28-B993-DF5CC7410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BEF3B7-1418-4E10-8AC1-8EB83C167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D281E0-149E-432D-A3ED-F61D0933C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847DB-EF88-4003-95D3-20AACB07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B5C8-6DE1-458A-8EB8-0CF4FE482C55}" type="datetime1">
              <a:rPr lang="ko-KR" altLang="en-US" smtClean="0"/>
              <a:t>2023. 5. 29.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273D9-B41A-4C5F-A3F0-59596C43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FDBAE1-76DA-43D9-B3F7-E2D7ABC8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45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BFCE4-FBC9-4151-97FF-689BC2A5D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280"/>
            <a:ext cx="10515600" cy="941387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0DDAE-957A-4342-B244-D894F4EED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338"/>
            <a:ext cx="10515600" cy="4963625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ED7156-DE35-462A-9A5A-5AD52E27A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F2FDF72-EB34-4DA0-A523-44A8F3A4A0A1}" type="datetime1">
              <a:rPr lang="ko-KR" altLang="en-US" smtClean="0"/>
              <a:t>2023. 5. 29.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4DAEAD-DF86-4B4E-9657-9DDFA7DD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DC90B-90D1-4FF4-B487-68ED219C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DD3A777A-69A6-4D0B-A7AE-CC65891960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458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36931-1583-47D1-AA8B-0A63E7A7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C8AF7F-7760-45F6-82EF-8F7014139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8D43D-365B-4BF6-B626-25794E32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7393-C2B0-459B-B672-7FF234D358F9}" type="datetime1">
              <a:rPr lang="ko-KR" altLang="en-US" smtClean="0"/>
              <a:t>2023. 5. 29.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617E6-2631-4E28-B9E4-C5AF7732E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F8B09-FED5-4091-9A95-D780173A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3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FB271-1C17-4EA7-8DAA-9EE313C1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800180-58C6-4496-9F18-46B508958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EF342A-790D-4E01-B067-660C32E45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EA1FFA-9B6F-49A7-A0FF-C4842E96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5CF2-A6B8-45C7-919E-2C1242D9C412}" type="datetime1">
              <a:rPr lang="ko-KR" altLang="en-US" smtClean="0"/>
              <a:t>2023. 5. 29.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5153DF-B5FA-4857-831C-4D9D3B5D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E74A4D-652C-4C88-B076-CB93B8AC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51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0F437-EEE7-4A98-B5E9-145B3362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3D55BA-4CAD-4B05-8DB2-1D7A618D0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E7B80D-1A43-45E4-B06A-5CFA021BE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E66B78-BCCC-4B21-8D75-9BC42BF49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5CD84F-BF50-4938-8580-77F4AD91F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D0BE31-1372-4A51-B70B-AFCE06C4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270C-8487-42D6-8881-CACA4473D239}" type="datetime1">
              <a:rPr lang="ko-KR" altLang="en-US" smtClean="0"/>
              <a:t>2023. 5. 29.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5B5EB7-A7DD-477D-8494-DD74956C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22BC6A-74D0-4247-B0A1-743CFEE3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040D5-C7F5-4B74-AEA1-29DFEE26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B8313A-D206-42F1-AC40-8BB7993B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6B71-6058-4831-A26B-AB6D400AFD0D}" type="datetime1">
              <a:rPr lang="ko-KR" altLang="en-US" smtClean="0"/>
              <a:t>2023. 5. 29.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1BE022-9915-4D5A-B391-C085B266B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4545BD-11B5-4620-8F64-B1050B75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26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9BF300-4073-45CE-A806-7DBC5E43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6171-657C-427A-90ED-E247D47004BA}" type="datetime1">
              <a:rPr lang="ko-KR" altLang="en-US" smtClean="0"/>
              <a:t>2023. 5. 29.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D63526-9370-4436-9348-51DE0218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83FCFA-59C5-41DC-ADA6-3FD1B55F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1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8E31A-0669-44D3-B6E4-BCF830FF0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26D859-33DE-4070-84CF-92E98A258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02D73-0CD1-4935-A2A2-4E80B3C44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9DAC15-F87B-46C2-A083-45DA60E3B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75C7-BCF9-429E-A173-11C7F6053013}" type="datetime1">
              <a:rPr lang="ko-KR" altLang="en-US" smtClean="0"/>
              <a:t>2023. 5. 29.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259F4A-DBCB-467E-A0C7-C4BC4773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836D65-0D1D-4B29-AF40-F68FA235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78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F4D1C-42FB-4C07-BD06-870F63327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EB73AE-BCC5-4293-B860-739271016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E256A6-4EB8-4DA4-8A74-F67D62F7B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201DA9-5673-43E4-9292-E8E265A4E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0835-43D0-4D48-B1BC-7C0A96483998}" type="datetime1">
              <a:rPr lang="ko-KR" altLang="en-US" smtClean="0"/>
              <a:t>2023. 5. 29.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7D0F1C-6C75-44CD-9FC8-E02FDBAC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2DC40A-3AAF-4373-8984-1312DEA5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15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08DD93-AC45-4E2D-BF43-783B9D2A6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4A68E8-E59F-412B-989E-8A16C7AF6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E9B37-21A1-4417-BFC8-1A8F27E75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10B1F-159C-4C8B-A65A-542E72B7CDC2}" type="datetime1">
              <a:rPr lang="ko-KR" altLang="en-US" smtClean="0"/>
              <a:t>2023. 5. 29.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30B983-A3D8-47A8-B9A4-C48C67E00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3E88B-9900-45C8-8394-D47B4A480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89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course/" TargetMode="External"/><Relationship Id="rId2" Type="http://schemas.openxmlformats.org/officeDocument/2006/relationships/hyperlink" Target="https://arxiv.org/abs/1706.0376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kCc8FmEb1n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huggingface.co/task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B78CC-42F7-4C71-A6CA-ABA2C787ED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ko-KR" altLang="en-US" dirty="0"/>
              <a:t>트랜스포머 전이학습</a:t>
            </a:r>
            <a:r>
              <a:rPr lang="en-US" altLang="ko-KR" dirty="0"/>
              <a:t>:</a:t>
            </a:r>
            <a:r>
              <a:rPr lang="ko-KR" altLang="en-US" dirty="0"/>
              <a:t> 컨텐츠 기반 평점 예측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3DAEBC-C64F-4279-97F1-596D7851F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추천시스템 </a:t>
            </a:r>
            <a:r>
              <a:rPr lang="en-US" altLang="ko-KR" dirty="0"/>
              <a:t>13</a:t>
            </a:r>
            <a:r>
              <a:rPr lang="ko-KR" altLang="en-US" dirty="0"/>
              <a:t>주차 </a:t>
            </a:r>
            <a:r>
              <a:rPr lang="en-US" altLang="ko-KR" dirty="0"/>
              <a:t>(</a:t>
            </a:r>
            <a:r>
              <a:rPr lang="ko-KR" altLang="en-US" dirty="0"/>
              <a:t>보조 자료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81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7A5E4-203C-5268-A5F5-1F19CE18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사전학습</a:t>
            </a:r>
            <a:r>
              <a:rPr kumimoji="1" lang="ko-KR" altLang="en-US" dirty="0"/>
              <a:t> </a:t>
            </a:r>
            <a:r>
              <a:rPr kumimoji="1" lang="en-US" altLang="ko-KR" dirty="0"/>
              <a:t>vs </a:t>
            </a:r>
            <a:r>
              <a:rPr kumimoji="1" lang="ko-Kore-KR" altLang="en-US" dirty="0"/>
              <a:t>전이학습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3E4473-D483-00B3-6389-D0CB53E55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사전학습</a:t>
            </a:r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pPr lvl="1"/>
            <a:r>
              <a:rPr kumimoji="1" lang="ko-KR" altLang="en-US" dirty="0"/>
              <a:t>매우 많은 양의 코퍼스 </a:t>
            </a:r>
            <a:r>
              <a:rPr kumimoji="1" lang="en-US" altLang="ko-KR" dirty="0"/>
              <a:t>(corpus)</a:t>
            </a:r>
            <a:r>
              <a:rPr kumimoji="1" lang="ko-KR" altLang="en-US" dirty="0"/>
              <a:t> 필요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학습에 긴 시간 필요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6D8BA-B6D0-DDBC-852B-25C600DB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2023. 5. 29.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C1B1E-1B60-AD26-E965-EB45244F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E9CF3F-0E57-0B1B-62A9-71B67114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9E71761-44D3-B7BE-0A08-2FA13602D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28" y="1902808"/>
            <a:ext cx="7772400" cy="231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84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7A5E4-203C-5268-A5F5-1F19CE18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사전학습</a:t>
            </a:r>
            <a:r>
              <a:rPr kumimoji="1" lang="ko-KR" altLang="en-US" dirty="0"/>
              <a:t> </a:t>
            </a:r>
            <a:r>
              <a:rPr kumimoji="1" lang="en-US" altLang="ko-KR" dirty="0"/>
              <a:t>vs </a:t>
            </a:r>
            <a:r>
              <a:rPr kumimoji="1" lang="ko-Kore-KR" altLang="en-US" dirty="0"/>
              <a:t>전이학습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3E4473-D483-00B3-6389-D0CB53E55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전이학습</a:t>
            </a:r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pPr marL="457200" lvl="1" indent="0">
              <a:buNone/>
            </a:pPr>
            <a:endParaRPr kumimoji="1" lang="en-US" altLang="ko-Kore-KR" dirty="0"/>
          </a:p>
          <a:p>
            <a:pPr lvl="1"/>
            <a:r>
              <a:rPr kumimoji="1" lang="ko-Kore-KR" altLang="en-US" dirty="0"/>
              <a:t>사전학습</a:t>
            </a:r>
            <a:r>
              <a:rPr kumimoji="1" lang="ko-KR" altLang="en-US" dirty="0"/>
              <a:t> 모델은 언어 기저의 통계적 이해를 갖추고 있음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전이학습은 훨씬 적은 데이터셋을 이용하여 좋은 결과를 얻게 됨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자원과 시간을 적게 요구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6D8BA-B6D0-DDBC-852B-25C600DB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2023. 5. 29.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C1B1E-1B60-AD26-E965-EB45244F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E9CF3F-0E57-0B1B-62A9-71B67114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ED9971-7821-D40F-1DD8-D8F828DFB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43" y="1795564"/>
            <a:ext cx="7772400" cy="220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59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A2CB1-1C59-5076-9C62-49B91415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트랜스포머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일반</a:t>
            </a:r>
            <a:r>
              <a:rPr kumimoji="1" lang="ko-KR" altLang="en-US" dirty="0"/>
              <a:t> 아키텍처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09D03-1793-F935-3E46-B0B11E4D8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338"/>
            <a:ext cx="7075714" cy="4963625"/>
          </a:xfrm>
        </p:spPr>
        <p:txBody>
          <a:bodyPr/>
          <a:lstStyle/>
          <a:p>
            <a:r>
              <a:rPr kumimoji="1" lang="ko-Kore-KR" altLang="en-US" dirty="0"/>
              <a:t>두개의</a:t>
            </a:r>
            <a:r>
              <a:rPr kumimoji="1" lang="ko-KR" altLang="en-US" dirty="0"/>
              <a:t> 블록</a:t>
            </a:r>
            <a:endParaRPr kumimoji="1" lang="en-US" altLang="ko-KR" dirty="0"/>
          </a:p>
          <a:p>
            <a:r>
              <a:rPr kumimoji="1" lang="ko-KR" altLang="en-US" dirty="0"/>
              <a:t>인코더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입력에 대한 표현 </a:t>
            </a:r>
            <a:r>
              <a:rPr kumimoji="1" lang="en-US" altLang="ko-KR" dirty="0"/>
              <a:t>(representation) / </a:t>
            </a:r>
            <a:r>
              <a:rPr kumimoji="1" lang="ko-KR" altLang="en-US" dirty="0" err="1"/>
              <a:t>피쳐</a:t>
            </a:r>
            <a:r>
              <a:rPr kumimoji="1" lang="ko-KR" altLang="en-US" dirty="0"/>
              <a:t> </a:t>
            </a:r>
            <a:r>
              <a:rPr kumimoji="1" lang="en-US" altLang="ko-KR" dirty="0"/>
              <a:t>(feature)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유도</a:t>
            </a:r>
            <a:r>
              <a:rPr kumimoji="1" lang="en-US" altLang="ko-KR" dirty="0"/>
              <a:t>.</a:t>
            </a:r>
            <a:r>
              <a:rPr kumimoji="1" lang="ko-KR" altLang="en-US" dirty="0"/>
              <a:t> 모델이 입력의 이해에 최적화됨</a:t>
            </a:r>
            <a:endParaRPr kumimoji="1" lang="en-US" altLang="ko-KR" dirty="0"/>
          </a:p>
          <a:p>
            <a:r>
              <a:rPr kumimoji="1" lang="ko-KR" altLang="en-US" dirty="0" err="1"/>
              <a:t>디코더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인코더의 표현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피쳐</a:t>
            </a:r>
            <a:r>
              <a:rPr kumimoji="1" lang="en-US" altLang="ko-KR" dirty="0"/>
              <a:t>)</a:t>
            </a:r>
            <a:r>
              <a:rPr kumimoji="1" lang="ko-KR" altLang="en-US" dirty="0"/>
              <a:t>과 추가 </a:t>
            </a:r>
            <a:r>
              <a:rPr kumimoji="1" lang="ko-KR" altLang="en-US" dirty="0" err="1"/>
              <a:t>입력으로부터</a:t>
            </a:r>
            <a:r>
              <a:rPr kumimoji="1" lang="ko-KR" altLang="en-US" dirty="0"/>
              <a:t> 타겟 시퀀스를 생성</a:t>
            </a:r>
            <a:r>
              <a:rPr kumimoji="1" lang="en-US" altLang="ko-KR" dirty="0"/>
              <a:t>.</a:t>
            </a:r>
            <a:r>
              <a:rPr kumimoji="1" lang="ko-KR" altLang="en-US"/>
              <a:t> 모델이 결과 </a:t>
            </a:r>
            <a:r>
              <a:rPr kumimoji="1" lang="ko-KR" altLang="en-US" dirty="0"/>
              <a:t>생성에 최적화됨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FFCFC8-220C-C84F-471B-3F786D8B4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2023. 5. 29.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53884D-A5A6-1E80-3EB9-10ED6D98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6A2CB-A099-F099-F5AE-4DEB0416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F4AF32-C27A-936C-483E-835BB11EFCEE}"/>
              </a:ext>
            </a:extLst>
          </p:cNvPr>
          <p:cNvSpPr txBox="1"/>
          <p:nvPr/>
        </p:nvSpPr>
        <p:spPr>
          <a:xfrm>
            <a:off x="424543" y="4724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3FEFDC-0F40-69C1-B339-993CA063A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448" y="69850"/>
            <a:ext cx="4368800" cy="671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50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A2CB1-1C59-5076-9C62-49B91415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트랜스포머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일반</a:t>
            </a:r>
            <a:r>
              <a:rPr kumimoji="1" lang="ko-KR" altLang="en-US" dirty="0"/>
              <a:t> 아키텍처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09D03-1793-F935-3E46-B0B11E4D8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338"/>
            <a:ext cx="7075714" cy="4963625"/>
          </a:xfrm>
        </p:spPr>
        <p:txBody>
          <a:bodyPr/>
          <a:lstStyle/>
          <a:p>
            <a:r>
              <a:rPr kumimoji="1" lang="en-US" altLang="ko-Kore-KR" dirty="0"/>
              <a:t>Encoder only models</a:t>
            </a:r>
          </a:p>
          <a:p>
            <a:pPr lvl="1"/>
            <a:r>
              <a:rPr kumimoji="1" lang="en-US" altLang="ko-Kore-KR" dirty="0"/>
              <a:t>Sentence classification, named-entity recognition </a:t>
            </a:r>
          </a:p>
          <a:p>
            <a:r>
              <a:rPr kumimoji="1" lang="en-US" altLang="ko-Kore-KR" dirty="0"/>
              <a:t>Decoder only models</a:t>
            </a:r>
          </a:p>
          <a:p>
            <a:pPr lvl="1"/>
            <a:r>
              <a:rPr kumimoji="1" lang="en-US" altLang="ko-Kore-KR" dirty="0"/>
              <a:t>Text generation</a:t>
            </a:r>
          </a:p>
          <a:p>
            <a:r>
              <a:rPr kumimoji="1" lang="en-US" altLang="ko-Kore-KR" dirty="0"/>
              <a:t>Encoder-Decoder models</a:t>
            </a:r>
          </a:p>
          <a:p>
            <a:pPr lvl="1"/>
            <a:r>
              <a:rPr kumimoji="1" lang="en-US" altLang="ko-Kore-KR" dirty="0"/>
              <a:t>Translation, summarization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FFCFC8-220C-C84F-471B-3F786D8B4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2023. 5. 29.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53884D-A5A6-1E80-3EB9-10ED6D98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6A2CB-A099-F099-F5AE-4DEB0416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F4AF32-C27A-936C-483E-835BB11EFCEE}"/>
              </a:ext>
            </a:extLst>
          </p:cNvPr>
          <p:cNvSpPr txBox="1"/>
          <p:nvPr/>
        </p:nvSpPr>
        <p:spPr>
          <a:xfrm>
            <a:off x="424543" y="4724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3FEFDC-0F40-69C1-B339-993CA063A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057" y="69850"/>
            <a:ext cx="4368800" cy="671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04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93FEFDC-0F40-69C1-B339-993CA063A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057" y="69850"/>
            <a:ext cx="4368800" cy="67183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9CA2CB1-1C59-5076-9C62-49B91415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트랜스포머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일반</a:t>
            </a:r>
            <a:r>
              <a:rPr kumimoji="1" lang="ko-KR" altLang="en-US" dirty="0"/>
              <a:t> 아키텍처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09D03-1793-F935-3E46-B0B11E4D8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338"/>
            <a:ext cx="7168376" cy="4963625"/>
          </a:xfrm>
        </p:spPr>
        <p:txBody>
          <a:bodyPr/>
          <a:lstStyle/>
          <a:p>
            <a:r>
              <a:rPr kumimoji="1" lang="ko-KR" altLang="en-US" dirty="0" err="1"/>
              <a:t>어텐션레이어</a:t>
            </a:r>
            <a:r>
              <a:rPr kumimoji="1" lang="ko-KR" altLang="en-US" dirty="0"/>
              <a:t> </a:t>
            </a:r>
            <a:r>
              <a:rPr kumimoji="1" lang="en-US" altLang="ko-KR" dirty="0"/>
              <a:t>(Attention layer)</a:t>
            </a:r>
          </a:p>
          <a:p>
            <a:pPr lvl="1"/>
            <a:r>
              <a:rPr kumimoji="1" lang="ko-KR" altLang="en-US" dirty="0"/>
              <a:t>트랜스포머의 핵심</a:t>
            </a:r>
            <a:endParaRPr kumimoji="1" lang="en-US" altLang="ko-KR" dirty="0"/>
          </a:p>
          <a:p>
            <a:pPr lvl="1"/>
            <a:r>
              <a:rPr kumimoji="1" lang="ko-Kore-KR" altLang="en-US" dirty="0"/>
              <a:t>입력에</a:t>
            </a:r>
            <a:r>
              <a:rPr kumimoji="1" lang="ko-KR" altLang="en-US" dirty="0"/>
              <a:t> 대한 표현을 처리할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문장의 특정 단어들에 </a:t>
            </a:r>
            <a:r>
              <a:rPr kumimoji="1" lang="ko-KR" altLang="en-US" dirty="0" err="1"/>
              <a:t>어텐션을</a:t>
            </a:r>
            <a:r>
              <a:rPr kumimoji="1" lang="ko-KR" altLang="en-US" dirty="0"/>
              <a:t> 집중하고 나머지는 무시할 것인지를 모델링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FFCFC8-220C-C84F-471B-3F786D8B4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2023. 5. 29.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53884D-A5A6-1E80-3EB9-10ED6D98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6A2CB-A099-F099-F5AE-4DEB0416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F4AF32-C27A-936C-483E-835BB11EFCEE}"/>
              </a:ext>
            </a:extLst>
          </p:cNvPr>
          <p:cNvSpPr txBox="1"/>
          <p:nvPr/>
        </p:nvSpPr>
        <p:spPr>
          <a:xfrm>
            <a:off x="424543" y="4724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69423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0FDCFC2-BFAA-CA3F-5EBB-54DEBBD0E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633" y="0"/>
            <a:ext cx="4889367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9CA2CB1-1C59-5076-9C62-49B91415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트랜스포머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일반</a:t>
            </a:r>
            <a:r>
              <a:rPr kumimoji="1" lang="ko-KR" altLang="en-US" dirty="0"/>
              <a:t> 아키텍처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09D03-1793-F935-3E46-B0B11E4D8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338"/>
            <a:ext cx="7168376" cy="4963625"/>
          </a:xfrm>
        </p:spPr>
        <p:txBody>
          <a:bodyPr/>
          <a:lstStyle/>
          <a:p>
            <a:r>
              <a:rPr kumimoji="1" lang="ko-KR" altLang="en-US" dirty="0"/>
              <a:t>오리지널 아키텍처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번역 모델링을 </a:t>
            </a:r>
            <a:r>
              <a:rPr kumimoji="1" lang="ko-KR" altLang="en-US"/>
              <a:t>위해 디자인됨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인코더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소스 언어의 문장을 수신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각 단어는 문장의 모든 단어에 </a:t>
            </a:r>
            <a:r>
              <a:rPr kumimoji="1" lang="ko-KR" altLang="en-US" dirty="0" err="1"/>
              <a:t>어텐션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디코더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타겟 언어의 대응 문장을 수신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첫번째 </a:t>
            </a:r>
            <a:r>
              <a:rPr kumimoji="1" lang="ko-KR" altLang="en-US" dirty="0" err="1"/>
              <a:t>어텐션</a:t>
            </a:r>
            <a:r>
              <a:rPr kumimoji="1" lang="ko-KR" altLang="en-US" dirty="0"/>
              <a:t> 레이어</a:t>
            </a:r>
            <a:endParaRPr kumimoji="1" lang="en-US" altLang="ko-KR" dirty="0"/>
          </a:p>
          <a:p>
            <a:pPr lvl="3"/>
            <a:r>
              <a:rPr kumimoji="1" lang="ko-KR" altLang="en-US" dirty="0"/>
              <a:t>현재 생성되고 있는 단어의 앞 </a:t>
            </a:r>
            <a:r>
              <a:rPr kumimoji="1" lang="ko-KR" altLang="en-US" dirty="0" err="1"/>
              <a:t>단어들에만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어텐션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두번째 </a:t>
            </a:r>
            <a:r>
              <a:rPr kumimoji="1" lang="ko-KR" altLang="en-US" dirty="0" err="1"/>
              <a:t>어텐션</a:t>
            </a:r>
            <a:r>
              <a:rPr kumimoji="1" lang="ko-KR" altLang="en-US" dirty="0"/>
              <a:t> 레이어</a:t>
            </a:r>
            <a:endParaRPr kumimoji="1" lang="en-US" altLang="ko-KR" dirty="0"/>
          </a:p>
          <a:p>
            <a:pPr lvl="3"/>
            <a:r>
              <a:rPr kumimoji="1" lang="ko-KR" altLang="en-US" dirty="0"/>
              <a:t>인코더의 출력을 입력으로 사용</a:t>
            </a:r>
            <a:r>
              <a:rPr kumimoji="1" lang="en-US" altLang="ko-KR" dirty="0"/>
              <a:t>:</a:t>
            </a:r>
            <a:r>
              <a:rPr kumimoji="1" lang="ko-KR" altLang="en-US" dirty="0"/>
              <a:t> 소스 언어 문장의 모든 단어 표현을 사용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FFCFC8-220C-C84F-471B-3F786D8B4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2023. 5. 29.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53884D-A5A6-1E80-3EB9-10ED6D98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6A2CB-A099-F099-F5AE-4DEB0416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F4AF32-C27A-936C-483E-835BB11EFCEE}"/>
              </a:ext>
            </a:extLst>
          </p:cNvPr>
          <p:cNvSpPr txBox="1"/>
          <p:nvPr/>
        </p:nvSpPr>
        <p:spPr>
          <a:xfrm>
            <a:off x="424543" y="4724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37659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0B24C-4CEA-D6E0-0CAE-13418225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인코더</a:t>
            </a:r>
            <a:r>
              <a:rPr kumimoji="1" lang="ko-KR" altLang="en-US" dirty="0"/>
              <a:t> 모델 </a:t>
            </a:r>
            <a:r>
              <a:rPr kumimoji="1" lang="en-US" altLang="ko-KR" dirty="0"/>
              <a:t>(Encoder Models)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22EF05-384F-F106-74CB-BE67DF7D0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트랜스포머의 인코더 모듈만 사용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어텐션</a:t>
            </a:r>
            <a:r>
              <a:rPr kumimoji="1" lang="ko-KR" altLang="en-US" dirty="0"/>
              <a:t> 레이어</a:t>
            </a:r>
            <a:r>
              <a:rPr kumimoji="1" lang="en-US" altLang="ko-KR" dirty="0"/>
              <a:t>:</a:t>
            </a:r>
            <a:r>
              <a:rPr kumimoji="1" lang="ko-KR" altLang="en-US" dirty="0"/>
              <a:t> 입력 문장의 모든 단어에 접근 가능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특징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b</a:t>
            </a:r>
            <a:r>
              <a:rPr kumimoji="1" lang="en-US" altLang="ko-Kore-KR" dirty="0"/>
              <a:t>i-directional</a:t>
            </a:r>
            <a:r>
              <a:rPr kumimoji="1" lang="ko-KR" altLang="en-US" dirty="0"/>
              <a:t> </a:t>
            </a:r>
            <a:r>
              <a:rPr kumimoji="1" lang="en-US" altLang="ko-KR" dirty="0"/>
              <a:t>attention</a:t>
            </a:r>
            <a:r>
              <a:rPr kumimoji="1" lang="en-US" altLang="ko-Kore-KR" dirty="0"/>
              <a:t>, auto-encoding model</a:t>
            </a:r>
          </a:p>
          <a:p>
            <a:pPr lvl="1"/>
            <a:r>
              <a:rPr kumimoji="1" lang="ko-KR" altLang="en-US" dirty="0"/>
              <a:t>사전학습시 자기 지도 학습</a:t>
            </a:r>
            <a:endParaRPr kumimoji="1" lang="en-US" altLang="ko-KR" dirty="0"/>
          </a:p>
          <a:p>
            <a:pPr lvl="2"/>
            <a:r>
              <a:rPr kumimoji="1" lang="ko-Kore-KR" altLang="en-US" dirty="0"/>
              <a:t>입력</a:t>
            </a:r>
            <a:r>
              <a:rPr kumimoji="1" lang="ko-KR" altLang="en-US" dirty="0"/>
              <a:t> 문장의 단어를 다양한 방법으로 손상하여 복구하도록 설정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응용분야 </a:t>
            </a:r>
            <a:r>
              <a:rPr kumimoji="1" lang="en-US" altLang="ko-KR" dirty="0"/>
              <a:t>(</a:t>
            </a:r>
            <a:r>
              <a:rPr kumimoji="1" lang="ko-KR" altLang="en-US" dirty="0"/>
              <a:t>문장에 대한 이해가 필요한 작업</a:t>
            </a:r>
            <a:r>
              <a:rPr kumimoji="1" lang="en-US" altLang="ko-KR" dirty="0"/>
              <a:t>)</a:t>
            </a:r>
          </a:p>
          <a:p>
            <a:pPr lvl="2"/>
            <a:r>
              <a:rPr kumimoji="1" lang="en-US" altLang="ko-KR" dirty="0"/>
              <a:t>Sentence classification, named-entity recognition (word classification), extractive question answering</a:t>
            </a:r>
          </a:p>
          <a:p>
            <a:r>
              <a:rPr kumimoji="1" lang="ko-KR" altLang="en-US" dirty="0"/>
              <a:t>대표 모델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ALBERT, BERT, </a:t>
            </a:r>
            <a:r>
              <a:rPr kumimoji="1" lang="en-US" altLang="ko-KR" dirty="0" err="1"/>
              <a:t>DistilBERT</a:t>
            </a:r>
            <a:r>
              <a:rPr kumimoji="1" lang="en-US" altLang="ko-KR" dirty="0"/>
              <a:t>, ELECTRA, </a:t>
            </a:r>
            <a:r>
              <a:rPr kumimoji="1" lang="en-US" altLang="ko-KR" dirty="0" err="1"/>
              <a:t>RoBERTa</a:t>
            </a:r>
            <a:endParaRPr kumimoji="1" lang="en-US" altLang="ko-KR" dirty="0"/>
          </a:p>
          <a:p>
            <a:pPr lvl="2"/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5C1A65-3315-FAD1-B4DE-82B5932BA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2023. 5. 29.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D77D2-289F-B51B-72D6-F43ACD0B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CB349C-80DC-7865-2F38-5BA1AFCD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421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0B24C-4CEA-D6E0-0CAE-13418225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디코더</a:t>
            </a:r>
            <a:r>
              <a:rPr kumimoji="1" lang="ko-KR" altLang="en-US" dirty="0"/>
              <a:t> 모델 </a:t>
            </a:r>
            <a:r>
              <a:rPr kumimoji="1" lang="en-US" altLang="ko-KR" dirty="0"/>
              <a:t>(Decoder Models)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22EF05-384F-F106-74CB-BE67DF7D0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트랜스포머의 </a:t>
            </a:r>
            <a:r>
              <a:rPr kumimoji="1" lang="ko-KR" altLang="en-US" dirty="0" err="1"/>
              <a:t>디코더</a:t>
            </a:r>
            <a:r>
              <a:rPr kumimoji="1" lang="ko-KR" altLang="en-US" dirty="0"/>
              <a:t> 모듈만 사용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어텐션</a:t>
            </a:r>
            <a:r>
              <a:rPr kumimoji="1" lang="ko-KR" altLang="en-US" dirty="0"/>
              <a:t> 레이어</a:t>
            </a:r>
            <a:r>
              <a:rPr kumimoji="1" lang="en-US" altLang="ko-KR" dirty="0"/>
              <a:t>:</a:t>
            </a:r>
            <a:r>
              <a:rPr kumimoji="1" lang="ko-KR" altLang="en-US" dirty="0"/>
              <a:t> 입력 문장의 현재 처리 단어 앞쪽에 위치한 </a:t>
            </a:r>
            <a:r>
              <a:rPr kumimoji="1" lang="ko-KR" altLang="en-US" dirty="0" err="1"/>
              <a:t>단어들에만</a:t>
            </a:r>
            <a:r>
              <a:rPr kumimoji="1" lang="ko-KR" altLang="en-US" dirty="0"/>
              <a:t> 접근 가능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특징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auto-regressive model</a:t>
            </a:r>
            <a:endParaRPr kumimoji="1" lang="en-US" altLang="ko-Kore-KR" dirty="0"/>
          </a:p>
          <a:p>
            <a:pPr lvl="1"/>
            <a:r>
              <a:rPr kumimoji="1" lang="ko-KR" altLang="en-US" dirty="0"/>
              <a:t>사전학습시 자기 지도 학습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다음 단어의 예측을 수행 </a:t>
            </a:r>
            <a:r>
              <a:rPr kumimoji="1" lang="en-US" altLang="ko-KR" dirty="0"/>
              <a:t>(</a:t>
            </a:r>
            <a:r>
              <a:rPr kumimoji="1" lang="ko-KR" altLang="en-US" dirty="0"/>
              <a:t>이 과정에서 문장의 일부를 임의로 교체하기도 함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응용분야 </a:t>
            </a:r>
            <a:r>
              <a:rPr kumimoji="1" lang="en-US" altLang="ko-KR" dirty="0"/>
              <a:t>(</a:t>
            </a:r>
            <a:r>
              <a:rPr kumimoji="1" lang="ko-KR" altLang="en-US" dirty="0"/>
              <a:t>텍스트 생성과 관련된 작업</a:t>
            </a:r>
            <a:r>
              <a:rPr kumimoji="1" lang="en-US" altLang="ko-KR" dirty="0"/>
              <a:t>)</a:t>
            </a:r>
          </a:p>
          <a:p>
            <a:pPr lvl="2"/>
            <a:r>
              <a:rPr kumimoji="1" lang="en-US" altLang="ko-KR" dirty="0"/>
              <a:t>Text generation</a:t>
            </a:r>
          </a:p>
          <a:p>
            <a:r>
              <a:rPr kumimoji="1" lang="ko-KR" altLang="en-US" dirty="0"/>
              <a:t>대표 모델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CTRL, GPT, GPT-2 (3)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5C1A65-3315-FAD1-B4DE-82B5932BA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2023. 5. 29.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D77D2-289F-B51B-72D6-F43ACD0B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CB349C-80DC-7865-2F38-5BA1AFCD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631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0B24C-4CEA-D6E0-0CAE-13418225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ko-KR" altLang="en-US" sz="3600" dirty="0"/>
              <a:t>인코더</a:t>
            </a:r>
            <a:r>
              <a:rPr kumimoji="1" lang="en-US" altLang="ko-KR" sz="3600" dirty="0"/>
              <a:t>-</a:t>
            </a:r>
            <a:r>
              <a:rPr kumimoji="1" lang="ko-KR" altLang="en-US" sz="3600" dirty="0" err="1"/>
              <a:t>디코더</a:t>
            </a:r>
            <a:r>
              <a:rPr kumimoji="1" lang="ko-KR" altLang="en-US" sz="3600" dirty="0"/>
              <a:t> 모델 </a:t>
            </a:r>
            <a:r>
              <a:rPr kumimoji="1" lang="en-US" altLang="ko-KR" sz="3600" dirty="0"/>
              <a:t>(sentence-to-sentence models)</a:t>
            </a:r>
            <a:endParaRPr kumimoji="1" lang="ko-Kore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22EF05-384F-F106-74CB-BE67DF7D0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트랜스포머의 인코더</a:t>
            </a:r>
            <a:r>
              <a:rPr kumimoji="1" lang="en-US" altLang="ko-KR" dirty="0"/>
              <a:t>-</a:t>
            </a:r>
            <a:r>
              <a:rPr kumimoji="1" lang="ko-KR" altLang="en-US" dirty="0" err="1"/>
              <a:t>디코더</a:t>
            </a:r>
            <a:r>
              <a:rPr kumimoji="1" lang="ko-KR" altLang="en-US" dirty="0"/>
              <a:t> 모듈 모두 사용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어텐션</a:t>
            </a:r>
            <a:r>
              <a:rPr kumimoji="1" lang="ko-KR" altLang="en-US" dirty="0"/>
              <a:t> 레이어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인코더</a:t>
            </a:r>
            <a:r>
              <a:rPr kumimoji="1" lang="en-US" altLang="ko-KR" dirty="0"/>
              <a:t>:</a:t>
            </a:r>
            <a:r>
              <a:rPr kumimoji="1" lang="ko-KR" altLang="en-US" dirty="0"/>
              <a:t> 입력 문장의 모든 단어에 접근 가능</a:t>
            </a:r>
            <a:endParaRPr kumimoji="1" lang="en-US" altLang="ko-KR" dirty="0"/>
          </a:p>
          <a:p>
            <a:pPr lvl="2"/>
            <a:r>
              <a:rPr kumimoji="1" lang="ko-KR" altLang="en-US" dirty="0" err="1"/>
              <a:t>디코더</a:t>
            </a:r>
            <a:r>
              <a:rPr kumimoji="1" lang="en-US" altLang="ko-KR" dirty="0"/>
              <a:t>:</a:t>
            </a:r>
            <a:r>
              <a:rPr kumimoji="1" lang="ko-KR" altLang="en-US" dirty="0"/>
              <a:t> 입력 문장의 현재 처리 단어 앞쪽에 위치한 </a:t>
            </a:r>
            <a:r>
              <a:rPr kumimoji="1" lang="ko-KR" altLang="en-US" dirty="0" err="1"/>
              <a:t>단어들에만</a:t>
            </a:r>
            <a:r>
              <a:rPr kumimoji="1" lang="ko-KR" altLang="en-US" dirty="0"/>
              <a:t> 접근 가능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사전학습시 자기 지도 학습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텍스트의 일부분을 </a:t>
            </a:r>
            <a:r>
              <a:rPr kumimoji="1" lang="ko-KR" altLang="en-US" dirty="0" err="1"/>
              <a:t>마스킹한후</a:t>
            </a:r>
            <a:r>
              <a:rPr kumimoji="1" lang="ko-KR" altLang="en-US" dirty="0"/>
              <a:t> 원본을 예측하도록 하는 등 다양한 시도 가능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응용분야 </a:t>
            </a:r>
            <a:r>
              <a:rPr kumimoji="1" lang="en-US" altLang="ko-KR" dirty="0"/>
              <a:t>(</a:t>
            </a:r>
            <a:r>
              <a:rPr kumimoji="1" lang="ko-KR" altLang="en-US" dirty="0"/>
              <a:t>입력을 조건으로 하여 새로운 문장을 생성하는 태스크</a:t>
            </a:r>
            <a:r>
              <a:rPr kumimoji="1" lang="en-US" altLang="ko-KR" dirty="0"/>
              <a:t>)</a:t>
            </a:r>
          </a:p>
          <a:p>
            <a:pPr lvl="2"/>
            <a:r>
              <a:rPr kumimoji="1" lang="en-US" altLang="ko-KR" dirty="0"/>
              <a:t>Summarization, translation, generative question answering</a:t>
            </a:r>
          </a:p>
          <a:p>
            <a:r>
              <a:rPr kumimoji="1" lang="ko-KR" altLang="en-US" dirty="0"/>
              <a:t>대표 모델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BART, </a:t>
            </a:r>
            <a:r>
              <a:rPr kumimoji="1" lang="en-US" altLang="ko-KR" dirty="0" err="1"/>
              <a:t>mBART</a:t>
            </a:r>
            <a:r>
              <a:rPr kumimoji="1" lang="en-US" altLang="ko-KR" dirty="0"/>
              <a:t>, Marian, T5</a:t>
            </a:r>
          </a:p>
          <a:p>
            <a:pPr lvl="2"/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5C1A65-3315-FAD1-B4DE-82B5932BA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2023. 5. 29.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D77D2-289F-B51B-72D6-F43ACD0B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CB349C-80DC-7865-2F38-5BA1AFCD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3012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52A8F-881C-0430-D999-228A0C40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ore-KR" dirty="0" err="1"/>
              <a:t>DistilBertForRegression</a:t>
            </a:r>
            <a:r>
              <a:rPr kumimoji="1" lang="en" altLang="ko-Kore-KR" dirty="0"/>
              <a:t> (</a:t>
            </a:r>
            <a:r>
              <a:rPr kumimoji="1" lang="ko-KR" altLang="en-US" dirty="0"/>
              <a:t>전이학습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EBB03-7157-59FF-7B1B-EA61C88E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2023. 5. 29.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050D75-8C42-74A9-0B3F-0044C58A8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D532B-BF17-54EC-42D1-D6B2603B1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DD83AA-6808-E332-9E3C-43561A34B6CE}"/>
              </a:ext>
            </a:extLst>
          </p:cNvPr>
          <p:cNvSpPr/>
          <p:nvPr/>
        </p:nvSpPr>
        <p:spPr>
          <a:xfrm>
            <a:off x="4509656" y="2152018"/>
            <a:ext cx="2556162" cy="48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regressor_dropout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581796-FCF8-ACB8-63D5-674584A67685}"/>
              </a:ext>
            </a:extLst>
          </p:cNvPr>
          <p:cNvSpPr/>
          <p:nvPr/>
        </p:nvSpPr>
        <p:spPr>
          <a:xfrm>
            <a:off x="7079673" y="3199336"/>
            <a:ext cx="2227117" cy="26219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distilbert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8C219B-97ED-8677-FDC3-4B3E31882D6C}"/>
              </a:ext>
            </a:extLst>
          </p:cNvPr>
          <p:cNvSpPr/>
          <p:nvPr/>
        </p:nvSpPr>
        <p:spPr>
          <a:xfrm>
            <a:off x="2989119" y="4817919"/>
            <a:ext cx="2043545" cy="48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embed_user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570682-CC29-5599-66F5-AF75216643DD}"/>
              </a:ext>
            </a:extLst>
          </p:cNvPr>
          <p:cNvSpPr/>
          <p:nvPr/>
        </p:nvSpPr>
        <p:spPr>
          <a:xfrm>
            <a:off x="4509656" y="1445554"/>
            <a:ext cx="2556162" cy="48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regressor</a:t>
            </a:r>
            <a:endParaRPr kumimoji="1" lang="ko-Kore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216439B-28C9-FFAD-5F29-754278F521EF}"/>
              </a:ext>
            </a:extLst>
          </p:cNvPr>
          <p:cNvSpPr/>
          <p:nvPr/>
        </p:nvSpPr>
        <p:spPr>
          <a:xfrm>
            <a:off x="5534891" y="2773308"/>
            <a:ext cx="561109" cy="488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800" dirty="0"/>
              <a:t>+</a:t>
            </a:r>
            <a:endParaRPr kumimoji="1" lang="ko-Kore-KR" altLang="en-US" sz="4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2C5B8F-8BBA-E4C9-CD42-D0FD592F9106}"/>
              </a:ext>
            </a:extLst>
          </p:cNvPr>
          <p:cNvSpPr txBox="1"/>
          <p:nvPr/>
        </p:nvSpPr>
        <p:spPr>
          <a:xfrm>
            <a:off x="3296419" y="6101343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batch[‘</a:t>
            </a:r>
            <a:r>
              <a:rPr kumimoji="1" lang="en-US" altLang="ko-Kore-KR" dirty="0" err="1"/>
              <a:t>user_id</a:t>
            </a:r>
            <a:r>
              <a:rPr kumimoji="1" lang="en-US" altLang="ko-Kore-KR" dirty="0"/>
              <a:t>’]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751314-C6C5-797F-94F3-AD14364FF533}"/>
              </a:ext>
            </a:extLst>
          </p:cNvPr>
          <p:cNvSpPr txBox="1"/>
          <p:nvPr/>
        </p:nvSpPr>
        <p:spPr>
          <a:xfrm>
            <a:off x="7159338" y="6101343"/>
            <a:ext cx="1938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batch[‘</a:t>
            </a:r>
            <a:r>
              <a:rPr kumimoji="1" lang="en-US" altLang="ko-Kore-KR" dirty="0" err="1"/>
              <a:t>input_ids</a:t>
            </a:r>
            <a:r>
              <a:rPr kumimoji="1" lang="en-US" altLang="ko-Kore-KR" dirty="0"/>
              <a:t>’]</a:t>
            </a:r>
            <a:endParaRPr kumimoji="1" lang="ko-Kore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4A40322-8F14-7F59-5380-E6FFB41E3CC5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4164541" y="5306291"/>
            <a:ext cx="1" cy="795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FFFCFDC-FE39-9046-F9B4-E5A54DD1ED02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8128449" y="5821308"/>
            <a:ext cx="1" cy="28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14BE95D-BAF8-1CE3-E146-F8EA704D4B23}"/>
              </a:ext>
            </a:extLst>
          </p:cNvPr>
          <p:cNvCxnSpPr>
            <a:stCxn id="9" idx="0"/>
            <a:endCxn id="11" idx="3"/>
          </p:cNvCxnSpPr>
          <p:nvPr/>
        </p:nvCxnSpPr>
        <p:spPr>
          <a:xfrm flipV="1">
            <a:off x="4010892" y="3190160"/>
            <a:ext cx="1606172" cy="162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135986F-ED48-9F8F-4051-47C338CD9E6D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6096000" y="3017494"/>
            <a:ext cx="2097232" cy="181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CBC59F8-0483-B992-A817-CCDE01114B1A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5815445" y="2640390"/>
            <a:ext cx="1" cy="13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0E277BE-1033-DDA9-6134-3186C4E4D486}"/>
              </a:ext>
            </a:extLst>
          </p:cNvPr>
          <p:cNvCxnSpPr>
            <a:stCxn id="7" idx="0"/>
          </p:cNvCxnSpPr>
          <p:nvPr/>
        </p:nvCxnSpPr>
        <p:spPr>
          <a:xfrm flipV="1">
            <a:off x="5787737" y="1933926"/>
            <a:ext cx="0" cy="21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11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DD2F8-2B5C-7E77-22AF-97E1F1784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Transformers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8BF133-64F2-910D-C81A-268661C3D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Ashish Vaswani et al., </a:t>
            </a:r>
            <a:r>
              <a:rPr kumimoji="1" lang="en-US" altLang="ko-Kore-KR" dirty="0">
                <a:hlinkClick r:id="rId2"/>
              </a:rPr>
              <a:t>Attention is All You Need</a:t>
            </a:r>
            <a:r>
              <a:rPr kumimoji="1" lang="en-US" altLang="ko-Kore-KR" dirty="0"/>
              <a:t>, NIPS 2017</a:t>
            </a:r>
          </a:p>
          <a:p>
            <a:r>
              <a:rPr kumimoji="1" lang="en-US" altLang="ko-Kore-KR" dirty="0"/>
              <a:t>Hugging Face: https://</a:t>
            </a:r>
            <a:r>
              <a:rPr kumimoji="1" lang="en-US" altLang="ko-Kore-KR" dirty="0" err="1"/>
              <a:t>huggingface.co</a:t>
            </a:r>
            <a:r>
              <a:rPr kumimoji="1" lang="en-US" altLang="ko-Kore-KR" dirty="0"/>
              <a:t>/</a:t>
            </a:r>
          </a:p>
          <a:p>
            <a:r>
              <a:rPr kumimoji="1" lang="ko-KR" altLang="en-US" dirty="0"/>
              <a:t>코스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" altLang="ko-Kore-KR" dirty="0">
                <a:hlinkClick r:id="rId3"/>
              </a:rPr>
              <a:t>https://huggingface.co/course/</a:t>
            </a:r>
            <a:endParaRPr kumimoji="1" lang="en" altLang="ko-Kore-KR" dirty="0"/>
          </a:p>
          <a:p>
            <a:r>
              <a:rPr kumimoji="1" lang="ko-Kore-KR" altLang="en-US" dirty="0"/>
              <a:t>루이스턴스톨외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트랜스포머를</a:t>
            </a:r>
            <a:r>
              <a:rPr kumimoji="1" lang="ko-KR" altLang="en-US" dirty="0"/>
              <a:t> 활용한 자연어 처리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한빛미디어</a:t>
            </a:r>
            <a:r>
              <a:rPr kumimoji="1" lang="ko-KR" altLang="en-US" dirty="0"/>
              <a:t> </a:t>
            </a:r>
            <a:r>
              <a:rPr kumimoji="1" lang="en-US" altLang="ko-KR" dirty="0"/>
              <a:t>2022</a:t>
            </a:r>
            <a:endParaRPr kumimoji="1" lang="en-US" altLang="ko-Kore-KR" dirty="0"/>
          </a:p>
          <a:p>
            <a:r>
              <a:rPr kumimoji="1" lang="en-US" altLang="ko-KR" dirty="0">
                <a:hlinkClick r:id="rId4"/>
              </a:rPr>
              <a:t>Andrej Karpathy’s Youtube Channel</a:t>
            </a:r>
            <a:endParaRPr kumimoji="1" lang="en-US" altLang="ko-KR" dirty="0"/>
          </a:p>
          <a:p>
            <a:endParaRPr kumimoji="1" lang="en" altLang="ko-Kore-KR" dirty="0"/>
          </a:p>
          <a:p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9C6A6F-13CD-3943-4D28-BF7B34BED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2023. 5. 29.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A649FA-241F-D85A-626C-905F86F2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EEC21-D039-5F3C-085E-1D744405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54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C156D-57E3-8A6D-0BA9-BC0055AA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트랜스포머</a:t>
            </a:r>
            <a:r>
              <a:rPr kumimoji="1" lang="ko-KR" altLang="en-US" dirty="0"/>
              <a:t> 활용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64C3D8-11E2-2585-9635-AAC94953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>
                <a:hlinkClick r:id="rId2"/>
              </a:rPr>
              <a:t>https://huggingface.co/tasks</a:t>
            </a:r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1D1068-4652-DBAE-9652-08B4EC8DB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2023. 5. 29.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E6013-2AD1-F464-4999-46321089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3204C-4E7A-610E-BCB8-9B82FA8E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A9750B-2A4E-E086-8BF4-086EE8F31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10" y="1798446"/>
            <a:ext cx="9860754" cy="338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3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47C95-28AC-89C0-43F3-AA76CDC3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트랜스포머 역사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6CC2A-6D4C-8D19-9F0A-8557441A2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82572"/>
            <a:ext cx="10515600" cy="2794391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ko-Kore-KR" dirty="0"/>
              <a:t>Attention is All You Need, 2017.6</a:t>
            </a:r>
          </a:p>
          <a:p>
            <a:r>
              <a:rPr kumimoji="1" lang="en-US" altLang="ko-Kore-KR" dirty="0"/>
              <a:t>GPT: </a:t>
            </a:r>
            <a:r>
              <a:rPr kumimoji="1" lang="ko-KR" altLang="en-US" dirty="0"/>
              <a:t>최초의 사전학습</a:t>
            </a:r>
            <a:r>
              <a:rPr kumimoji="1" lang="en-US" altLang="ko-KR" dirty="0"/>
              <a:t> </a:t>
            </a:r>
            <a:r>
              <a:rPr kumimoji="1" lang="ko-KR" altLang="en-US" dirty="0"/>
              <a:t> 모델</a:t>
            </a:r>
            <a:r>
              <a:rPr kumimoji="1" lang="en-US" altLang="ko-KR" dirty="0"/>
              <a:t> (pretrained model)</a:t>
            </a:r>
          </a:p>
          <a:p>
            <a:r>
              <a:rPr kumimoji="1" lang="en-US" altLang="ko-KR" dirty="0"/>
              <a:t>BERT: </a:t>
            </a:r>
            <a:r>
              <a:rPr kumimoji="1" lang="ko-KR" altLang="en-US" dirty="0"/>
              <a:t>고수준의 문장 요약</a:t>
            </a:r>
            <a:endParaRPr kumimoji="1" lang="en-US" altLang="ko-KR" dirty="0"/>
          </a:p>
          <a:p>
            <a:r>
              <a:rPr kumimoji="1" lang="en-US" altLang="ko-KR" dirty="0"/>
              <a:t>GPT-2: GPT </a:t>
            </a:r>
            <a:r>
              <a:rPr kumimoji="1" lang="ko-KR" altLang="en-US" dirty="0"/>
              <a:t>보다 큰 규모</a:t>
            </a:r>
            <a:endParaRPr kumimoji="1" lang="en-US" altLang="ko-KR" dirty="0"/>
          </a:p>
          <a:p>
            <a:r>
              <a:rPr kumimoji="1" lang="en-US" altLang="ko-KR" dirty="0" err="1"/>
              <a:t>DistilBERT</a:t>
            </a:r>
            <a:r>
              <a:rPr kumimoji="1" lang="en-US" altLang="ko-KR" dirty="0"/>
              <a:t>: </a:t>
            </a:r>
            <a:r>
              <a:rPr kumimoji="1" lang="ko-KR" altLang="en-US" dirty="0"/>
              <a:t>속도 </a:t>
            </a:r>
            <a:r>
              <a:rPr kumimoji="1" lang="en-US" altLang="ko-KR" dirty="0"/>
              <a:t>60%</a:t>
            </a:r>
            <a:r>
              <a:rPr kumimoji="1" lang="ko-KR" altLang="en-US" dirty="0"/>
              <a:t> 개선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메모리 </a:t>
            </a:r>
            <a:r>
              <a:rPr kumimoji="1" lang="en-US" altLang="ko-KR" dirty="0"/>
              <a:t>40%</a:t>
            </a:r>
            <a:r>
              <a:rPr kumimoji="1" lang="ko-KR" altLang="en-US" dirty="0"/>
              <a:t> 감소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BERT 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97%</a:t>
            </a:r>
            <a:r>
              <a:rPr kumimoji="1" lang="ko-KR" altLang="en-US" dirty="0"/>
              <a:t> 성능 </a:t>
            </a:r>
            <a:r>
              <a:rPr kumimoji="1" lang="en-US" altLang="ko-KR" dirty="0"/>
              <a:t>(Distilled version)</a:t>
            </a:r>
          </a:p>
          <a:p>
            <a:r>
              <a:rPr kumimoji="1" lang="en-US" altLang="ko-KR" dirty="0"/>
              <a:t>BART, T5: </a:t>
            </a:r>
            <a:r>
              <a:rPr kumimoji="1" lang="ko-KR" altLang="en-US" dirty="0"/>
              <a:t>순수 트랜스포머 아키텍처를 사용한 최초의 사전학습 모델</a:t>
            </a:r>
            <a:endParaRPr kumimoji="1" lang="en-US" altLang="ko-KR" dirty="0"/>
          </a:p>
          <a:p>
            <a:r>
              <a:rPr kumimoji="1" lang="en-US" altLang="ko-KR" dirty="0"/>
              <a:t>GPT-3: 175B </a:t>
            </a:r>
            <a:r>
              <a:rPr kumimoji="1" lang="ko-KR" altLang="en-US" dirty="0"/>
              <a:t>파라미터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제로샷</a:t>
            </a:r>
            <a:r>
              <a:rPr kumimoji="1" lang="ko-KR" altLang="en-US" dirty="0"/>
              <a:t> 러닝으로 불림</a:t>
            </a:r>
            <a:r>
              <a:rPr kumimoji="1" lang="en-US" altLang="ko-KR" dirty="0"/>
              <a:t>)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B6639-D2A2-C580-5E6C-16FB6BAD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2023. 5. 29.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AA7FE-FEB7-A98A-0570-47F55FF1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57F89B-E357-F417-66ED-3D24EF86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8286E1AB-E3CF-A825-55D2-437552D836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A7B7BA43-BAC7-F592-9E3A-D53EE117E9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6AB78743-6580-B4D0-B9FD-502FF1FB53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D9DD08C-3102-4109-00C6-BF297E3DA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1" y="1130667"/>
            <a:ext cx="7772400" cy="225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17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3BB82-6E59-65E5-3497-F6F7C3D8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트랜스포머</a:t>
            </a:r>
            <a:r>
              <a:rPr kumimoji="1" lang="en-US" altLang="ko-Kore-KR" dirty="0"/>
              <a:t>: </a:t>
            </a:r>
            <a:r>
              <a:rPr kumimoji="1" lang="ko-KR" altLang="en-US" dirty="0"/>
              <a:t>언어 모델 </a:t>
            </a:r>
            <a:r>
              <a:rPr kumimoji="1" lang="en-US" altLang="ko-KR" dirty="0"/>
              <a:t>(language model)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46060-67AF-D38E-A857-E326F9E32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원시 텍스트 </a:t>
            </a:r>
            <a:r>
              <a:rPr kumimoji="1" lang="en-US" altLang="ko-KR" dirty="0"/>
              <a:t>(raw text)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자기 지도 학습 </a:t>
            </a:r>
            <a:r>
              <a:rPr kumimoji="1" lang="en-US" altLang="ko-KR" dirty="0"/>
              <a:t>(self-supervised learning)</a:t>
            </a:r>
          </a:p>
          <a:p>
            <a:pPr lvl="1"/>
            <a:r>
              <a:rPr kumimoji="1" lang="ko-KR" altLang="en-US" dirty="0"/>
              <a:t>입력을 랜덤하게 변형하여 무한히 많은 변종 샘플을 생성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사람이 데이터 레이블을 지정할 필요 제거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이를 통해 언어에 대한 통계적 모델링이 유도됨</a:t>
            </a:r>
            <a:endParaRPr kumimoji="1" lang="en-US" altLang="ko-KR" dirty="0"/>
          </a:p>
          <a:p>
            <a:r>
              <a:rPr kumimoji="1" lang="ko-KR" altLang="en-US" dirty="0"/>
              <a:t>전이학습 </a:t>
            </a:r>
            <a:r>
              <a:rPr kumimoji="1" lang="en-US" altLang="ko-KR" dirty="0"/>
              <a:t>(transfer learning)</a:t>
            </a:r>
          </a:p>
          <a:p>
            <a:pPr lvl="1"/>
            <a:r>
              <a:rPr kumimoji="1" lang="ko-KR" altLang="en-US" dirty="0" err="1"/>
              <a:t>레이블된</a:t>
            </a:r>
            <a:r>
              <a:rPr kumimoji="1" lang="ko-KR" altLang="en-US" dirty="0"/>
              <a:t> 데이터를 확보 하여 지도 학습 방법으로 학습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모델이 특정 문제에 대해 미세 조정 </a:t>
            </a:r>
            <a:r>
              <a:rPr kumimoji="1" lang="en-US" altLang="ko-KR" dirty="0"/>
              <a:t>(fine-tuning) </a:t>
            </a:r>
            <a:r>
              <a:rPr kumimoji="1" lang="ko-KR" altLang="en-US" dirty="0"/>
              <a:t>됨</a:t>
            </a:r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467556-1A7C-FF99-2766-35FF5C8BE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2023. 5. 29.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FC2CD7-E9E1-14B7-688E-F62A315D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458049-B02A-FB41-31FE-DAFE0590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664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25F6A-BD13-0FFB-3124-426D8F77E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주요</a:t>
            </a:r>
            <a:r>
              <a:rPr kumimoji="1" lang="ko-KR" altLang="en-US" dirty="0"/>
              <a:t> 언어 모델</a:t>
            </a:r>
            <a:r>
              <a:rPr kumimoji="1" lang="en-US" altLang="ko-KR" dirty="0"/>
              <a:t> (1)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93C84-90A0-A981-5170-09A7E2934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Causal language modeling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FFD8ED-56DA-7890-8059-ED935C351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2023. 5. 29.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A33244-E3B7-6587-2A42-20D65373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0676F-74FB-3045-5B92-DACCD620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A57989-30E2-E024-81CA-D45BA9C3F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27" y="1762687"/>
            <a:ext cx="9248541" cy="347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4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F2782-82CA-CE31-232E-D9653CA1E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주요 언어 모델 </a:t>
            </a:r>
            <a:r>
              <a:rPr kumimoji="1" lang="en-US" altLang="ko-KR" dirty="0"/>
              <a:t>(2)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7FEA7-7D89-596F-06DB-15C860171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Masked language model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DC5B1-EFD0-E573-B6BF-1DFD3862C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2023. 5. 29.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47738D-D4C7-6F1D-AF62-8F5BE3DDD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E1AE33-7A1E-68EC-BE8A-5B0B5000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FB3D17-7526-E30C-45F7-83286364C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5663"/>
            <a:ext cx="7772400" cy="284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2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BA639-6756-6F8B-B79F-12557F747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트랜스포머</a:t>
            </a:r>
            <a:r>
              <a:rPr kumimoji="1" lang="en-US" altLang="ko-KR" dirty="0"/>
              <a:t>:</a:t>
            </a:r>
            <a:r>
              <a:rPr kumimoji="1" lang="ko-KR" altLang="en-US" dirty="0"/>
              <a:t> 거대 모델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2865EB-A8F8-B2CA-BEA7-C78DE920C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FA273-7038-E13C-7E9C-42FA040F3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2023. 5. 29.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685BC1-D04B-51A3-D56D-A7E9C587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9CA6F-65D2-4BCC-502E-DD7DB3F9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FE8EFB-8831-353F-04D7-9A50396DB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43" y="1130666"/>
            <a:ext cx="8392886" cy="500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0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6F2FB-1F56-B5E8-2818-388D2A39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9E4B89-85F8-0965-8E03-B5205DDD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2C86D9-A445-4675-209D-1D88820C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2023. 5. 29.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130A3-3DC9-6DA5-B6DD-2F9F5F19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BBA59D-4105-EB4A-ABD5-0AA9E0C4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7D11C4-6448-A99B-66B2-004EAA0E7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607"/>
            <a:ext cx="10515600" cy="560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8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712</Words>
  <Application>Microsoft Macintosh PowerPoint</Application>
  <PresentationFormat>와이드스크린</PresentationFormat>
  <Paragraphs>178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나눔고딕</vt:lpstr>
      <vt:lpstr>Arial</vt:lpstr>
      <vt:lpstr>Office 테마</vt:lpstr>
      <vt:lpstr>트랜스포머 전이학습: 컨텐츠 기반 평점 예측</vt:lpstr>
      <vt:lpstr>Transformers</vt:lpstr>
      <vt:lpstr>트랜스포머 활용</vt:lpstr>
      <vt:lpstr>트랜스포머 역사</vt:lpstr>
      <vt:lpstr>트랜스포머: 언어 모델 (language model)</vt:lpstr>
      <vt:lpstr>주요 언어 모델 (1)</vt:lpstr>
      <vt:lpstr>주요 언어 모델 (2)</vt:lpstr>
      <vt:lpstr>트랜스포머: 거대 모델</vt:lpstr>
      <vt:lpstr>PowerPoint 프레젠테이션</vt:lpstr>
      <vt:lpstr>사전학습 vs 전이학습</vt:lpstr>
      <vt:lpstr>사전학습 vs 전이학습</vt:lpstr>
      <vt:lpstr>트랜스포머 일반 아키텍처</vt:lpstr>
      <vt:lpstr>트랜스포머 일반 아키텍처</vt:lpstr>
      <vt:lpstr>트랜스포머 일반 아키텍처</vt:lpstr>
      <vt:lpstr>트랜스포머 일반 아키텍처</vt:lpstr>
      <vt:lpstr>인코더 모델 (Encoder Models)</vt:lpstr>
      <vt:lpstr>디코더 모델 (Decoder Models)</vt:lpstr>
      <vt:lpstr>인코더-디코더 모델 (sentence-to-sentence models)</vt:lpstr>
      <vt:lpstr>DistilBertForRegression (전이학습)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 장민</dc:creator>
  <cp:lastModifiedBy>오장민</cp:lastModifiedBy>
  <cp:revision>43</cp:revision>
  <dcterms:created xsi:type="dcterms:W3CDTF">2022-03-03T07:02:43Z</dcterms:created>
  <dcterms:modified xsi:type="dcterms:W3CDTF">2023-05-29T14:25:05Z</dcterms:modified>
</cp:coreProperties>
</file>