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93" d="100"/>
          <a:sy n="93" d="100"/>
        </p:scale>
        <p:origin x="116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6334315"/>
            <a:ext cx="9144001" cy="659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85219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5311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3989"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4208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92875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6334315"/>
            <a:ext cx="9144001" cy="659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20482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10/19/2025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70004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10/19/2025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88765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10/19/2025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13619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BCAD085-E8A6-8845-BD4E-CB4CCA059FC4}" type="datetimeFigureOut">
              <a:rPr lang="en-US" smtClean="0"/>
              <a:t>10/19/2025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30306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5BCAD085-E8A6-8845-BD4E-CB4CCA059FC4}" type="datetimeFigureOut">
              <a:rPr lang="en-US" smtClean="0"/>
              <a:t>10/19/2025</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76096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69041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5BCAD085-E8A6-8845-BD4E-CB4CCA059FC4}" type="datetimeFigureOut">
              <a:rPr lang="en-US" smtClean="0"/>
              <a:t>10/19/2025</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1FF6DA9-008F-8B48-92A6-B652298478BF}"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255319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dirty="0"/>
              <a:t>Agile Presentation: Comparing Scrum-Agile and Waterfall Methodologies</a:t>
            </a:r>
          </a:p>
        </p:txBody>
      </p:sp>
      <p:sp>
        <p:nvSpPr>
          <p:cNvPr id="3" name="Subtitle 2"/>
          <p:cNvSpPr>
            <a:spLocks noGrp="1"/>
          </p:cNvSpPr>
          <p:nvPr>
            <p:ph type="subTitle" idx="1"/>
          </p:nvPr>
        </p:nvSpPr>
        <p:spPr/>
        <p:txBody>
          <a:bodyPr>
            <a:normAutofit/>
          </a:bodyPr>
          <a:lstStyle/>
          <a:p>
            <a:r>
              <a:rPr dirty="0"/>
              <a:t>Michael Marquardt</a:t>
            </a:r>
          </a:p>
          <a:p>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Scrum-Agile Roles</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Product Owner: Sets the order of work items, manages the product backlog, and embodies the customer's vision. </a:t>
            </a:r>
          </a:p>
          <a:p>
            <a:pPr marL="0" indent="0">
              <a:buNone/>
            </a:pPr>
            <a:r>
              <a:rPr lang="en-US" dirty="0"/>
              <a:t>Scrum Master: Enables the Scrum work, removes impediments, and makes sure that Agile values are honored.  </a:t>
            </a:r>
          </a:p>
          <a:p>
            <a:pPr marL="0" indent="0">
              <a:buNone/>
            </a:pPr>
            <a:r>
              <a:rPr lang="en-US" dirty="0"/>
              <a:t>Developers are team members who build, code, test, and release working software in increments. </a:t>
            </a:r>
          </a:p>
          <a:p>
            <a:pPr marL="0" indent="0">
              <a:buNone/>
            </a:pPr>
            <a:r>
              <a:rPr lang="en-US" dirty="0"/>
              <a:t>Testers confirm that each increment of the product meets the level of quality through ongoing testing, validation, and defect detection during each sprint, sprint planning, specify how each future user increment and defect has a good outcome or action, and better describes the next sprint targets.</a:t>
            </a:r>
          </a:p>
          <a:p>
            <a:pPr marL="0" indent="0">
              <a:buNone/>
            </a:pPr>
            <a:r>
              <a:rPr lang="en-US" dirty="0"/>
              <a:t>Client: Ongoing definition of requirements, provides feedback to clarify user current and future needs and business objectives. </a:t>
            </a:r>
          </a:p>
          <a:p>
            <a:pPr marL="0" indent="0">
              <a:buNone/>
            </a:pPr>
            <a:r>
              <a:rPr lang="en-US" dirty="0"/>
              <a:t>Each role is designed to promote teamwork, accountability and continuous, improvement.</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Agile Phases of the SDLC</a:t>
            </a:r>
          </a:p>
        </p:txBody>
      </p:sp>
      <p:sp>
        <p:nvSpPr>
          <p:cNvPr id="3" name="Content Placeholder 2"/>
          <p:cNvSpPr>
            <a:spLocks noGrp="1"/>
          </p:cNvSpPr>
          <p:nvPr>
            <p:ph idx="1"/>
          </p:nvPr>
        </p:nvSpPr>
        <p:spPr/>
        <p:txBody>
          <a:bodyPr>
            <a:normAutofit/>
          </a:bodyPr>
          <a:lstStyle/>
          <a:p>
            <a:r>
              <a:rPr dirty="0"/>
              <a:t>Planning: Teams define user stories, goals, and sprint scope collaboratively.</a:t>
            </a:r>
          </a:p>
          <a:p>
            <a:r>
              <a:rPr dirty="0"/>
              <a:t>Analysis: Requirements evolve through feedback and backlog refinement.</a:t>
            </a:r>
          </a:p>
          <a:p>
            <a:r>
              <a:rPr dirty="0"/>
              <a:t>Design: Architecture and interfaces adapt iteratively to user needs.</a:t>
            </a:r>
          </a:p>
          <a:p>
            <a:r>
              <a:rPr dirty="0"/>
              <a:t>Implementation: Developers build and test features incrementally.</a:t>
            </a:r>
          </a:p>
          <a:p>
            <a:r>
              <a:rPr dirty="0"/>
              <a:t>Testing and Deployment: Continuous integration ensures quality, and releases occur frequently.</a:t>
            </a:r>
          </a:p>
          <a:p>
            <a:r>
              <a:rPr dirty="0"/>
              <a:t>In Agile, phases overlap and repeat within short sprints, promoting flexibility and customer satisfaction.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Waterfall vs. Agile Development Approaches</a:t>
            </a:r>
          </a:p>
        </p:txBody>
      </p:sp>
      <p:sp>
        <p:nvSpPr>
          <p:cNvPr id="3" name="Content Placeholder 2"/>
          <p:cNvSpPr>
            <a:spLocks noGrp="1"/>
          </p:cNvSpPr>
          <p:nvPr>
            <p:ph idx="1"/>
          </p:nvPr>
        </p:nvSpPr>
        <p:spPr/>
        <p:txBody>
          <a:bodyPr>
            <a:normAutofit/>
          </a:bodyPr>
          <a:lstStyle/>
          <a:p>
            <a:r>
              <a:rPr dirty="0"/>
              <a:t>Waterfall: Sequential and linear, with fixed requirements and minimal stakeholder feedback until completion.</a:t>
            </a:r>
            <a:endParaRPr lang="en-US" dirty="0"/>
          </a:p>
          <a:p>
            <a:pPr marL="0" indent="0">
              <a:buNone/>
            </a:pPr>
            <a:endParaRPr lang="en-US" dirty="0"/>
          </a:p>
          <a:p>
            <a:r>
              <a:rPr dirty="0"/>
              <a:t>Agile (Scrum): Iterative and adaptive, emphasizing collaboration, feedback, and incremental delivery.</a:t>
            </a:r>
          </a:p>
          <a:p>
            <a:endParaRPr dirty="0"/>
          </a:p>
          <a:p>
            <a:r>
              <a:rPr dirty="0"/>
              <a:t>Example: In the SNHU Travel project, Agile allowed the team to adjust to client feedback mid-development, while a Waterfall model would have delayed changes until later phases, increasing cost and risk.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Choosing Between Waterfall and Agile</a:t>
            </a:r>
          </a:p>
        </p:txBody>
      </p:sp>
      <p:sp>
        <p:nvSpPr>
          <p:cNvPr id="3" name="Content Placeholder 2"/>
          <p:cNvSpPr>
            <a:spLocks noGrp="1"/>
          </p:cNvSpPr>
          <p:nvPr>
            <p:ph idx="1"/>
          </p:nvPr>
        </p:nvSpPr>
        <p:spPr/>
        <p:txBody>
          <a:bodyPr>
            <a:normAutofit/>
          </a:bodyPr>
          <a:lstStyle/>
          <a:p>
            <a:r>
              <a:rPr dirty="0"/>
              <a:t>Project Complexity: Agile suits evolving or uncertain requirements; Waterfall fits well-defined projects.</a:t>
            </a:r>
          </a:p>
          <a:p>
            <a:r>
              <a:rPr dirty="0"/>
              <a:t>Team Collaboration: Agile depends on active communication and stakeholder involvement.</a:t>
            </a:r>
          </a:p>
          <a:p>
            <a:r>
              <a:rPr dirty="0"/>
              <a:t>Time and Flexibility: Agile supports iterative releases; Waterfall adheres to strict timelines.</a:t>
            </a:r>
          </a:p>
          <a:p>
            <a:pPr marL="0" indent="0">
              <a:buNone/>
            </a:pPr>
            <a:endParaRPr dirty="0"/>
          </a:p>
          <a:p>
            <a:r>
              <a:rPr dirty="0"/>
              <a:t>Choosing Agile for SNHU Travel fostered adaptability and customer engagement, aligning with modern software development practices.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References</a:t>
            </a:r>
          </a:p>
        </p:txBody>
      </p:sp>
      <p:sp>
        <p:nvSpPr>
          <p:cNvPr id="3" name="Content Placeholder 2"/>
          <p:cNvSpPr>
            <a:spLocks noGrp="1"/>
          </p:cNvSpPr>
          <p:nvPr>
            <p:ph idx="1"/>
          </p:nvPr>
        </p:nvSpPr>
        <p:spPr/>
        <p:txBody>
          <a:bodyPr>
            <a:normAutofit/>
          </a:bodyPr>
          <a:lstStyle/>
          <a:p>
            <a:r>
              <a:rPr dirty="0"/>
              <a:t>Beck, K., et al. (2001). *Manifesto for Agile Software Development.* Agile Alliance.</a:t>
            </a:r>
            <a:endParaRPr lang="en-US" dirty="0"/>
          </a:p>
          <a:p>
            <a:endParaRPr dirty="0"/>
          </a:p>
          <a:p>
            <a:r>
              <a:rPr dirty="0"/>
              <a:t>Schwaber, K., &amp; Sutherland, J. (2020). *The Scrum Guide.* Scrum.org.</a:t>
            </a:r>
          </a:p>
          <a:p>
            <a:endParaRPr dirty="0"/>
          </a:p>
          <a:p>
            <a:r>
              <a:rPr dirty="0"/>
              <a:t>Pressman, R. S., &amp; Maxim, B. R. (2020). *Software Engineering: A Practitioner's Approach* (9th ed.). McGraw-Hill Education.</a:t>
            </a:r>
          </a:p>
        </p:txBody>
      </p:sp>
    </p:spTree>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docProps/app.xml><?xml version="1.0" encoding="utf-8"?>
<Properties xmlns="http://schemas.openxmlformats.org/officeDocument/2006/extended-properties" xmlns:vt="http://schemas.openxmlformats.org/officeDocument/2006/docPropsVTypes">
  <Template>Retrospect</Template>
  <TotalTime>10</TotalTime>
  <Words>450</Words>
  <Application>Microsoft Office PowerPoint</Application>
  <PresentationFormat>On-screen Show (4:3)</PresentationFormat>
  <Paragraphs>34</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Calibri</vt:lpstr>
      <vt:lpstr>Calibri Light</vt:lpstr>
      <vt:lpstr>Retrospect</vt:lpstr>
      <vt:lpstr>Agile Presentation: Comparing Scrum-Agile and Waterfall Methodologies</vt:lpstr>
      <vt:lpstr>Scrum-Agile Roles</vt:lpstr>
      <vt:lpstr>Agile Phases of the SDLC</vt:lpstr>
      <vt:lpstr>Waterfall vs. Agile Development Approaches</vt:lpstr>
      <vt:lpstr>Choosing Between Waterfall and Agile</vt:lpstr>
      <vt:lpstr>References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Michael Marquardt</dc:creator>
  <cp:keywords/>
  <dc:description>generated using python-pptx</dc:description>
  <cp:lastModifiedBy>Michael Marquardt</cp:lastModifiedBy>
  <cp:revision>2</cp:revision>
  <dcterms:created xsi:type="dcterms:W3CDTF">2013-01-27T09:14:16Z</dcterms:created>
  <dcterms:modified xsi:type="dcterms:W3CDTF">2025-10-20T02:57:57Z</dcterms:modified>
  <cp:category/>
</cp:coreProperties>
</file>