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3BE78-5583-47F4-A314-24AFCFB7F957}" v="2" dt="2025-08-01T12:23:13.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Kumar K" userId="a26ab8b6cc664d12" providerId="LiveId" clId="{FE13BE78-5583-47F4-A314-24AFCFB7F957}"/>
    <pc:docChg chg="undo custSel modSld">
      <pc:chgData name="Suraj Kumar K" userId="a26ab8b6cc664d12" providerId="LiveId" clId="{FE13BE78-5583-47F4-A314-24AFCFB7F957}" dt="2025-08-01T12:25:46.509" v="285" actId="14100"/>
      <pc:docMkLst>
        <pc:docMk/>
      </pc:docMkLst>
      <pc:sldChg chg="addSp delSp modSp mod">
        <pc:chgData name="Suraj Kumar K" userId="a26ab8b6cc664d12" providerId="LiveId" clId="{FE13BE78-5583-47F4-A314-24AFCFB7F957}" dt="2025-08-01T12:25:46.509" v="285" actId="14100"/>
        <pc:sldMkLst>
          <pc:docMk/>
          <pc:sldMk cId="728950222" sldId="269"/>
        </pc:sldMkLst>
        <pc:spChg chg="mod">
          <ac:chgData name="Suraj Kumar K" userId="a26ab8b6cc664d12" providerId="LiveId" clId="{FE13BE78-5583-47F4-A314-24AFCFB7F957}" dt="2025-08-01T12:22:34.341" v="246" actId="1076"/>
          <ac:spMkLst>
            <pc:docMk/>
            <pc:sldMk cId="728950222" sldId="269"/>
            <ac:spMk id="2" creationId="{357C38BC-22B3-37B2-E0C3-812020A76077}"/>
          </ac:spMkLst>
        </pc:spChg>
        <pc:spChg chg="add del mod">
          <ac:chgData name="Suraj Kumar K" userId="a26ab8b6cc664d12" providerId="LiveId" clId="{FE13BE78-5583-47F4-A314-24AFCFB7F957}" dt="2025-08-01T12:22:55.480" v="249" actId="478"/>
          <ac:spMkLst>
            <pc:docMk/>
            <pc:sldMk cId="728950222" sldId="269"/>
            <ac:spMk id="4" creationId="{FEE15BF1-46A5-C9D6-9C93-14EF8CF64FE3}"/>
          </ac:spMkLst>
        </pc:spChg>
        <pc:graphicFrameChg chg="add mod modGraphic">
          <ac:chgData name="Suraj Kumar K" userId="a26ab8b6cc664d12" providerId="LiveId" clId="{FE13BE78-5583-47F4-A314-24AFCFB7F957}" dt="2025-08-01T12:25:46.509" v="285" actId="14100"/>
          <ac:graphicFrameMkLst>
            <pc:docMk/>
            <pc:sldMk cId="728950222" sldId="269"/>
            <ac:graphicFrameMk id="6" creationId="{0497B161-5507-2538-FCD3-C2F99EDDA96A}"/>
          </ac:graphicFrameMkLst>
        </pc:graphicFrameChg>
      </pc:sldChg>
      <pc:sldChg chg="addSp modSp mod">
        <pc:chgData name="Suraj Kumar K" userId="a26ab8b6cc664d12" providerId="LiveId" clId="{FE13BE78-5583-47F4-A314-24AFCFB7F957}" dt="2025-08-01T12:17:54.617" v="213" actId="20577"/>
        <pc:sldMkLst>
          <pc:docMk/>
          <pc:sldMk cId="384733178" sldId="2146847059"/>
        </pc:sldMkLst>
        <pc:spChg chg="mod">
          <ac:chgData name="Suraj Kumar K" userId="a26ab8b6cc664d12" providerId="LiveId" clId="{FE13BE78-5583-47F4-A314-24AFCFB7F957}" dt="2025-08-01T12:17:54.617" v="213" actId="20577"/>
          <ac:spMkLst>
            <pc:docMk/>
            <pc:sldMk cId="384733178" sldId="2146847059"/>
            <ac:spMk id="3" creationId="{177D9613-6E93-8A63-8EC7-750760D77FD8}"/>
          </ac:spMkLst>
        </pc:spChg>
        <pc:picChg chg="add mod">
          <ac:chgData name="Suraj Kumar K" userId="a26ab8b6cc664d12" providerId="LiveId" clId="{FE13BE78-5583-47F4-A314-24AFCFB7F957}" dt="2025-08-01T12:17:19.680" v="167" actId="14100"/>
          <ac:picMkLst>
            <pc:docMk/>
            <pc:sldMk cId="384733178" sldId="2146847059"/>
            <ac:picMk id="5" creationId="{108F6EDF-C684-4411-ECF6-B96AEE6AF884}"/>
          </ac:picMkLst>
        </pc:picChg>
      </pc:sldChg>
      <pc:sldChg chg="addSp modSp mod">
        <pc:chgData name="Suraj Kumar K" userId="a26ab8b6cc664d12" providerId="LiveId" clId="{FE13BE78-5583-47F4-A314-24AFCFB7F957}" dt="2025-08-01T12:15:43.505" v="160" actId="14100"/>
        <pc:sldMkLst>
          <pc:docMk/>
          <pc:sldMk cId="4128710330" sldId="2146847060"/>
        </pc:sldMkLst>
        <pc:spChg chg="mod">
          <ac:chgData name="Suraj Kumar K" userId="a26ab8b6cc664d12" providerId="LiveId" clId="{FE13BE78-5583-47F4-A314-24AFCFB7F957}" dt="2025-08-01T12:14:53.974" v="159" actId="20577"/>
          <ac:spMkLst>
            <pc:docMk/>
            <pc:sldMk cId="4128710330" sldId="2146847060"/>
            <ac:spMk id="3" creationId="{177D9613-6E93-8A63-8EC7-750760D77FD8}"/>
          </ac:spMkLst>
        </pc:spChg>
        <pc:picChg chg="add mod">
          <ac:chgData name="Suraj Kumar K" userId="a26ab8b6cc664d12" providerId="LiveId" clId="{FE13BE78-5583-47F4-A314-24AFCFB7F957}" dt="2025-08-01T12:15:43.505" v="160" actId="14100"/>
          <ac:picMkLst>
            <pc:docMk/>
            <pc:sldMk cId="4128710330" sldId="2146847060"/>
            <ac:picMk id="5" creationId="{DAADE9A0-FB64-1961-F252-18972038E207}"/>
          </ac:picMkLst>
        </pc:picChg>
      </pc:sldChg>
      <pc:sldChg chg="addSp delSp modSp mod">
        <pc:chgData name="Suraj Kumar K" userId="a26ab8b6cc664d12" providerId="LiveId" clId="{FE13BE78-5583-47F4-A314-24AFCFB7F957}" dt="2025-08-01T12:12:12.211" v="65" actId="1076"/>
        <pc:sldMkLst>
          <pc:docMk/>
          <pc:sldMk cId="2171852726" sldId="2146847061"/>
        </pc:sldMkLst>
        <pc:spChg chg="del">
          <ac:chgData name="Suraj Kumar K" userId="a26ab8b6cc664d12" providerId="LiveId" clId="{FE13BE78-5583-47F4-A314-24AFCFB7F957}" dt="2025-08-01T12:08:51.302" v="0" actId="478"/>
          <ac:spMkLst>
            <pc:docMk/>
            <pc:sldMk cId="2171852726" sldId="2146847061"/>
            <ac:spMk id="3" creationId="{177D9613-6E93-8A63-8EC7-750760D77FD8}"/>
          </ac:spMkLst>
        </pc:spChg>
        <pc:spChg chg="add del mod">
          <ac:chgData name="Suraj Kumar K" userId="a26ab8b6cc664d12" providerId="LiveId" clId="{FE13BE78-5583-47F4-A314-24AFCFB7F957}" dt="2025-08-01T12:08:56.132" v="1" actId="22"/>
          <ac:spMkLst>
            <pc:docMk/>
            <pc:sldMk cId="2171852726" sldId="2146847061"/>
            <ac:spMk id="5" creationId="{7E01958C-BB89-D986-B1BD-872139155094}"/>
          </ac:spMkLst>
        </pc:spChg>
        <pc:spChg chg="add mod">
          <ac:chgData name="Suraj Kumar K" userId="a26ab8b6cc664d12" providerId="LiveId" clId="{FE13BE78-5583-47F4-A314-24AFCFB7F957}" dt="2025-08-01T12:12:09.502" v="64" actId="255"/>
          <ac:spMkLst>
            <pc:docMk/>
            <pc:sldMk cId="2171852726" sldId="2146847061"/>
            <ac:spMk id="9" creationId="{ADD3E29C-D9CF-B740-436F-B4BB1B4E1AD6}"/>
          </ac:spMkLst>
        </pc:spChg>
        <pc:picChg chg="add del mod ord">
          <ac:chgData name="Suraj Kumar K" userId="a26ab8b6cc664d12" providerId="LiveId" clId="{FE13BE78-5583-47F4-A314-24AFCFB7F957}" dt="2025-08-01T12:09:39.333" v="6" actId="478"/>
          <ac:picMkLst>
            <pc:docMk/>
            <pc:sldMk cId="2171852726" sldId="2146847061"/>
            <ac:picMk id="7" creationId="{F6396B5B-2E31-9096-1CFF-25DA3F2A05C7}"/>
          </ac:picMkLst>
        </pc:picChg>
        <pc:picChg chg="add mod">
          <ac:chgData name="Suraj Kumar K" userId="a26ab8b6cc664d12" providerId="LiveId" clId="{FE13BE78-5583-47F4-A314-24AFCFB7F957}" dt="2025-08-01T12:12:12.211" v="65" actId="1076"/>
          <ac:picMkLst>
            <pc:docMk/>
            <pc:sldMk cId="2171852726" sldId="2146847061"/>
            <ac:picMk id="11" creationId="{5AA498FA-5AB6-9F7B-A03B-0C8E0CBE15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350710" y="3906857"/>
            <a:ext cx="719254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Suraj Kumar K</a:t>
            </a:r>
          </a:p>
          <a:p>
            <a:r>
              <a:rPr lang="en-US" sz="2000" b="1" dirty="0">
                <a:solidFill>
                  <a:schemeClr val="accent1">
                    <a:lumMod val="75000"/>
                  </a:schemeClr>
                </a:solidFill>
                <a:latin typeface="Arial"/>
                <a:cs typeface="Arial"/>
              </a:rPr>
              <a:t>                   Computer Science and Engineering –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a:t>
            </a:r>
          </a:p>
          <a:p>
            <a:r>
              <a:rPr lang="en-US" sz="2000" b="1" dirty="0">
                <a:solidFill>
                  <a:schemeClr val="accent1">
                    <a:lumMod val="75000"/>
                  </a:schemeClr>
                </a:solidFill>
                <a:latin typeface="Arial"/>
                <a:cs typeface="Arial"/>
              </a:rPr>
              <a:t>                   Sri Sairam Engineering College, Chennai, TN</a:t>
            </a:r>
          </a:p>
        </p:txBody>
      </p:sp>
      <p:pic>
        <p:nvPicPr>
          <p:cNvPr id="5" name="Picture 4">
            <a:extLst>
              <a:ext uri="{FF2B5EF4-FFF2-40B4-BE49-F238E27FC236}">
                <a16:creationId xmlns:a16="http://schemas.microsoft.com/office/drawing/2014/main" id="{D47D703E-CE84-9730-7549-823AAAB25113}"/>
              </a:ext>
            </a:extLst>
          </p:cNvPr>
          <p:cNvPicPr>
            <a:picLocks noChangeAspect="1"/>
          </p:cNvPicPr>
          <p:nvPr/>
        </p:nvPicPr>
        <p:blipFill>
          <a:blip r:embed="rId2"/>
          <a:stretch>
            <a:fillRect/>
          </a:stretch>
        </p:blipFill>
        <p:spPr>
          <a:xfrm>
            <a:off x="1043556" y="3881774"/>
            <a:ext cx="2336130" cy="1764017"/>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040234"/>
            <a:ext cx="11029615" cy="3204595"/>
          </a:xfrm>
        </p:spPr>
        <p:txBody>
          <a:bodyPr>
            <a:normAutofit fontScale="62500" lnSpcReduction="20000"/>
          </a:bodyPr>
          <a:lstStyle/>
          <a:p>
            <a:pPr marL="0" indent="0">
              <a:buNone/>
            </a:pPr>
            <a:r>
              <a:rPr lang="en-IN" sz="2400" b="1" dirty="0"/>
              <a:t>1. </a:t>
            </a:r>
            <a:r>
              <a:rPr lang="en-IN" sz="2400" b="1" dirty="0" err="1"/>
              <a:t>Ponukumati</a:t>
            </a:r>
            <a:r>
              <a:rPr lang="en-IN" sz="2400" b="1" dirty="0"/>
              <a:t> et al. (2022): </a:t>
            </a:r>
            <a:r>
              <a:rPr lang="en-IN" sz="2400" b="1" i="1" dirty="0"/>
              <a:t>An Intelligent Fault Detection and Classification Scheme for Distribution Lines Using Machine Learning</a:t>
            </a:r>
            <a:endParaRPr lang="en-IN" sz="2400" b="1" dirty="0"/>
          </a:p>
          <a:p>
            <a:pPr marL="0" indent="0">
              <a:buNone/>
            </a:pPr>
            <a:r>
              <a:rPr lang="en-IN" sz="2400" dirty="0"/>
              <a:t>– Apply </a:t>
            </a:r>
            <a:r>
              <a:rPr lang="en-IN" sz="2400" b="1" dirty="0"/>
              <a:t>wavelet decomposition</a:t>
            </a:r>
            <a:r>
              <a:rPr lang="en-IN" sz="2400" dirty="0"/>
              <a:t> with ML classifiers (KNN, Decision Tree, SVM) on voltage/current transient features using an IEEE‑33 bus simulation; report very high accuracy in distinguishing fault types including LG, LL, etc. </a:t>
            </a:r>
          </a:p>
          <a:p>
            <a:pPr marL="0" indent="0">
              <a:buNone/>
            </a:pPr>
            <a:r>
              <a:rPr lang="en-IN" sz="2400" b="1" dirty="0"/>
              <a:t>2. Sarwar et al. (2019): </a:t>
            </a:r>
            <a:r>
              <a:rPr lang="en-IN" sz="2400" b="1" i="1" dirty="0"/>
              <a:t>High Impedance Fault Detection and Isolation … using SVM</a:t>
            </a:r>
            <a:endParaRPr lang="en-IN" sz="2400" b="1" dirty="0"/>
          </a:p>
          <a:p>
            <a:pPr marL="0" indent="0">
              <a:buNone/>
            </a:pPr>
            <a:r>
              <a:rPr lang="en-IN" sz="2400" dirty="0"/>
              <a:t>– Focuses on </a:t>
            </a:r>
            <a:r>
              <a:rPr lang="en-IN" sz="2400" b="1" dirty="0"/>
              <a:t>high‑impedance faults</a:t>
            </a:r>
            <a:r>
              <a:rPr lang="en-IN" sz="2400" dirty="0"/>
              <a:t> in distribution networks, employing </a:t>
            </a:r>
            <a:r>
              <a:rPr lang="en-IN" sz="2400" b="1" dirty="0"/>
              <a:t>PCA/FDA for data reduction</a:t>
            </a:r>
            <a:r>
              <a:rPr lang="en-IN" sz="2400" dirty="0"/>
              <a:t> and SVM for multiclass classification on IEEE‑13 node test systems. Shows robust performance across fault locations and load variation. </a:t>
            </a:r>
          </a:p>
          <a:p>
            <a:pPr marL="0" indent="0">
              <a:buNone/>
            </a:pPr>
            <a:r>
              <a:rPr lang="en-IN" sz="2400" b="1" dirty="0"/>
              <a:t>3. </a:t>
            </a:r>
            <a:r>
              <a:rPr lang="en-IN" sz="2400" b="1" dirty="0" err="1"/>
              <a:t>Mirshekali</a:t>
            </a:r>
            <a:r>
              <a:rPr lang="en-IN" sz="2400" b="1" dirty="0"/>
              <a:t> et al. (2022): </a:t>
            </a:r>
            <a:r>
              <a:rPr lang="en-IN" sz="2400" b="1" i="1" dirty="0"/>
              <a:t>Machine Learning‑Based Fault Location for Smart Distribution Networks equipped with micro‑PMU</a:t>
            </a:r>
          </a:p>
          <a:p>
            <a:pPr marL="0" indent="0">
              <a:buNone/>
            </a:pPr>
            <a:r>
              <a:rPr lang="en-IN" sz="2400" dirty="0"/>
              <a:t>– Uses </a:t>
            </a:r>
            <a:r>
              <a:rPr lang="en-IN" sz="2400" b="1" dirty="0"/>
              <a:t>micro‑PMU voltage measurements</a:t>
            </a:r>
            <a:r>
              <a:rPr lang="en-IN" sz="2400" dirty="0"/>
              <a:t>, feature selection (NCFS), and SVM to locate faulted sections in presence of distributed generation; demonstrates accurate classification irrespective of DG dynamics. </a:t>
            </a:r>
          </a:p>
        </p:txBody>
      </p:sp>
      <p:graphicFrame>
        <p:nvGraphicFramePr>
          <p:cNvPr id="6" name="Table 5">
            <a:extLst>
              <a:ext uri="{FF2B5EF4-FFF2-40B4-BE49-F238E27FC236}">
                <a16:creationId xmlns:a16="http://schemas.microsoft.com/office/drawing/2014/main" id="{0497B161-5507-2538-FCD3-C2F99EDDA96A}"/>
              </a:ext>
            </a:extLst>
          </p:cNvPr>
          <p:cNvGraphicFramePr>
            <a:graphicFrameLocks noGrp="1"/>
          </p:cNvGraphicFramePr>
          <p:nvPr>
            <p:extLst>
              <p:ext uri="{D42A27DB-BD31-4B8C-83A1-F6EECF244321}">
                <p14:modId xmlns:p14="http://schemas.microsoft.com/office/powerpoint/2010/main" val="492867195"/>
              </p:ext>
            </p:extLst>
          </p:nvPr>
        </p:nvGraphicFramePr>
        <p:xfrm>
          <a:off x="771787" y="4118023"/>
          <a:ext cx="10310070" cy="2058968"/>
        </p:xfrm>
        <a:graphic>
          <a:graphicData uri="http://schemas.openxmlformats.org/drawingml/2006/table">
            <a:tbl>
              <a:tblPr>
                <a:tableStyleId>{69C7853C-536D-4A76-A0AE-DD22124D55A5}</a:tableStyleId>
              </a:tblPr>
              <a:tblGrid>
                <a:gridCol w="2074698">
                  <a:extLst>
                    <a:ext uri="{9D8B030D-6E8A-4147-A177-3AD203B41FA5}">
                      <a16:colId xmlns:a16="http://schemas.microsoft.com/office/drawing/2014/main" val="1422946692"/>
                    </a:ext>
                  </a:extLst>
                </a:gridCol>
                <a:gridCol w="2122575">
                  <a:extLst>
                    <a:ext uri="{9D8B030D-6E8A-4147-A177-3AD203B41FA5}">
                      <a16:colId xmlns:a16="http://schemas.microsoft.com/office/drawing/2014/main" val="4070775690"/>
                    </a:ext>
                  </a:extLst>
                </a:gridCol>
                <a:gridCol w="6112797">
                  <a:extLst>
                    <a:ext uri="{9D8B030D-6E8A-4147-A177-3AD203B41FA5}">
                      <a16:colId xmlns:a16="http://schemas.microsoft.com/office/drawing/2014/main" val="2804496498"/>
                    </a:ext>
                  </a:extLst>
                </a:gridCol>
              </a:tblGrid>
              <a:tr h="284144">
                <a:tc>
                  <a:txBody>
                    <a:bodyPr/>
                    <a:lstStyle/>
                    <a:p>
                      <a:r>
                        <a:rPr lang="en-IN" sz="1400" b="1" dirty="0"/>
                        <a:t>Paper / Year</a:t>
                      </a:r>
                    </a:p>
                  </a:txBody>
                  <a:tcPr marL="89678" marR="89678" marT="44839" marB="44839" anchor="ctr"/>
                </a:tc>
                <a:tc>
                  <a:txBody>
                    <a:bodyPr/>
                    <a:lstStyle/>
                    <a:p>
                      <a:r>
                        <a:rPr lang="en-IN" sz="1400" b="1"/>
                        <a:t>Fault Types &amp; Methods</a:t>
                      </a:r>
                    </a:p>
                  </a:txBody>
                  <a:tcPr marL="89678" marR="89678" marT="44839" marB="44839" anchor="ctr"/>
                </a:tc>
                <a:tc>
                  <a:txBody>
                    <a:bodyPr/>
                    <a:lstStyle/>
                    <a:p>
                      <a:r>
                        <a:rPr lang="en-IN" sz="1400" b="1" dirty="0"/>
                        <a:t>Key Techniques &amp; Data Used</a:t>
                      </a:r>
                    </a:p>
                  </a:txBody>
                  <a:tcPr marL="89678" marR="89678" marT="44839" marB="44839" anchor="ctr"/>
                </a:tc>
                <a:extLst>
                  <a:ext uri="{0D108BD9-81ED-4DB2-BD59-A6C34878D82A}">
                    <a16:rowId xmlns:a16="http://schemas.microsoft.com/office/drawing/2014/main" val="2232502318"/>
                  </a:ext>
                </a:extLst>
              </a:tr>
              <a:tr h="545222">
                <a:tc>
                  <a:txBody>
                    <a:bodyPr/>
                    <a:lstStyle/>
                    <a:p>
                      <a:r>
                        <a:rPr lang="en-IN" sz="1400" b="0" dirty="0" err="1"/>
                        <a:t>Ponukumati</a:t>
                      </a:r>
                      <a:r>
                        <a:rPr lang="en-IN" sz="1400" b="0" dirty="0"/>
                        <a:t> et al., 2022</a:t>
                      </a:r>
                    </a:p>
                  </a:txBody>
                  <a:tcPr marL="89678" marR="89678" marT="44839" marB="44839" anchor="ctr"/>
                </a:tc>
                <a:tc>
                  <a:txBody>
                    <a:bodyPr/>
                    <a:lstStyle/>
                    <a:p>
                      <a:r>
                        <a:rPr lang="en-US" sz="1400" dirty="0"/>
                        <a:t>LG, LL, 3‑phase faults</a:t>
                      </a:r>
                    </a:p>
                  </a:txBody>
                  <a:tcPr marL="89678" marR="89678" marT="44839" marB="44839" anchor="ctr"/>
                </a:tc>
                <a:tc>
                  <a:txBody>
                    <a:bodyPr/>
                    <a:lstStyle/>
                    <a:p>
                      <a:r>
                        <a:rPr lang="en-IN" sz="1400" dirty="0"/>
                        <a:t>Wavelet decomposition + KNN / DT / SVM on IEEE‑33 bus simulation</a:t>
                      </a:r>
                    </a:p>
                  </a:txBody>
                  <a:tcPr marL="89678" marR="89678" marT="44839" marB="44839" anchor="ctr"/>
                </a:tc>
                <a:extLst>
                  <a:ext uri="{0D108BD9-81ED-4DB2-BD59-A6C34878D82A}">
                    <a16:rowId xmlns:a16="http://schemas.microsoft.com/office/drawing/2014/main" val="77822100"/>
                  </a:ext>
                </a:extLst>
              </a:tr>
              <a:tr h="498284">
                <a:tc>
                  <a:txBody>
                    <a:bodyPr/>
                    <a:lstStyle/>
                    <a:p>
                      <a:r>
                        <a:rPr lang="en-IN" sz="1400" b="0"/>
                        <a:t>Sarwar et al., 2019</a:t>
                      </a:r>
                    </a:p>
                  </a:txBody>
                  <a:tcPr marL="89678" marR="89678" marT="44839" marB="44839" anchor="ctr"/>
                </a:tc>
                <a:tc>
                  <a:txBody>
                    <a:bodyPr/>
                    <a:lstStyle/>
                    <a:p>
                      <a:r>
                        <a:rPr lang="en-IN" sz="1400"/>
                        <a:t>High‑impedance faults</a:t>
                      </a:r>
                    </a:p>
                  </a:txBody>
                  <a:tcPr marL="89678" marR="89678" marT="44839" marB="44839" anchor="ctr"/>
                </a:tc>
                <a:tc>
                  <a:txBody>
                    <a:bodyPr/>
                    <a:lstStyle/>
                    <a:p>
                      <a:r>
                        <a:rPr lang="en-IN" sz="1400" dirty="0"/>
                        <a:t>PCA / FDA + multiclass SVM on IEEE‑13 node network </a:t>
                      </a:r>
                    </a:p>
                  </a:txBody>
                  <a:tcPr marL="89678" marR="89678" marT="44839" marB="44839" anchor="ctr"/>
                </a:tc>
                <a:extLst>
                  <a:ext uri="{0D108BD9-81ED-4DB2-BD59-A6C34878D82A}">
                    <a16:rowId xmlns:a16="http://schemas.microsoft.com/office/drawing/2014/main" val="21957413"/>
                  </a:ext>
                </a:extLst>
              </a:tr>
              <a:tr h="712424">
                <a:tc>
                  <a:txBody>
                    <a:bodyPr/>
                    <a:lstStyle/>
                    <a:p>
                      <a:r>
                        <a:rPr lang="en-IN" sz="1400" b="0" dirty="0" err="1"/>
                        <a:t>Mirshekali</a:t>
                      </a:r>
                      <a:r>
                        <a:rPr lang="en-IN" sz="1400" b="0" dirty="0"/>
                        <a:t> et al., 2022</a:t>
                      </a:r>
                    </a:p>
                  </a:txBody>
                  <a:tcPr marL="89678" marR="89678" marT="44839" marB="44839" anchor="ctr"/>
                </a:tc>
                <a:tc>
                  <a:txBody>
                    <a:bodyPr/>
                    <a:lstStyle/>
                    <a:p>
                      <a:r>
                        <a:rPr lang="en-IN" sz="1400"/>
                        <a:t>Fault location with DG</a:t>
                      </a:r>
                    </a:p>
                  </a:txBody>
                  <a:tcPr marL="89678" marR="89678" marT="44839" marB="44839" anchor="ctr"/>
                </a:tc>
                <a:tc>
                  <a:txBody>
                    <a:bodyPr/>
                    <a:lstStyle/>
                    <a:p>
                      <a:r>
                        <a:rPr lang="en-IN" sz="1400" dirty="0"/>
                        <a:t>micro‑PMU voltage, NCFS feature selection + SVM for fault section detection</a:t>
                      </a:r>
                    </a:p>
                  </a:txBody>
                  <a:tcPr marL="89678" marR="89678" marT="44839" marB="44839" anchor="ctr"/>
                </a:tc>
                <a:extLst>
                  <a:ext uri="{0D108BD9-81ED-4DB2-BD59-A6C34878D82A}">
                    <a16:rowId xmlns:a16="http://schemas.microsoft.com/office/drawing/2014/main" val="2677059766"/>
                  </a:ext>
                </a:extLst>
              </a:tr>
            </a:tbl>
          </a:graphicData>
        </a:graphic>
      </p:graphicFrame>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317049"/>
          </a:xfrm>
        </p:spPr>
        <p:txBody>
          <a:bodyPr>
            <a:normAutofit fontScale="92500" lnSpcReduction="20000"/>
          </a:bodyPr>
          <a:lstStyle/>
          <a:p>
            <a:pPr marL="0" indent="0">
              <a:buNone/>
            </a:pPr>
            <a:r>
              <a:rPr lang="en-US" b="1" dirty="0"/>
              <a:t>1</a:t>
            </a:r>
            <a:r>
              <a:rPr lang="en-IN" b="1" dirty="0"/>
              <a:t>. Getting Started with AI Certification</a:t>
            </a:r>
          </a:p>
        </p:txBody>
      </p:sp>
      <p:pic>
        <p:nvPicPr>
          <p:cNvPr id="5" name="Picture 4">
            <a:extLst>
              <a:ext uri="{FF2B5EF4-FFF2-40B4-BE49-F238E27FC236}">
                <a16:creationId xmlns:a16="http://schemas.microsoft.com/office/drawing/2014/main" id="{108F6EDF-C684-4411-ECF6-B96AEE6AF884}"/>
              </a:ext>
            </a:extLst>
          </p:cNvPr>
          <p:cNvPicPr>
            <a:picLocks noChangeAspect="1"/>
          </p:cNvPicPr>
          <p:nvPr/>
        </p:nvPicPr>
        <p:blipFill>
          <a:blip r:embed="rId2"/>
          <a:stretch>
            <a:fillRect/>
          </a:stretch>
        </p:blipFill>
        <p:spPr>
          <a:xfrm>
            <a:off x="2541949" y="1749411"/>
            <a:ext cx="6215233" cy="46430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216381"/>
          </a:xfrm>
        </p:spPr>
        <p:txBody>
          <a:bodyPr>
            <a:noAutofit/>
          </a:bodyPr>
          <a:lstStyle/>
          <a:p>
            <a:pPr marL="0" indent="0">
              <a:buNone/>
            </a:pPr>
            <a:r>
              <a:rPr lang="en-IN" sz="1600" b="1" dirty="0"/>
              <a:t>2. Journey to Cloud Certification</a:t>
            </a:r>
          </a:p>
        </p:txBody>
      </p:sp>
      <p:pic>
        <p:nvPicPr>
          <p:cNvPr id="5" name="Picture 4">
            <a:extLst>
              <a:ext uri="{FF2B5EF4-FFF2-40B4-BE49-F238E27FC236}">
                <a16:creationId xmlns:a16="http://schemas.microsoft.com/office/drawing/2014/main" id="{DAADE9A0-FB64-1961-F252-18972038E207}"/>
              </a:ext>
            </a:extLst>
          </p:cNvPr>
          <p:cNvPicPr>
            <a:picLocks noChangeAspect="1"/>
          </p:cNvPicPr>
          <p:nvPr/>
        </p:nvPicPr>
        <p:blipFill>
          <a:blip r:embed="rId2"/>
          <a:stretch>
            <a:fillRect/>
          </a:stretch>
        </p:blipFill>
        <p:spPr>
          <a:xfrm>
            <a:off x="2600587" y="1749554"/>
            <a:ext cx="6140742" cy="461618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9" name="Content Placeholder 8">
            <a:extLst>
              <a:ext uri="{FF2B5EF4-FFF2-40B4-BE49-F238E27FC236}">
                <a16:creationId xmlns:a16="http://schemas.microsoft.com/office/drawing/2014/main" id="{ADD3E29C-D9CF-B740-436F-B4BB1B4E1AD6}"/>
              </a:ext>
            </a:extLst>
          </p:cNvPr>
          <p:cNvSpPr>
            <a:spLocks noGrp="1"/>
          </p:cNvSpPr>
          <p:nvPr>
            <p:ph idx="1"/>
          </p:nvPr>
        </p:nvSpPr>
        <p:spPr>
          <a:xfrm>
            <a:off x="581192" y="1302026"/>
            <a:ext cx="9821157" cy="258326"/>
          </a:xfrm>
        </p:spPr>
        <p:txBody>
          <a:bodyPr>
            <a:noAutofit/>
          </a:bodyPr>
          <a:lstStyle/>
          <a:p>
            <a:pPr marL="0" indent="0">
              <a:buNone/>
            </a:pPr>
            <a:r>
              <a:rPr lang="en-US" sz="1600" b="1" dirty="0"/>
              <a:t>3. RAG with </a:t>
            </a:r>
            <a:r>
              <a:rPr lang="en-US" sz="1600" b="1" dirty="0" err="1"/>
              <a:t>LangChain</a:t>
            </a:r>
            <a:r>
              <a:rPr lang="en-US" sz="1600" b="1" dirty="0"/>
              <a:t> Certification</a:t>
            </a:r>
            <a:endParaRPr lang="en-IN" sz="1600" b="1" dirty="0"/>
          </a:p>
        </p:txBody>
      </p:sp>
      <p:pic>
        <p:nvPicPr>
          <p:cNvPr id="11" name="Picture 10">
            <a:extLst>
              <a:ext uri="{FF2B5EF4-FFF2-40B4-BE49-F238E27FC236}">
                <a16:creationId xmlns:a16="http://schemas.microsoft.com/office/drawing/2014/main" id="{5AA498FA-5AB6-9F7B-A03B-0C8E0CBE15C7}"/>
              </a:ext>
            </a:extLst>
          </p:cNvPr>
          <p:cNvPicPr>
            <a:picLocks noChangeAspect="1"/>
          </p:cNvPicPr>
          <p:nvPr/>
        </p:nvPicPr>
        <p:blipFill>
          <a:blip r:embed="rId2"/>
          <a:stretch>
            <a:fillRect/>
          </a:stretch>
        </p:blipFill>
        <p:spPr>
          <a:xfrm>
            <a:off x="1951222" y="1727738"/>
            <a:ext cx="7150833" cy="443822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1347019"/>
            <a:ext cx="9298744" cy="807808"/>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041F61FE-4B55-163A-48A7-E056A2C8801E}"/>
              </a:ext>
            </a:extLst>
          </p:cNvPr>
          <p:cNvSpPr txBox="1"/>
          <p:nvPr/>
        </p:nvSpPr>
        <p:spPr>
          <a:xfrm>
            <a:off x="2880851" y="2576051"/>
            <a:ext cx="8279831" cy="1200329"/>
          </a:xfrm>
          <a:prstGeom prst="rect">
            <a:avLst/>
          </a:prstGeom>
          <a:noFill/>
        </p:spPr>
        <p:txBody>
          <a:bodyPr wrap="none" rtlCol="0">
            <a:spAutoFit/>
          </a:bodyPr>
          <a:lstStyle/>
          <a:p>
            <a:r>
              <a:rPr lang="en-US" sz="3600" b="1" dirty="0">
                <a:solidFill>
                  <a:schemeClr val="accent1">
                    <a:lumMod val="75000"/>
                  </a:schemeClr>
                </a:solidFill>
                <a:latin typeface="Edwardian Script ITC" panose="030303020407070D0804" pitchFamily="66" charset="0"/>
              </a:rPr>
              <a:t>“The science of today is the technology of tomorrow.”</a:t>
            </a:r>
          </a:p>
          <a:p>
            <a:r>
              <a:rPr lang="en-US" sz="3600" b="1" dirty="0">
                <a:latin typeface="Edwardian Script ITC" panose="030303020407070D0804" pitchFamily="66" charset="0"/>
              </a:rPr>
              <a:t>                                                                       - Edward Teller</a:t>
            </a:r>
            <a:endParaRPr lang="en-IN" sz="3600" b="1" dirty="0">
              <a:latin typeface="Edwardian Script ITC" panose="030303020407070D0804" pitchFamily="66" charset="0"/>
            </a:endParaRPr>
          </a:p>
        </p:txBody>
      </p:sp>
      <p:pic>
        <p:nvPicPr>
          <p:cNvPr id="3" name="Picture 2">
            <a:extLst>
              <a:ext uri="{FF2B5EF4-FFF2-40B4-BE49-F238E27FC236}">
                <a16:creationId xmlns:a16="http://schemas.microsoft.com/office/drawing/2014/main" id="{23D78B7C-BAC0-5307-A925-D6BF877223FF}"/>
              </a:ext>
            </a:extLst>
          </p:cNvPr>
          <p:cNvPicPr>
            <a:picLocks noChangeAspect="1"/>
          </p:cNvPicPr>
          <p:nvPr/>
        </p:nvPicPr>
        <p:blipFill>
          <a:blip r:embed="rId2"/>
          <a:stretch>
            <a:fillRect/>
          </a:stretch>
        </p:blipFill>
        <p:spPr>
          <a:xfrm>
            <a:off x="7079227" y="4031226"/>
            <a:ext cx="3165987" cy="1838632"/>
          </a:xfrm>
          <a:prstGeom prst="rect">
            <a:avLst/>
          </a:prstGeom>
        </p:spPr>
      </p:pic>
      <p:pic>
        <p:nvPicPr>
          <p:cNvPr id="7" name="Picture 6">
            <a:extLst>
              <a:ext uri="{FF2B5EF4-FFF2-40B4-BE49-F238E27FC236}">
                <a16:creationId xmlns:a16="http://schemas.microsoft.com/office/drawing/2014/main" id="{9B7416F3-45BC-B223-7375-5D8077651A9B}"/>
              </a:ext>
            </a:extLst>
          </p:cNvPr>
          <p:cNvPicPr>
            <a:picLocks noChangeAspect="1"/>
          </p:cNvPicPr>
          <p:nvPr/>
        </p:nvPicPr>
        <p:blipFill>
          <a:blip r:embed="rId3"/>
          <a:stretch>
            <a:fillRect/>
          </a:stretch>
        </p:blipFill>
        <p:spPr>
          <a:xfrm>
            <a:off x="2321795" y="4031226"/>
            <a:ext cx="3212198" cy="1838632"/>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pic>
        <p:nvPicPr>
          <p:cNvPr id="4" name="Picture 3">
            <a:extLst>
              <a:ext uri="{FF2B5EF4-FFF2-40B4-BE49-F238E27FC236}">
                <a16:creationId xmlns:a16="http://schemas.microsoft.com/office/drawing/2014/main" id="{44949165-75EE-D8CF-AF3F-F90B0DC8330C}"/>
              </a:ext>
            </a:extLst>
          </p:cNvPr>
          <p:cNvPicPr>
            <a:picLocks noChangeAspect="1"/>
          </p:cNvPicPr>
          <p:nvPr/>
        </p:nvPicPr>
        <p:blipFill>
          <a:blip r:embed="rId2"/>
          <a:stretch>
            <a:fillRect/>
          </a:stretch>
        </p:blipFill>
        <p:spPr>
          <a:xfrm>
            <a:off x="7356066" y="2434866"/>
            <a:ext cx="3143250" cy="1457325"/>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0458" y="1482520"/>
            <a:ext cx="8876155" cy="4673324"/>
          </a:xfrm>
        </p:spPr>
        <p:txBody>
          <a:bodyPr>
            <a:normAutofit fontScale="55000" lnSpcReduction="20000"/>
          </a:bodyPr>
          <a:lstStyle/>
          <a:p>
            <a:r>
              <a:rPr lang="en-US" sz="3200" dirty="0"/>
              <a:t>In modern power distribution systems, ensuring grid stability and reliability is of paramount importance due to the increasing demand for uninterrupted and high-quality power supply. One of the critical challenges faced by utilities and grid operators is the rapid and accurate detection and classification of electrical faults.</a:t>
            </a:r>
          </a:p>
          <a:p>
            <a:r>
              <a:rPr lang="en-US" sz="3200" dirty="0"/>
              <a:t> Faults such as Line breakage, Overheating and Transformer failure can cause severe disturbances in the system, leading to equipment damage, service interruptions, voltage instability, and even cascading failures if not addressed promptly.</a:t>
            </a:r>
          </a:p>
          <a:p>
            <a:r>
              <a:rPr lang="en-US" sz="3200" dirty="0"/>
              <a:t>Traditional fault detection methods, which often rely on threshold-based logic or rule-based decision systems, may fall short in terms of detection speed, adaptability to varying operating conditions, and the ability to distinguish between multiple fault types accurately. </a:t>
            </a:r>
          </a:p>
          <a:p>
            <a:r>
              <a:rPr lang="en-US" sz="3200" dirty="0"/>
              <a:t>With the growing complexity of power networks—including the integration of distributed energy resources (DERs), renewable generation, and smart grid technologies—these conventional approaches are increasingly inadequate for real-time protection and control.</a:t>
            </a:r>
          </a:p>
          <a:p>
            <a:pPr marL="305435" indent="-305435"/>
            <a:endParaRPr lang="en-IN" dirty="0"/>
          </a:p>
        </p:txBody>
      </p:sp>
      <p:pic>
        <p:nvPicPr>
          <p:cNvPr id="3" name="Picture 2">
            <a:extLst>
              <a:ext uri="{FF2B5EF4-FFF2-40B4-BE49-F238E27FC236}">
                <a16:creationId xmlns:a16="http://schemas.microsoft.com/office/drawing/2014/main" id="{79037039-7245-F266-6D1D-9440E753E82E}"/>
              </a:ext>
            </a:extLst>
          </p:cNvPr>
          <p:cNvPicPr>
            <a:picLocks noChangeAspect="1"/>
          </p:cNvPicPr>
          <p:nvPr/>
        </p:nvPicPr>
        <p:blipFill>
          <a:blip r:embed="rId2"/>
          <a:stretch>
            <a:fillRect/>
          </a:stretch>
        </p:blipFill>
        <p:spPr>
          <a:xfrm>
            <a:off x="9352667" y="1574858"/>
            <a:ext cx="2428875" cy="1409700"/>
          </a:xfrm>
          <a:prstGeom prst="rect">
            <a:avLst/>
          </a:prstGeom>
        </p:spPr>
      </p:pic>
      <p:pic>
        <p:nvPicPr>
          <p:cNvPr id="4" name="Picture 3">
            <a:extLst>
              <a:ext uri="{FF2B5EF4-FFF2-40B4-BE49-F238E27FC236}">
                <a16:creationId xmlns:a16="http://schemas.microsoft.com/office/drawing/2014/main" id="{8D868DB2-0CD5-C974-669B-11512AFB7F5C}"/>
              </a:ext>
            </a:extLst>
          </p:cNvPr>
          <p:cNvPicPr>
            <a:picLocks noChangeAspect="1"/>
          </p:cNvPicPr>
          <p:nvPr/>
        </p:nvPicPr>
        <p:blipFill>
          <a:blip r:embed="rId3"/>
          <a:stretch>
            <a:fillRect/>
          </a:stretch>
        </p:blipFill>
        <p:spPr>
          <a:xfrm>
            <a:off x="9352666" y="3584780"/>
            <a:ext cx="2428875" cy="1703838"/>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TextBox 2">
            <a:extLst>
              <a:ext uri="{FF2B5EF4-FFF2-40B4-BE49-F238E27FC236}">
                <a16:creationId xmlns:a16="http://schemas.microsoft.com/office/drawing/2014/main" id="{9C2147BF-46F9-05B2-0124-63BE304B96FB}"/>
              </a:ext>
            </a:extLst>
          </p:cNvPr>
          <p:cNvSpPr txBox="1"/>
          <p:nvPr/>
        </p:nvSpPr>
        <p:spPr>
          <a:xfrm>
            <a:off x="546247" y="1317522"/>
            <a:ext cx="11266679" cy="5170646"/>
          </a:xfrm>
          <a:prstGeom prst="rect">
            <a:avLst/>
          </a:prstGeom>
          <a:noFill/>
        </p:spPr>
        <p:txBody>
          <a:bodyPr wrap="square" rtlCol="0">
            <a:spAutoFit/>
          </a:bodyPr>
          <a:lstStyle/>
          <a:p>
            <a:r>
              <a:rPr lang="en-US" dirty="0"/>
              <a:t>The proposed system aims to develop a machine learning-based system that can automatically </a:t>
            </a:r>
            <a:r>
              <a:rPr lang="en-US" b="1" dirty="0"/>
              <a:t>detect and classify power distribution faults</a:t>
            </a:r>
            <a:r>
              <a:rPr lang="en-US" dirty="0"/>
              <a:t> using real-time electrical and environmental data.</a:t>
            </a:r>
          </a:p>
          <a:p>
            <a:endParaRPr lang="en-US" dirty="0"/>
          </a:p>
          <a:p>
            <a:pPr marL="342900" indent="-342900">
              <a:buFont typeface="Wingdings" panose="05000000000000000000" pitchFamily="2" charset="2"/>
              <a:buChar char="q"/>
            </a:pPr>
            <a:r>
              <a:rPr lang="en-US" sz="2000" b="1" dirty="0"/>
              <a:t>Approach</a:t>
            </a:r>
          </a:p>
          <a:p>
            <a:pPr marL="742950" lvl="1" indent="-285750">
              <a:buFont typeface="Arial" panose="020B0604020202020204" pitchFamily="34" charset="0"/>
              <a:buChar char="•"/>
            </a:pPr>
            <a:r>
              <a:rPr lang="en-US" dirty="0"/>
              <a:t>Use </a:t>
            </a:r>
            <a:r>
              <a:rPr lang="en-US" b="1" dirty="0"/>
              <a:t>Random Forest Classifier</a:t>
            </a:r>
            <a:r>
              <a:rPr lang="en-US" dirty="0"/>
              <a:t> trained on historical fault data.</a:t>
            </a:r>
          </a:p>
          <a:p>
            <a:pPr marL="742950" lvl="1" indent="-285750">
              <a:buFont typeface="Arial" panose="020B0604020202020204" pitchFamily="34" charset="0"/>
              <a:buChar char="•"/>
            </a:pPr>
            <a:r>
              <a:rPr lang="en-US" dirty="0"/>
              <a:t>Incorporate a </a:t>
            </a:r>
            <a:r>
              <a:rPr lang="en-US" b="1" dirty="0"/>
              <a:t>rich feature set</a:t>
            </a:r>
            <a:r>
              <a:rPr lang="en-US" dirty="0"/>
              <a:t>: voltage, current, weather conditions, component health, and more.</a:t>
            </a:r>
          </a:p>
          <a:p>
            <a:pPr marL="742950" lvl="1" indent="-285750">
              <a:buFont typeface="Arial" panose="020B0604020202020204" pitchFamily="34" charset="0"/>
              <a:buChar char="•"/>
            </a:pPr>
            <a:r>
              <a:rPr lang="en-US" dirty="0"/>
              <a:t>Apply </a:t>
            </a:r>
            <a:r>
              <a:rPr lang="en-US" b="1" dirty="0"/>
              <a:t>feature engineering</a:t>
            </a:r>
            <a:r>
              <a:rPr lang="en-US" dirty="0"/>
              <a:t> and </a:t>
            </a:r>
            <a:r>
              <a:rPr lang="en-US" b="1" dirty="0"/>
              <a:t>hyperparameter optimization</a:t>
            </a:r>
            <a:r>
              <a:rPr lang="en-US" dirty="0"/>
              <a:t> to enhance accuracy.</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q"/>
            </a:pPr>
            <a:r>
              <a:rPr lang="en-US" sz="2000" b="1" dirty="0"/>
              <a:t>Data Input</a:t>
            </a:r>
          </a:p>
          <a:p>
            <a:pPr lvl="1"/>
            <a:r>
              <a:rPr lang="en-US" dirty="0"/>
              <a:t>Real-time or batch data from sensors and logs:</a:t>
            </a:r>
            <a:br>
              <a:rPr lang="en-US" dirty="0"/>
            </a:br>
            <a:r>
              <a:rPr lang="en-US" i="1" dirty="0"/>
              <a:t>Voltage, Current, Load, Weather, Fault Location, Maintenance Status, etc.</a:t>
            </a:r>
          </a:p>
          <a:p>
            <a:endParaRPr lang="en-US" i="1" dirty="0"/>
          </a:p>
          <a:p>
            <a:pPr marL="285750" indent="-285750">
              <a:buFont typeface="Wingdings" panose="05000000000000000000" pitchFamily="2" charset="2"/>
              <a:buChar char="q"/>
            </a:pPr>
            <a:r>
              <a:rPr lang="en-US" sz="2000" b="1" dirty="0"/>
              <a:t>Output</a:t>
            </a:r>
          </a:p>
          <a:p>
            <a:pPr lvl="1"/>
            <a:r>
              <a:rPr lang="en-US" dirty="0"/>
              <a:t>Predicts the </a:t>
            </a:r>
            <a:r>
              <a:rPr lang="en-US" b="1" dirty="0"/>
              <a:t>type of fault</a:t>
            </a:r>
            <a:r>
              <a:rPr lang="en-US" dirty="0"/>
              <a:t> (e.g., Line breakage, transformer failure, overheating).</a:t>
            </a:r>
          </a:p>
          <a:p>
            <a:pPr lvl="1"/>
            <a:r>
              <a:rPr lang="en-US" dirty="0"/>
              <a:t>Enables </a:t>
            </a:r>
            <a:r>
              <a:rPr lang="en-US" b="1" dirty="0"/>
              <a:t>faster fault diagnosis</a:t>
            </a:r>
            <a:r>
              <a:rPr lang="en-US" dirty="0"/>
              <a:t>, reducing downtime and improving grid reliability.</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2AD1150-01BA-0898-9DBF-B7F4738CAB96}"/>
              </a:ext>
            </a:extLst>
          </p:cNvPr>
          <p:cNvSpPr txBox="1"/>
          <p:nvPr/>
        </p:nvSpPr>
        <p:spPr>
          <a:xfrm>
            <a:off x="581193" y="1317522"/>
            <a:ext cx="6507866" cy="5724644"/>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Project Requirements:</a:t>
            </a:r>
          </a:p>
          <a:p>
            <a:pPr marL="742950" lvl="1" indent="-285750">
              <a:buFont typeface="Arial" panose="020B0604020202020204" pitchFamily="34" charset="0"/>
              <a:buChar char="•"/>
            </a:pPr>
            <a:r>
              <a:rPr lang="en-US" dirty="0"/>
              <a:t>IBM Cloud Lite Services</a:t>
            </a:r>
          </a:p>
          <a:p>
            <a:pPr marL="742950" lvl="1" indent="-285750">
              <a:buFont typeface="Arial" panose="020B0604020202020204" pitchFamily="34" charset="0"/>
              <a:buChar char="•"/>
            </a:pPr>
            <a:r>
              <a:rPr lang="en-US" dirty="0"/>
              <a:t>IBM Watsonx.ai Studio</a:t>
            </a:r>
          </a:p>
          <a:p>
            <a:pPr marL="742950" lvl="1" indent="-285750">
              <a:buFont typeface="Arial" panose="020B0604020202020204" pitchFamily="34" charset="0"/>
              <a:buChar char="•"/>
            </a:pPr>
            <a:r>
              <a:rPr lang="en-US" dirty="0"/>
              <a:t>IBM Watsonx.ai Runtime Instance (Lite)</a:t>
            </a:r>
          </a:p>
          <a:p>
            <a:pPr marL="742950" lvl="1" indent="-285750">
              <a:buFont typeface="Arial" panose="020B0604020202020204" pitchFamily="34" charset="0"/>
              <a:buChar char="•"/>
            </a:pPr>
            <a:r>
              <a:rPr lang="en-US" dirty="0"/>
              <a:t>IBM Cloud object storage (Lite)</a:t>
            </a:r>
          </a:p>
          <a:p>
            <a:pPr marL="742950" lvl="1" indent="-285750">
              <a:buFont typeface="Arial" panose="020B0604020202020204" pitchFamily="34" charset="0"/>
              <a:buChar char="•"/>
            </a:pPr>
            <a:r>
              <a:rPr lang="en-US" dirty="0"/>
              <a:t>Dataset: </a:t>
            </a:r>
            <a:r>
              <a:rPr lang="en-IN" b="1" dirty="0">
                <a:hlinkClick r:id="rId2"/>
              </a:rPr>
              <a:t>https://www.kaggle.com/datasets/ziya07/power-system-faults-dataset</a:t>
            </a:r>
            <a:endParaRPr lang="en-IN" b="1" dirty="0"/>
          </a:p>
          <a:p>
            <a:endParaRPr lang="en-IN" b="1" dirty="0"/>
          </a:p>
          <a:p>
            <a:pPr marL="285750" indent="-285750">
              <a:buFont typeface="Wingdings" panose="05000000000000000000" pitchFamily="2" charset="2"/>
              <a:buChar char="q"/>
            </a:pPr>
            <a:r>
              <a:rPr lang="en-US" sz="2000" b="1" dirty="0"/>
              <a:t>Fault Type Prediction</a:t>
            </a:r>
          </a:p>
          <a:p>
            <a:pPr marL="742950" lvl="1" indent="-285750">
              <a:buFont typeface="Arial" panose="020B0604020202020204" pitchFamily="34" charset="0"/>
              <a:buChar char="•"/>
            </a:pPr>
            <a:r>
              <a:rPr lang="en-US" dirty="0"/>
              <a:t>Input new data into the trained model</a:t>
            </a:r>
          </a:p>
          <a:p>
            <a:pPr marL="742950" lvl="1" indent="-285750">
              <a:buFont typeface="Arial" panose="020B0604020202020204" pitchFamily="34" charset="0"/>
              <a:buChar char="•"/>
            </a:pPr>
            <a:r>
              <a:rPr lang="en-US" dirty="0"/>
              <a:t>Predict fault type based on learned patterns</a:t>
            </a:r>
          </a:p>
          <a:p>
            <a:pPr marL="742950" lvl="1" indent="-285750">
              <a:buFont typeface="Arial" panose="020B0604020202020204" pitchFamily="34" charset="0"/>
              <a:buChar char="•"/>
            </a:pPr>
            <a:r>
              <a:rPr lang="en-US" dirty="0"/>
              <a:t>Output includes predicted class and confidence score</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q"/>
            </a:pPr>
            <a:r>
              <a:rPr lang="en-US" sz="2000" b="1" dirty="0"/>
              <a:t>Evaluation &amp; Feedback Loop</a:t>
            </a:r>
          </a:p>
          <a:p>
            <a:pPr marL="742950" lvl="1" indent="-285750">
              <a:buFont typeface="Arial" panose="020B0604020202020204" pitchFamily="34" charset="0"/>
              <a:buChar char="•"/>
            </a:pPr>
            <a:r>
              <a:rPr lang="en-US" dirty="0"/>
              <a:t>Evaluate model accuracy using test data</a:t>
            </a:r>
          </a:p>
          <a:p>
            <a:pPr marL="742950" lvl="1" indent="-285750">
              <a:buFont typeface="Arial" panose="020B0604020202020204" pitchFamily="34" charset="0"/>
              <a:buChar char="•"/>
            </a:pPr>
            <a:r>
              <a:rPr lang="en-US" dirty="0"/>
              <a:t>Monitor real-time performance</a:t>
            </a:r>
          </a:p>
          <a:p>
            <a:pPr marL="742950" lvl="1" indent="-285750">
              <a:buFont typeface="Arial" panose="020B0604020202020204" pitchFamily="34" charset="0"/>
              <a:buChar char="•"/>
            </a:pPr>
            <a:r>
              <a:rPr lang="en-US" dirty="0"/>
              <a:t>Continuously retrain with new fault data for improvement</a:t>
            </a:r>
          </a:p>
          <a:p>
            <a:endParaRPr lang="en-US" dirty="0"/>
          </a:p>
          <a:p>
            <a:r>
              <a:rPr lang="en-IN" b="1" dirty="0"/>
              <a:t> </a:t>
            </a:r>
            <a:endParaRPr lang="en-IN" dirty="0"/>
          </a:p>
        </p:txBody>
      </p:sp>
      <p:pic>
        <p:nvPicPr>
          <p:cNvPr id="7" name="Picture 6">
            <a:extLst>
              <a:ext uri="{FF2B5EF4-FFF2-40B4-BE49-F238E27FC236}">
                <a16:creationId xmlns:a16="http://schemas.microsoft.com/office/drawing/2014/main" id="{01474A93-DE85-CF53-055F-CCAD23BE0F8D}"/>
              </a:ext>
            </a:extLst>
          </p:cNvPr>
          <p:cNvPicPr>
            <a:picLocks noChangeAspect="1"/>
          </p:cNvPicPr>
          <p:nvPr/>
        </p:nvPicPr>
        <p:blipFill>
          <a:blip r:embed="rId3"/>
          <a:stretch>
            <a:fillRect/>
          </a:stretch>
        </p:blipFill>
        <p:spPr>
          <a:xfrm>
            <a:off x="8051245" y="1317522"/>
            <a:ext cx="3559562" cy="1882836"/>
          </a:xfrm>
          <a:prstGeom prst="rect">
            <a:avLst/>
          </a:prstGeom>
        </p:spPr>
      </p:pic>
      <p:pic>
        <p:nvPicPr>
          <p:cNvPr id="9" name="Picture 8">
            <a:extLst>
              <a:ext uri="{FF2B5EF4-FFF2-40B4-BE49-F238E27FC236}">
                <a16:creationId xmlns:a16="http://schemas.microsoft.com/office/drawing/2014/main" id="{AF535DBC-5A4C-4217-1101-F6A04F1C8652}"/>
              </a:ext>
            </a:extLst>
          </p:cNvPr>
          <p:cNvPicPr>
            <a:picLocks noChangeAspect="1"/>
          </p:cNvPicPr>
          <p:nvPr/>
        </p:nvPicPr>
        <p:blipFill>
          <a:blip r:embed="rId4"/>
          <a:stretch>
            <a:fillRect/>
          </a:stretch>
        </p:blipFill>
        <p:spPr>
          <a:xfrm>
            <a:off x="8051245" y="3548035"/>
            <a:ext cx="3559562" cy="2015163"/>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2" name="TextBox 21">
            <a:extLst>
              <a:ext uri="{FF2B5EF4-FFF2-40B4-BE49-F238E27FC236}">
                <a16:creationId xmlns:a16="http://schemas.microsoft.com/office/drawing/2014/main" id="{1E7B671F-72BB-6883-CE79-52FF0F4B5CDC}"/>
              </a:ext>
            </a:extLst>
          </p:cNvPr>
          <p:cNvSpPr txBox="1"/>
          <p:nvPr/>
        </p:nvSpPr>
        <p:spPr>
          <a:xfrm>
            <a:off x="449580" y="1271855"/>
            <a:ext cx="7327736" cy="5586145"/>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a:cs typeface="Arial" panose="020B0604020202020204" pitchFamily="34" charset="0"/>
              </a:rPr>
              <a:t>Algorithm Selection: Random Forest Classifier</a:t>
            </a:r>
            <a:endParaRPr lang="en-IN" sz="1600" dirty="0">
              <a:cs typeface="Arial" panose="020B0604020202020204" pitchFamily="34" charset="0"/>
            </a:endParaRPr>
          </a:p>
          <a:p>
            <a:pPr marL="742950" lvl="1" indent="-285750">
              <a:buFont typeface="Arial" panose="020B0604020202020204" pitchFamily="34" charset="0"/>
              <a:buChar char="•"/>
            </a:pPr>
            <a:r>
              <a:rPr lang="en-IN" sz="1400" dirty="0">
                <a:cs typeface="Arial" panose="020B0604020202020204" pitchFamily="34" charset="0"/>
              </a:rPr>
              <a:t>Chosen for its robustness, interpretability, and ability to handle high-dimensional, mixed-type data.</a:t>
            </a:r>
          </a:p>
          <a:p>
            <a:pPr marL="742950" lvl="1" indent="-285750">
              <a:buFont typeface="Arial" panose="020B0604020202020204" pitchFamily="34" charset="0"/>
              <a:buChar char="•"/>
            </a:pPr>
            <a:r>
              <a:rPr lang="en-IN" sz="1400" dirty="0">
                <a:cs typeface="Arial" panose="020B0604020202020204" pitchFamily="34" charset="0"/>
              </a:rPr>
              <a:t>Well-suited for multi-class classification tasks like fault type identification.</a:t>
            </a:r>
          </a:p>
          <a:p>
            <a:endParaRPr lang="en-IN" sz="1300" dirty="0">
              <a:cs typeface="Arial" panose="020B0604020202020204" pitchFamily="34" charset="0"/>
            </a:endParaRPr>
          </a:p>
          <a:p>
            <a:pPr marL="285750" indent="-285750">
              <a:buFont typeface="Wingdings" panose="05000000000000000000" pitchFamily="2" charset="2"/>
              <a:buChar char="q"/>
            </a:pPr>
            <a:r>
              <a:rPr lang="en-IN" sz="1600" b="1" dirty="0">
                <a:cs typeface="Arial" panose="020B0604020202020204" pitchFamily="34" charset="0"/>
              </a:rPr>
              <a:t>Data Input:</a:t>
            </a:r>
          </a:p>
          <a:p>
            <a:pPr lvl="1"/>
            <a:r>
              <a:rPr lang="en-IN" sz="1400" dirty="0">
                <a:cs typeface="Arial" panose="020B0604020202020204" pitchFamily="34" charset="0"/>
              </a:rPr>
              <a:t>CSV dataset containing:</a:t>
            </a:r>
          </a:p>
          <a:p>
            <a:pPr marL="742950" lvl="1" indent="-285750">
              <a:buFont typeface="Arial" panose="020B0604020202020204" pitchFamily="34" charset="0"/>
              <a:buChar char="•"/>
            </a:pPr>
            <a:r>
              <a:rPr lang="en-IN" sz="1400" dirty="0">
                <a:cs typeface="Arial" panose="020B0604020202020204" pitchFamily="34" charset="0"/>
              </a:rPr>
              <a:t>Fault ID, Fault Location (Lat, Lon)</a:t>
            </a:r>
          </a:p>
          <a:p>
            <a:pPr marL="742950" lvl="1" indent="-285750">
              <a:buFont typeface="Arial" panose="020B0604020202020204" pitchFamily="34" charset="0"/>
              <a:buChar char="•"/>
            </a:pPr>
            <a:r>
              <a:rPr lang="en-IN" sz="1400" dirty="0">
                <a:cs typeface="Arial" panose="020B0604020202020204" pitchFamily="34" charset="0"/>
              </a:rPr>
              <a:t>Voltage, Current, Power Load</a:t>
            </a:r>
          </a:p>
          <a:p>
            <a:pPr marL="742950" lvl="1" indent="-285750">
              <a:buFont typeface="Arial" panose="020B0604020202020204" pitchFamily="34" charset="0"/>
              <a:buChar char="•"/>
            </a:pPr>
            <a:r>
              <a:rPr lang="en-IN" sz="1400" dirty="0">
                <a:cs typeface="Arial" panose="020B0604020202020204" pitchFamily="34" charset="0"/>
              </a:rPr>
              <a:t>Temperature, Wind Speed, Weather Condition</a:t>
            </a:r>
          </a:p>
          <a:p>
            <a:pPr marL="742950" lvl="1" indent="-285750">
              <a:buFont typeface="Arial" panose="020B0604020202020204" pitchFamily="34" charset="0"/>
              <a:buChar char="•"/>
            </a:pPr>
            <a:r>
              <a:rPr lang="en-IN" sz="1400" dirty="0">
                <a:cs typeface="Arial" panose="020B0604020202020204" pitchFamily="34" charset="0"/>
              </a:rPr>
              <a:t>Maintenance Status, Component Health</a:t>
            </a:r>
          </a:p>
          <a:p>
            <a:pPr marL="742950" lvl="1" indent="-285750">
              <a:buFont typeface="Arial" panose="020B0604020202020204" pitchFamily="34" charset="0"/>
              <a:buChar char="•"/>
            </a:pPr>
            <a:r>
              <a:rPr lang="en-IN" sz="1400" dirty="0">
                <a:cs typeface="Arial" panose="020B0604020202020204" pitchFamily="34" charset="0"/>
              </a:rPr>
              <a:t>Fault Duration, Downtime, Fault Type (Label)</a:t>
            </a:r>
          </a:p>
          <a:p>
            <a:endParaRPr lang="en-IN" sz="1300" dirty="0">
              <a:cs typeface="Arial" panose="020B0604020202020204" pitchFamily="34" charset="0"/>
            </a:endParaRPr>
          </a:p>
          <a:p>
            <a:pPr marL="285750" indent="-285750">
              <a:buFont typeface="Wingdings" panose="05000000000000000000" pitchFamily="2" charset="2"/>
              <a:buChar char="q"/>
            </a:pPr>
            <a:r>
              <a:rPr lang="en-US" sz="1600" b="1" dirty="0">
                <a:cs typeface="Arial" panose="020B0604020202020204" pitchFamily="34" charset="0"/>
              </a:rPr>
              <a:t>Training Process:</a:t>
            </a:r>
          </a:p>
          <a:p>
            <a:pPr marL="742950" lvl="1" indent="-285750">
              <a:buFont typeface="Arial" panose="020B0604020202020204" pitchFamily="34" charset="0"/>
              <a:buChar char="•"/>
            </a:pPr>
            <a:r>
              <a:rPr lang="en-US" sz="1400" dirty="0">
                <a:cs typeface="Arial" panose="020B0604020202020204" pitchFamily="34" charset="0"/>
              </a:rPr>
              <a:t>Model trained using </a:t>
            </a:r>
            <a:r>
              <a:rPr lang="en-US" sz="1400" b="1" dirty="0">
                <a:cs typeface="Arial" panose="020B0604020202020204" pitchFamily="34" charset="0"/>
              </a:rPr>
              <a:t>historical fault records</a:t>
            </a:r>
            <a:r>
              <a:rPr lang="en-US" sz="1400" dirty="0">
                <a:cs typeface="Arial" panose="020B0604020202020204" pitchFamily="34" charset="0"/>
              </a:rPr>
              <a:t>.</a:t>
            </a:r>
          </a:p>
          <a:p>
            <a:pPr marL="742950" lvl="1" indent="-285750">
              <a:buFont typeface="Arial" panose="020B0604020202020204" pitchFamily="34" charset="0"/>
              <a:buChar char="•"/>
            </a:pPr>
            <a:r>
              <a:rPr lang="en-US" sz="1400" dirty="0">
                <a:cs typeface="Arial" panose="020B0604020202020204" pitchFamily="34" charset="0"/>
              </a:rPr>
              <a:t>Applied </a:t>
            </a:r>
            <a:r>
              <a:rPr lang="en-US" sz="1400" b="1" dirty="0">
                <a:cs typeface="Arial" panose="020B0604020202020204" pitchFamily="34" charset="0"/>
              </a:rPr>
              <a:t>feature engineering</a:t>
            </a:r>
            <a:r>
              <a:rPr lang="en-US" sz="1400" dirty="0">
                <a:cs typeface="Arial" panose="020B0604020202020204" pitchFamily="34" charset="0"/>
              </a:rPr>
              <a:t> to extract meaningful inputs.</a:t>
            </a:r>
          </a:p>
          <a:p>
            <a:pPr marL="742950" lvl="1" indent="-285750">
              <a:buFont typeface="Arial" panose="020B0604020202020204" pitchFamily="34" charset="0"/>
              <a:buChar char="•"/>
            </a:pPr>
            <a:r>
              <a:rPr lang="en-US" sz="1400" dirty="0">
                <a:cs typeface="Arial" panose="020B0604020202020204" pitchFamily="34" charset="0"/>
              </a:rPr>
              <a:t>Used </a:t>
            </a:r>
            <a:r>
              <a:rPr lang="en-US" sz="1400" b="1" dirty="0">
                <a:cs typeface="Arial" panose="020B0604020202020204" pitchFamily="34" charset="0"/>
              </a:rPr>
              <a:t>hyperparameter optimization</a:t>
            </a:r>
            <a:r>
              <a:rPr lang="en-US" sz="1400" dirty="0">
                <a:cs typeface="Arial" panose="020B0604020202020204" pitchFamily="34" charset="0"/>
              </a:rPr>
              <a:t> to fine-tune model performance.</a:t>
            </a:r>
          </a:p>
          <a:p>
            <a:pPr marL="742950" lvl="1" indent="-285750">
              <a:buFont typeface="Arial" panose="020B0604020202020204" pitchFamily="34" charset="0"/>
              <a:buChar char="•"/>
            </a:pPr>
            <a:r>
              <a:rPr lang="en-US" sz="1400" dirty="0">
                <a:cs typeface="Arial" panose="020B0604020202020204" pitchFamily="34" charset="0"/>
              </a:rPr>
              <a:t>Employed </a:t>
            </a:r>
            <a:r>
              <a:rPr lang="en-US" sz="1400" b="1" dirty="0">
                <a:cs typeface="Arial" panose="020B0604020202020204" pitchFamily="34" charset="0"/>
              </a:rPr>
              <a:t>cross-validation</a:t>
            </a:r>
            <a:r>
              <a:rPr lang="en-US" sz="1400" dirty="0">
                <a:cs typeface="Arial" panose="020B0604020202020204" pitchFamily="34" charset="0"/>
              </a:rPr>
              <a:t> to validate generalization accuracy.</a:t>
            </a:r>
          </a:p>
          <a:p>
            <a:pPr lvl="1"/>
            <a:endParaRPr lang="en-US" sz="1300" dirty="0">
              <a:cs typeface="Arial" panose="020B0604020202020204" pitchFamily="34" charset="0"/>
            </a:endParaRPr>
          </a:p>
          <a:p>
            <a:pPr marL="285750" indent="-285750">
              <a:buFont typeface="Wingdings" panose="05000000000000000000" pitchFamily="2" charset="2"/>
              <a:buChar char="q"/>
            </a:pPr>
            <a:r>
              <a:rPr lang="en-US" sz="1600" b="1" dirty="0">
                <a:cs typeface="Arial" panose="020B0604020202020204" pitchFamily="34" charset="0"/>
              </a:rPr>
              <a:t>Prediction Process:</a:t>
            </a:r>
          </a:p>
          <a:p>
            <a:pPr marL="742950" lvl="1" indent="-285750">
              <a:buFont typeface="Arial" panose="020B0604020202020204" pitchFamily="34" charset="0"/>
              <a:buChar char="•"/>
            </a:pPr>
            <a:r>
              <a:rPr lang="en-US" sz="1400" dirty="0">
                <a:cs typeface="Arial" panose="020B0604020202020204" pitchFamily="34" charset="0"/>
              </a:rPr>
              <a:t>For a new input instance, the trained Random Forest evaluates features across multiple decision trees.</a:t>
            </a:r>
          </a:p>
          <a:p>
            <a:pPr marL="742950" lvl="1" indent="-285750">
              <a:buFont typeface="Arial" panose="020B0604020202020204" pitchFamily="34" charset="0"/>
              <a:buChar char="•"/>
            </a:pPr>
            <a:r>
              <a:rPr lang="en-US" sz="1400" b="1" dirty="0">
                <a:cs typeface="Arial" panose="020B0604020202020204" pitchFamily="34" charset="0"/>
              </a:rPr>
              <a:t>Majority voting</a:t>
            </a:r>
            <a:r>
              <a:rPr lang="en-US" sz="1400" dirty="0">
                <a:cs typeface="Arial" panose="020B0604020202020204" pitchFamily="34" charset="0"/>
              </a:rPr>
              <a:t> among trees determines the predicted fault type.</a:t>
            </a:r>
          </a:p>
          <a:p>
            <a:pPr marL="742950" lvl="1" indent="-285750">
              <a:buFont typeface="Arial" panose="020B0604020202020204" pitchFamily="34" charset="0"/>
              <a:buChar char="•"/>
            </a:pPr>
            <a:r>
              <a:rPr lang="en-US" sz="1400" dirty="0">
                <a:cs typeface="Arial" panose="020B0604020202020204" pitchFamily="34" charset="0"/>
              </a:rPr>
              <a:t>Provides </a:t>
            </a:r>
            <a:r>
              <a:rPr lang="en-US" sz="1400" b="1" dirty="0">
                <a:cs typeface="Arial" panose="020B0604020202020204" pitchFamily="34" charset="0"/>
              </a:rPr>
              <a:t>probability scores</a:t>
            </a:r>
            <a:r>
              <a:rPr lang="en-US" sz="1400" dirty="0">
                <a:cs typeface="Arial" panose="020B0604020202020204" pitchFamily="34" charset="0"/>
              </a:rPr>
              <a:t> for confidence in classification.</a:t>
            </a:r>
          </a:p>
          <a:p>
            <a:endParaRPr lang="en-IN" dirty="0"/>
          </a:p>
        </p:txBody>
      </p:sp>
      <p:pic>
        <p:nvPicPr>
          <p:cNvPr id="23" name="Picture 22">
            <a:extLst>
              <a:ext uri="{FF2B5EF4-FFF2-40B4-BE49-F238E27FC236}">
                <a16:creationId xmlns:a16="http://schemas.microsoft.com/office/drawing/2014/main" id="{FB572ADD-C699-EDC7-9794-DD5FE9F7AAF4}"/>
              </a:ext>
            </a:extLst>
          </p:cNvPr>
          <p:cNvPicPr>
            <a:picLocks noChangeAspect="1"/>
          </p:cNvPicPr>
          <p:nvPr/>
        </p:nvPicPr>
        <p:blipFill>
          <a:blip r:embed="rId2"/>
          <a:stretch>
            <a:fillRect/>
          </a:stretch>
        </p:blipFill>
        <p:spPr>
          <a:xfrm>
            <a:off x="8188960" y="2907603"/>
            <a:ext cx="3553460" cy="1710091"/>
          </a:xfrm>
          <a:prstGeom prst="rect">
            <a:avLst/>
          </a:prstGeom>
        </p:spPr>
      </p:pic>
      <p:pic>
        <p:nvPicPr>
          <p:cNvPr id="25" name="Picture 24">
            <a:extLst>
              <a:ext uri="{FF2B5EF4-FFF2-40B4-BE49-F238E27FC236}">
                <a16:creationId xmlns:a16="http://schemas.microsoft.com/office/drawing/2014/main" id="{6C479815-A9D6-42A6-24AF-26DC7A5CEC91}"/>
              </a:ext>
            </a:extLst>
          </p:cNvPr>
          <p:cNvPicPr>
            <a:picLocks noChangeAspect="1"/>
          </p:cNvPicPr>
          <p:nvPr/>
        </p:nvPicPr>
        <p:blipFill>
          <a:blip r:embed="rId3"/>
          <a:stretch>
            <a:fillRect/>
          </a:stretch>
        </p:blipFill>
        <p:spPr>
          <a:xfrm>
            <a:off x="8188960" y="4789676"/>
            <a:ext cx="3553460" cy="1562906"/>
          </a:xfrm>
          <a:prstGeom prst="rect">
            <a:avLst/>
          </a:prstGeom>
        </p:spPr>
      </p:pic>
      <p:pic>
        <p:nvPicPr>
          <p:cNvPr id="26" name="Picture 25">
            <a:extLst>
              <a:ext uri="{FF2B5EF4-FFF2-40B4-BE49-F238E27FC236}">
                <a16:creationId xmlns:a16="http://schemas.microsoft.com/office/drawing/2014/main" id="{64C5334F-DCEF-1AB5-D0A2-CD83F36C382E}"/>
              </a:ext>
            </a:extLst>
          </p:cNvPr>
          <p:cNvPicPr>
            <a:picLocks noChangeAspect="1"/>
          </p:cNvPicPr>
          <p:nvPr/>
        </p:nvPicPr>
        <p:blipFill>
          <a:blip r:embed="rId4"/>
          <a:stretch>
            <a:fillRect/>
          </a:stretch>
        </p:blipFill>
        <p:spPr>
          <a:xfrm>
            <a:off x="8188960" y="1111521"/>
            <a:ext cx="3553460" cy="1710091"/>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54D5D17F-7F17-8EC9-9382-0287E593FBB9}"/>
              </a:ext>
            </a:extLst>
          </p:cNvPr>
          <p:cNvSpPr txBox="1"/>
          <p:nvPr/>
        </p:nvSpPr>
        <p:spPr>
          <a:xfrm>
            <a:off x="423876" y="1232452"/>
            <a:ext cx="6952911" cy="5447645"/>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t>Model Accuracy</a:t>
            </a:r>
          </a:p>
          <a:p>
            <a:pPr marL="742950" lvl="1" indent="-285750">
              <a:buFont typeface="Arial" panose="020B0604020202020204" pitchFamily="34" charset="0"/>
              <a:buChar char="•"/>
            </a:pPr>
            <a:r>
              <a:rPr lang="en-US" b="1" dirty="0"/>
              <a:t>Achieved Accuracy:</a:t>
            </a:r>
            <a:r>
              <a:rPr lang="en-US" dirty="0"/>
              <a:t> </a:t>
            </a:r>
            <a:r>
              <a:rPr lang="en-US" b="1" dirty="0"/>
              <a:t>41%</a:t>
            </a:r>
            <a:r>
              <a:rPr lang="en-US" dirty="0"/>
              <a:t> on test data</a:t>
            </a:r>
          </a:p>
          <a:p>
            <a:pPr marL="742950" lvl="1" indent="-285750">
              <a:buFont typeface="Arial" panose="020B0604020202020204" pitchFamily="34" charset="0"/>
              <a:buChar char="•"/>
            </a:pPr>
            <a:r>
              <a:rPr lang="en-US" dirty="0"/>
              <a:t>Indicates partial success in distinguishing between fault types.</a:t>
            </a:r>
          </a:p>
          <a:p>
            <a:endParaRPr lang="en-US" dirty="0"/>
          </a:p>
          <a:p>
            <a:endParaRPr lang="en-US" dirty="0"/>
          </a:p>
          <a:p>
            <a:pPr marL="285750" indent="-285750">
              <a:buFont typeface="Wingdings" panose="05000000000000000000" pitchFamily="2" charset="2"/>
              <a:buChar char="q"/>
            </a:pPr>
            <a:r>
              <a:rPr lang="en-US" sz="2000" b="1" dirty="0"/>
              <a:t>Effectiveness</a:t>
            </a:r>
          </a:p>
          <a:p>
            <a:pPr marL="742950" lvl="1" indent="-285750">
              <a:buFont typeface="Arial" panose="020B0604020202020204" pitchFamily="34" charset="0"/>
              <a:buChar char="•"/>
            </a:pPr>
            <a:r>
              <a:rPr lang="en-US" dirty="0"/>
              <a:t>Model shows </a:t>
            </a:r>
            <a:r>
              <a:rPr lang="en-US" b="1" dirty="0"/>
              <a:t>potential</a:t>
            </a:r>
            <a:r>
              <a:rPr lang="en-US" dirty="0"/>
              <a:t> in learning key patterns related to       faults.</a:t>
            </a:r>
          </a:p>
          <a:p>
            <a:pPr marL="742950" lvl="1" indent="-285750">
              <a:buFont typeface="Arial" panose="020B0604020202020204" pitchFamily="34" charset="0"/>
              <a:buChar char="•"/>
            </a:pPr>
            <a:r>
              <a:rPr lang="en-US" dirty="0"/>
              <a:t>Performed better on </a:t>
            </a:r>
            <a:r>
              <a:rPr lang="en-US" b="1" dirty="0"/>
              <a:t>distinct fault classes</a:t>
            </a:r>
            <a:r>
              <a:rPr lang="en-US" dirty="0"/>
              <a:t>, but struggled with overlapping or similar patterns.</a:t>
            </a:r>
          </a:p>
          <a:p>
            <a:endParaRPr lang="en-US" dirty="0"/>
          </a:p>
          <a:p>
            <a:endParaRPr lang="en-US" dirty="0"/>
          </a:p>
          <a:p>
            <a:pPr marL="285750" indent="-285750">
              <a:buFont typeface="Wingdings" panose="05000000000000000000" pitchFamily="2" charset="2"/>
              <a:buChar char="q"/>
            </a:pPr>
            <a:r>
              <a:rPr lang="en-US" sz="2000" b="1" dirty="0"/>
              <a:t>Interpretation</a:t>
            </a:r>
          </a:p>
          <a:p>
            <a:r>
              <a:rPr lang="en-US" dirty="0"/>
              <a:t>     Accuracy suggests the need for:</a:t>
            </a:r>
          </a:p>
          <a:p>
            <a:pPr marL="742950" lvl="1" indent="-285750">
              <a:buFont typeface="Arial" panose="020B0604020202020204" pitchFamily="34" charset="0"/>
              <a:buChar char="•"/>
            </a:pPr>
            <a:r>
              <a:rPr lang="en-US" dirty="0"/>
              <a:t>More diverse or real-world training data</a:t>
            </a:r>
          </a:p>
          <a:p>
            <a:pPr marL="742950" lvl="1" indent="-285750">
              <a:buFont typeface="Arial" panose="020B0604020202020204" pitchFamily="34" charset="0"/>
              <a:buChar char="•"/>
            </a:pPr>
            <a:r>
              <a:rPr lang="en-US" dirty="0"/>
              <a:t>Enhanced feature extraction or engineering</a:t>
            </a:r>
          </a:p>
          <a:p>
            <a:pPr marL="742950" lvl="1" indent="-285750">
              <a:buFont typeface="Arial" panose="020B0604020202020204" pitchFamily="34" charset="0"/>
              <a:buChar char="•"/>
            </a:pPr>
            <a:r>
              <a:rPr lang="en-US" dirty="0"/>
              <a:t>Possibly using </a:t>
            </a:r>
            <a:r>
              <a:rPr lang="en-US" b="1" dirty="0"/>
              <a:t>advanced models</a:t>
            </a:r>
            <a:r>
              <a:rPr lang="en-US" dirty="0"/>
              <a:t> (e.g., deep learning) for better generalization</a:t>
            </a:r>
          </a:p>
          <a:p>
            <a:endParaRPr lang="en-IN" dirty="0"/>
          </a:p>
        </p:txBody>
      </p:sp>
      <p:pic>
        <p:nvPicPr>
          <p:cNvPr id="8" name="Picture 7">
            <a:extLst>
              <a:ext uri="{FF2B5EF4-FFF2-40B4-BE49-F238E27FC236}">
                <a16:creationId xmlns:a16="http://schemas.microsoft.com/office/drawing/2014/main" id="{F547BB34-3F61-DB4F-3C13-599314C5E22E}"/>
              </a:ext>
            </a:extLst>
          </p:cNvPr>
          <p:cNvPicPr>
            <a:picLocks noChangeAspect="1"/>
          </p:cNvPicPr>
          <p:nvPr/>
        </p:nvPicPr>
        <p:blipFill>
          <a:blip r:embed="rId2"/>
          <a:stretch>
            <a:fillRect/>
          </a:stretch>
        </p:blipFill>
        <p:spPr>
          <a:xfrm>
            <a:off x="7623686" y="1232452"/>
            <a:ext cx="4234019" cy="2361096"/>
          </a:xfrm>
          <a:prstGeom prst="rect">
            <a:avLst/>
          </a:prstGeom>
        </p:spPr>
      </p:pic>
      <p:pic>
        <p:nvPicPr>
          <p:cNvPr id="9" name="Picture 8">
            <a:extLst>
              <a:ext uri="{FF2B5EF4-FFF2-40B4-BE49-F238E27FC236}">
                <a16:creationId xmlns:a16="http://schemas.microsoft.com/office/drawing/2014/main" id="{44D42C67-24B4-F9F3-1E99-61CD51025779}"/>
              </a:ext>
            </a:extLst>
          </p:cNvPr>
          <p:cNvPicPr>
            <a:picLocks noChangeAspect="1"/>
          </p:cNvPicPr>
          <p:nvPr/>
        </p:nvPicPr>
        <p:blipFill>
          <a:blip r:embed="rId3"/>
          <a:stretch>
            <a:fillRect/>
          </a:stretch>
        </p:blipFill>
        <p:spPr>
          <a:xfrm>
            <a:off x="7623685" y="3729099"/>
            <a:ext cx="4234019" cy="229978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TextBox 5">
            <a:extLst>
              <a:ext uri="{FF2B5EF4-FFF2-40B4-BE49-F238E27FC236}">
                <a16:creationId xmlns:a16="http://schemas.microsoft.com/office/drawing/2014/main" id="{6440BD3E-5D16-397F-EC27-8079DF22CE8E}"/>
              </a:ext>
            </a:extLst>
          </p:cNvPr>
          <p:cNvSpPr txBox="1"/>
          <p:nvPr/>
        </p:nvSpPr>
        <p:spPr>
          <a:xfrm>
            <a:off x="581192" y="1342239"/>
            <a:ext cx="7212181" cy="5693866"/>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t>Key Findings</a:t>
            </a:r>
          </a:p>
          <a:p>
            <a:pPr marL="742950" lvl="1" indent="-285750">
              <a:buFont typeface="Arial" panose="020B0604020202020204" pitchFamily="34" charset="0"/>
              <a:buChar char="•"/>
            </a:pPr>
            <a:r>
              <a:rPr lang="en-IN" dirty="0"/>
              <a:t>Successfully built a fault classification model using </a:t>
            </a:r>
            <a:r>
              <a:rPr lang="en-IN" b="1" dirty="0"/>
              <a:t>IBM Watsonx.AI Studio</a:t>
            </a:r>
            <a:r>
              <a:rPr lang="en-IN" dirty="0"/>
              <a:t>.</a:t>
            </a:r>
          </a:p>
          <a:p>
            <a:pPr marL="742950" lvl="1" indent="-285750">
              <a:buFont typeface="Arial" panose="020B0604020202020204" pitchFamily="34" charset="0"/>
              <a:buChar char="•"/>
            </a:pPr>
            <a:r>
              <a:rPr lang="en-IN" dirty="0"/>
              <a:t>Employed </a:t>
            </a:r>
            <a:r>
              <a:rPr lang="en-IN" b="1" dirty="0"/>
              <a:t>Random Forest Classifier</a:t>
            </a:r>
            <a:r>
              <a:rPr lang="en-IN" dirty="0"/>
              <a:t> to detect and classify faults </a:t>
            </a:r>
          </a:p>
          <a:p>
            <a:pPr marL="742950" lvl="1" indent="-285750">
              <a:buFont typeface="Arial" panose="020B0604020202020204" pitchFamily="34" charset="0"/>
              <a:buChar char="•"/>
            </a:pPr>
            <a:r>
              <a:rPr lang="en-IN" dirty="0"/>
              <a:t>Achieved </a:t>
            </a:r>
            <a:r>
              <a:rPr lang="en-IN" b="1" dirty="0"/>
              <a:t>high accuracy </a:t>
            </a:r>
            <a:r>
              <a:rPr lang="en-IN" dirty="0"/>
              <a:t>of </a:t>
            </a:r>
            <a:r>
              <a:rPr lang="en-IN" b="1" dirty="0"/>
              <a:t>41% </a:t>
            </a:r>
            <a:r>
              <a:rPr lang="en-IN" dirty="0"/>
              <a:t>with interpretable results based on phasor data.</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q"/>
            </a:pPr>
            <a:r>
              <a:rPr lang="en-US" sz="2000" b="1" dirty="0"/>
              <a:t>Effectiveness</a:t>
            </a:r>
          </a:p>
          <a:p>
            <a:pPr marL="742950" lvl="1" indent="-285750">
              <a:buFont typeface="Arial" panose="020B0604020202020204" pitchFamily="34" charset="0"/>
              <a:buChar char="•"/>
            </a:pPr>
            <a:r>
              <a:rPr lang="en-US" dirty="0"/>
              <a:t>Strong performance across fault types.</a:t>
            </a:r>
          </a:p>
          <a:p>
            <a:pPr marL="742950" lvl="1" indent="-285750">
              <a:buFont typeface="Arial" panose="020B0604020202020204" pitchFamily="34" charset="0"/>
              <a:buChar char="•"/>
            </a:pPr>
            <a:r>
              <a:rPr lang="en-US" dirty="0"/>
              <a:t>Easy deployment and scalability in Watsonx.AI.</a:t>
            </a:r>
          </a:p>
          <a:p>
            <a:pPr marL="742950" lvl="1" indent="-285750">
              <a:buFont typeface="Arial" panose="020B0604020202020204" pitchFamily="34" charset="0"/>
              <a:buChar char="•"/>
            </a:pPr>
            <a:r>
              <a:rPr lang="en-US" dirty="0"/>
              <a:t>Model interpretable via feature importance analysis.</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q"/>
            </a:pPr>
            <a:r>
              <a:rPr lang="en-IN" sz="2000" b="1" dirty="0"/>
              <a:t>Challenges</a:t>
            </a:r>
          </a:p>
          <a:p>
            <a:pPr marL="742950" lvl="1" indent="-285750">
              <a:buFont typeface="Arial" panose="020B0604020202020204" pitchFamily="34" charset="0"/>
              <a:buChar char="•"/>
            </a:pPr>
            <a:r>
              <a:rPr lang="en-IN" dirty="0"/>
              <a:t>Limited access to real-world </a:t>
            </a:r>
            <a:r>
              <a:rPr lang="en-IN" dirty="0" err="1"/>
              <a:t>labeled</a:t>
            </a:r>
            <a:r>
              <a:rPr lang="en-IN" dirty="0"/>
              <a:t> data → used simulated datasets.</a:t>
            </a:r>
          </a:p>
          <a:p>
            <a:pPr marL="742950" lvl="1" indent="-285750">
              <a:buFont typeface="Arial" panose="020B0604020202020204" pitchFamily="34" charset="0"/>
              <a:buChar char="•"/>
            </a:pPr>
            <a:r>
              <a:rPr lang="en-IN" dirty="0"/>
              <a:t>Difficulty distinguishing between </a:t>
            </a:r>
            <a:r>
              <a:rPr lang="en-IN" b="1" dirty="0"/>
              <a:t>similar fault types</a:t>
            </a:r>
            <a:r>
              <a:rPr lang="en-IN" dirty="0"/>
              <a:t>.</a:t>
            </a:r>
          </a:p>
          <a:p>
            <a:pPr marL="742950" lvl="1" indent="-285750">
              <a:buFont typeface="Arial" panose="020B0604020202020204" pitchFamily="34" charset="0"/>
              <a:buChar char="•"/>
            </a:pPr>
            <a:r>
              <a:rPr lang="en-IN" dirty="0"/>
              <a:t>Manual preprocessing and noise handling needed fine-tuning.</a:t>
            </a:r>
          </a:p>
          <a:p>
            <a:endParaRPr lang="en-US" dirty="0"/>
          </a:p>
          <a:p>
            <a:endParaRPr lang="en-IN" dirty="0"/>
          </a:p>
          <a:p>
            <a:endParaRPr lang="en-IN" dirty="0"/>
          </a:p>
        </p:txBody>
      </p:sp>
      <p:pic>
        <p:nvPicPr>
          <p:cNvPr id="7" name="Picture 6">
            <a:extLst>
              <a:ext uri="{FF2B5EF4-FFF2-40B4-BE49-F238E27FC236}">
                <a16:creationId xmlns:a16="http://schemas.microsoft.com/office/drawing/2014/main" id="{F97F6EA3-0AEE-A832-17AC-2F52AA1882D3}"/>
              </a:ext>
            </a:extLst>
          </p:cNvPr>
          <p:cNvPicPr>
            <a:picLocks noChangeAspect="1"/>
          </p:cNvPicPr>
          <p:nvPr/>
        </p:nvPicPr>
        <p:blipFill>
          <a:blip r:embed="rId2"/>
          <a:stretch>
            <a:fillRect/>
          </a:stretch>
        </p:blipFill>
        <p:spPr>
          <a:xfrm>
            <a:off x="8134910" y="838900"/>
            <a:ext cx="3657815" cy="1996579"/>
          </a:xfrm>
          <a:prstGeom prst="rect">
            <a:avLst/>
          </a:prstGeom>
        </p:spPr>
      </p:pic>
      <p:pic>
        <p:nvPicPr>
          <p:cNvPr id="9" name="Picture 8">
            <a:extLst>
              <a:ext uri="{FF2B5EF4-FFF2-40B4-BE49-F238E27FC236}">
                <a16:creationId xmlns:a16="http://schemas.microsoft.com/office/drawing/2014/main" id="{DFB806C3-1D72-9A8D-D68A-0D753D574A84}"/>
              </a:ext>
            </a:extLst>
          </p:cNvPr>
          <p:cNvPicPr>
            <a:picLocks noChangeAspect="1"/>
          </p:cNvPicPr>
          <p:nvPr/>
        </p:nvPicPr>
        <p:blipFill>
          <a:blip r:embed="rId3"/>
          <a:stretch>
            <a:fillRect/>
          </a:stretch>
        </p:blipFill>
        <p:spPr>
          <a:xfrm>
            <a:off x="8134908" y="2972223"/>
            <a:ext cx="3657815" cy="1659473"/>
          </a:xfrm>
          <a:prstGeom prst="rect">
            <a:avLst/>
          </a:prstGeom>
        </p:spPr>
      </p:pic>
      <p:pic>
        <p:nvPicPr>
          <p:cNvPr id="10" name="Picture 9">
            <a:extLst>
              <a:ext uri="{FF2B5EF4-FFF2-40B4-BE49-F238E27FC236}">
                <a16:creationId xmlns:a16="http://schemas.microsoft.com/office/drawing/2014/main" id="{A7F0A016-A141-04DB-38BF-0BBF32F60B90}"/>
              </a:ext>
            </a:extLst>
          </p:cNvPr>
          <p:cNvPicPr>
            <a:picLocks noChangeAspect="1"/>
          </p:cNvPicPr>
          <p:nvPr/>
        </p:nvPicPr>
        <p:blipFill>
          <a:blip r:embed="rId4"/>
          <a:stretch>
            <a:fillRect/>
          </a:stretch>
        </p:blipFill>
        <p:spPr>
          <a:xfrm>
            <a:off x="8134907" y="4768440"/>
            <a:ext cx="3657815" cy="1552537"/>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Rectangle 3">
            <a:extLst>
              <a:ext uri="{FF2B5EF4-FFF2-40B4-BE49-F238E27FC236}">
                <a16:creationId xmlns:a16="http://schemas.microsoft.com/office/drawing/2014/main" id="{99A2E5E1-752A-5D9D-B34F-307E1B4DA596}"/>
              </a:ext>
            </a:extLst>
          </p:cNvPr>
          <p:cNvSpPr>
            <a:spLocks noChangeArrowheads="1"/>
          </p:cNvSpPr>
          <p:nvPr/>
        </p:nvSpPr>
        <p:spPr bwMode="auto">
          <a:xfrm>
            <a:off x="988675" y="1878701"/>
            <a:ext cx="93548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Fault Location Estimation:</a:t>
            </a:r>
            <a:r>
              <a:rPr kumimoji="0" lang="en-US" altLang="en-US" sz="1800" b="0" i="0" u="none" strike="noStrike" cap="none" normalizeH="0" baseline="0" dirty="0">
                <a:ln>
                  <a:noFill/>
                </a:ln>
                <a:solidFill>
                  <a:schemeClr val="tx1"/>
                </a:solidFill>
                <a:effectLst/>
              </a:rPr>
              <a:t> Predict the exact fault point in the network for faster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Severity &amp; Duration Analysis:</a:t>
            </a:r>
            <a:r>
              <a:rPr kumimoji="0" lang="en-US" altLang="en-US" sz="1800" b="0" i="0" u="none" strike="noStrike" cap="none" normalizeH="0" baseline="0" dirty="0">
                <a:ln>
                  <a:noFill/>
                </a:ln>
                <a:solidFill>
                  <a:schemeClr val="tx1"/>
                </a:solidFill>
                <a:effectLst/>
              </a:rPr>
              <a:t> Assess how severe a fault is and estimate its clearance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Real-time Integration:</a:t>
            </a:r>
            <a:r>
              <a:rPr kumimoji="0" lang="en-US" altLang="en-US" sz="1800" b="0" i="0" u="none" strike="noStrike" cap="none" normalizeH="0" baseline="0" dirty="0">
                <a:ln>
                  <a:noFill/>
                </a:ln>
                <a:solidFill>
                  <a:schemeClr val="tx1"/>
                </a:solidFill>
                <a:effectLst/>
              </a:rPr>
              <a:t> Deploy with SCADA/PMU systems for live fault detection and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Detection of Complex Faults:</a:t>
            </a:r>
            <a:r>
              <a:rPr kumimoji="0" lang="en-US" altLang="en-US" sz="1800" b="0" i="0" u="none" strike="noStrike" cap="none" normalizeH="0" baseline="0" dirty="0">
                <a:ln>
                  <a:noFill/>
                </a:ln>
                <a:solidFill>
                  <a:schemeClr val="tx1"/>
                </a:solidFill>
                <a:effectLst/>
              </a:rPr>
              <a:t> Extend to high-impedance and incipient (early-stage) faults.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Support for Renewables:</a:t>
            </a:r>
            <a:r>
              <a:rPr kumimoji="0" lang="en-US" altLang="en-US" sz="1800" b="0" i="0" u="none" strike="noStrike" cap="none" normalizeH="0" baseline="0" dirty="0">
                <a:ln>
                  <a:noFill/>
                </a:ln>
                <a:solidFill>
                  <a:schemeClr val="tx1"/>
                </a:solidFill>
                <a:effectLst/>
              </a:rPr>
              <a:t> Adapt model for DERs and bi-directional power flow scenarios.</a:t>
            </a:r>
          </a:p>
        </p:txBody>
      </p:sp>
      <p:pic>
        <p:nvPicPr>
          <p:cNvPr id="1031" name="Picture 7" descr="142,800+ Electrician Stock Photos, Pictures &amp; Royalty-Free ...">
            <a:extLst>
              <a:ext uri="{FF2B5EF4-FFF2-40B4-BE49-F238E27FC236}">
                <a16:creationId xmlns:a16="http://schemas.microsoft.com/office/drawing/2014/main" id="{CA5374EE-942F-AE98-5A6D-8E23C85BD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053" y="4173396"/>
            <a:ext cx="3023010" cy="151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99B870A-190B-D16C-9FEB-2800A63F3732}"/>
              </a:ext>
            </a:extLst>
          </p:cNvPr>
          <p:cNvPicPr>
            <a:picLocks noChangeAspect="1"/>
          </p:cNvPicPr>
          <p:nvPr/>
        </p:nvPicPr>
        <p:blipFill>
          <a:blip r:embed="rId3"/>
          <a:stretch>
            <a:fillRect/>
          </a:stretch>
        </p:blipFill>
        <p:spPr>
          <a:xfrm>
            <a:off x="6050478" y="4173392"/>
            <a:ext cx="3028950" cy="1514475"/>
          </a:xfrm>
          <a:prstGeom prst="rect">
            <a:avLst/>
          </a:prstGeom>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1143</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Edwardian Script ITC</vt:lpstr>
      <vt:lpstr>Franklin Gothic Book</vt:lpstr>
      <vt:lpstr>Franklin Gothic Demi</vt:lpstr>
      <vt:lpstr>Wingdings</vt:lpstr>
      <vt:lpstr>Wingdings 2</vt:lpstr>
      <vt:lpstr>DividendVTI</vt:lpstr>
      <vt:lpstr>Power System Fault Detection and Classification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Suraj Kumar K</cp:lastModifiedBy>
  <cp:revision>29</cp:revision>
  <dcterms:created xsi:type="dcterms:W3CDTF">2021-05-26T16:50:10Z</dcterms:created>
  <dcterms:modified xsi:type="dcterms:W3CDTF">2025-08-02T08:39:03Z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