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2" r:id="rId3"/>
    <p:sldId id="273" r:id="rId4"/>
    <p:sldId id="628" r:id="rId5"/>
    <p:sldId id="632" r:id="rId6"/>
    <p:sldId id="629" r:id="rId7"/>
    <p:sldId id="630" r:id="rId8"/>
    <p:sldId id="63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/>
        </p14:section>
        <p14:section name="디자인, 모핑, 주석 달기, 공동 작업, 입력하세요" id="{B9B51309-D148-4332-87C2-07BE32FBCA3B}">
          <p14:sldIdLst>
            <p14:sldId id="271"/>
            <p14:sldId id="272"/>
            <p14:sldId id="273"/>
            <p14:sldId id="628"/>
            <p14:sldId id="632"/>
            <p14:sldId id="629"/>
            <p14:sldId id="630"/>
            <p14:sldId id="631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13" initials="1" lastIdx="1" clrIdx="2">
    <p:extLst>
      <p:ext uri="{19B8F6BF-5375-455C-9EA6-DF929625EA0E}">
        <p15:presenceInfo xmlns:p15="http://schemas.microsoft.com/office/powerpoint/2012/main" userId="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D462F"/>
    <a:srgbClr val="923922"/>
    <a:srgbClr val="D24726"/>
    <a:srgbClr val="404040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6727" autoAdjust="0"/>
  </p:normalViewPr>
  <p:slideViewPr>
    <p:cSldViewPr snapToGrid="0">
      <p:cViewPr varScale="1">
        <p:scale>
          <a:sx n="120" d="100"/>
          <a:sy n="120" d="100"/>
        </p:scale>
        <p:origin x="126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11월 29일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2019년 11월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9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47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19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636054-7A0D-4D3A-AE21-4504934500BD}" type="datetime4">
              <a:rPr lang="ko-KR" altLang="en-US" smtClean="0"/>
              <a:pPr/>
              <a:t>2019년 11월 29일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87FC2-43DC-465E-A331-694886C0BA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35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925300-0E7B-457A-B219-9E998EA89116}" type="datetime4">
              <a:rPr lang="ko-KR" altLang="en-US" smtClean="0"/>
              <a:t>2019년 11월 29일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871" y="1959138"/>
            <a:ext cx="7942257" cy="8617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실습 </a:t>
            </a:r>
            <a:r>
              <a:rPr lang="en-US" altLang="ko-KR" sz="3600" b="1" dirty="0"/>
              <a:t>06- </a:t>
            </a:r>
            <a:r>
              <a:rPr lang="en-US" altLang="ko-KR" sz="3600" dirty="0"/>
              <a:t>Lab. DHCP 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10C3B-60C6-4C19-A391-26CD35CFEDA4}"/>
              </a:ext>
            </a:extLst>
          </p:cNvPr>
          <p:cNvSpPr txBox="1"/>
          <p:nvPr/>
        </p:nvSpPr>
        <p:spPr>
          <a:xfrm>
            <a:off x="6758730" y="5083728"/>
            <a:ext cx="4969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휴먼지능정보공학과</a:t>
            </a:r>
            <a:endParaRPr lang="en-US" altLang="ko-KR" dirty="0"/>
          </a:p>
          <a:p>
            <a:r>
              <a:rPr lang="en-US" altLang="ko-KR" sz="3200" dirty="0"/>
              <a:t>201810760 </a:t>
            </a:r>
            <a:r>
              <a:rPr lang="ko-KR" altLang="en-US" sz="3200" dirty="0"/>
              <a:t>김상경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C64794-F7F2-49C6-A276-9E477E95D558}"/>
              </a:ext>
            </a:extLst>
          </p:cNvPr>
          <p:cNvSpPr/>
          <p:nvPr/>
        </p:nvSpPr>
        <p:spPr>
          <a:xfrm>
            <a:off x="1433884" y="646912"/>
            <a:ext cx="910954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다음 사항을 중점적으로 관찰하고</a:t>
            </a:r>
            <a:r>
              <a:rPr lang="en-US" altLang="ko-KR" sz="2600" dirty="0"/>
              <a:t>,</a:t>
            </a:r>
            <a:r>
              <a:rPr lang="ko-KR" altLang="en-US" sz="2600" dirty="0"/>
              <a:t> 파악한 사항들을 기록하라</a:t>
            </a:r>
            <a:r>
              <a:rPr lang="en-US" altLang="ko-KR" sz="26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1. Transport layer protocol </a:t>
            </a:r>
          </a:p>
          <a:p>
            <a:pPr marL="914400" lvl="1" indent="-457200">
              <a:buAutoNum type="arabicPeriod"/>
            </a:pPr>
            <a:endParaRPr lang="en-US" altLang="ko-KR" sz="2000" dirty="0"/>
          </a:p>
          <a:p>
            <a:pPr lvl="1"/>
            <a:r>
              <a:rPr lang="en-US" altLang="ko-KR" sz="2000" dirty="0"/>
              <a:t>2. Port number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3. Physical address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4. Discover message</a:t>
            </a:r>
            <a:r>
              <a:rPr lang="ko-KR" altLang="en-US" sz="2000" dirty="0"/>
              <a:t>와 </a:t>
            </a:r>
            <a:r>
              <a:rPr lang="en-US" altLang="ko-KR" sz="2000" dirty="0"/>
              <a:t>Request message</a:t>
            </a:r>
            <a:r>
              <a:rPr lang="ko-KR" altLang="en-US" sz="2000" dirty="0"/>
              <a:t>를 </a:t>
            </a:r>
            <a:r>
              <a:rPr lang="en-US" altLang="ko-KR" sz="2000" dirty="0"/>
              <a:t>Wireshark</a:t>
            </a:r>
            <a:r>
              <a:rPr lang="ko-KR" altLang="en-US" sz="2000" dirty="0"/>
              <a:t>이 어떻게 구별하는지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5. Transaction ID 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6. Packet</a:t>
            </a:r>
            <a:r>
              <a:rPr lang="ko-KR" altLang="en-US" sz="2000" dirty="0"/>
              <a:t>들의 </a:t>
            </a:r>
            <a:r>
              <a:rPr lang="en-US" altLang="ko-KR" sz="2000" dirty="0"/>
              <a:t>IP source address</a:t>
            </a:r>
            <a:r>
              <a:rPr lang="ko-KR" altLang="en-US" sz="2000" dirty="0"/>
              <a:t>와 </a:t>
            </a:r>
            <a:r>
              <a:rPr lang="en-US" altLang="ko-KR" sz="2000" dirty="0"/>
              <a:t>destination address</a:t>
            </a:r>
          </a:p>
          <a:p>
            <a:pPr lvl="2"/>
            <a:r>
              <a:rPr lang="en-US" altLang="ko-KR" sz="1500" dirty="0"/>
              <a:t>DHCP server</a:t>
            </a:r>
            <a:r>
              <a:rPr lang="ko-KR" altLang="en-US" sz="1500" dirty="0"/>
              <a:t>의 </a:t>
            </a:r>
            <a:r>
              <a:rPr lang="en-US" altLang="ko-KR" sz="1500" dirty="0"/>
              <a:t>IP</a:t>
            </a:r>
            <a:r>
              <a:rPr lang="ko-KR" altLang="en-US" sz="1500" dirty="0"/>
              <a:t>주소 확인</a:t>
            </a:r>
            <a:endParaRPr lang="en-US" altLang="ko-KR" sz="1500" dirty="0"/>
          </a:p>
          <a:p>
            <a:pPr lvl="1"/>
            <a:r>
              <a:rPr lang="en-US" altLang="ko-KR" sz="1500" dirty="0"/>
              <a:t>	</a:t>
            </a:r>
            <a:r>
              <a:rPr lang="ko-KR" altLang="en-US" sz="1500" dirty="0"/>
              <a:t>사용하도록 제시된 </a:t>
            </a:r>
            <a:r>
              <a:rPr lang="en-US" altLang="ko-KR" sz="1500" dirty="0"/>
              <a:t>IP </a:t>
            </a:r>
            <a:r>
              <a:rPr lang="ko-KR" altLang="en-US" sz="1500" dirty="0"/>
              <a:t>주소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908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26C7EB-9415-4ECA-BD3A-BAD91A85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08" y="385865"/>
            <a:ext cx="11039990" cy="640080"/>
          </a:xfrm>
        </p:spPr>
        <p:txBody>
          <a:bodyPr>
            <a:normAutofit/>
          </a:bodyPr>
          <a:lstStyle/>
          <a:p>
            <a:pPr marL="457200" lvl="1"/>
            <a:r>
              <a:rPr lang="en-US" altLang="ko-KR" sz="2300" dirty="0"/>
              <a:t>1.  Transport layer protocol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F0520-6694-464F-A7C3-C5FFC3C4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12" y="1272252"/>
            <a:ext cx="8787981" cy="2372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2890CA-113A-42EE-84AF-79D22EFBA9DE}"/>
              </a:ext>
            </a:extLst>
          </p:cNvPr>
          <p:cNvSpPr txBox="1"/>
          <p:nvPr/>
        </p:nvSpPr>
        <p:spPr>
          <a:xfrm>
            <a:off x="1353012" y="4110825"/>
            <a:ext cx="5357889" cy="159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dirty="0"/>
              <a:t>ipconfig /release </a:t>
            </a:r>
            <a:r>
              <a:rPr lang="ko-KR" altLang="en-US" dirty="0"/>
              <a:t>후</a:t>
            </a:r>
            <a:r>
              <a:rPr lang="en-US" altLang="ko-KR" dirty="0"/>
              <a:t>,  ipconfig /renew </a:t>
            </a:r>
            <a:r>
              <a:rPr lang="ko-KR" altLang="en-US" dirty="0"/>
              <a:t>명령을 통해 새 </a:t>
            </a:r>
            <a:r>
              <a:rPr lang="en-US" altLang="ko-KR" dirty="0"/>
              <a:t>IP </a:t>
            </a:r>
            <a:r>
              <a:rPr lang="ko-KR" altLang="en-US" dirty="0"/>
              <a:t>주소를 할당 받는 과정을 캡쳐 한 후</a:t>
            </a:r>
            <a:r>
              <a:rPr lang="en-US" altLang="ko-KR" dirty="0"/>
              <a:t>, DHCP</a:t>
            </a:r>
            <a:r>
              <a:rPr lang="ko-KR" altLang="en-US" dirty="0"/>
              <a:t>이고 나의 </a:t>
            </a:r>
            <a:r>
              <a:rPr lang="en-US" altLang="ko-KR" dirty="0"/>
              <a:t>MAC address</a:t>
            </a:r>
            <a:r>
              <a:rPr lang="ko-KR" altLang="en-US" dirty="0"/>
              <a:t>를 함께 만족하는 </a:t>
            </a:r>
            <a:r>
              <a:rPr lang="en-US" altLang="ko-KR" dirty="0"/>
              <a:t>packet</a:t>
            </a:r>
            <a:r>
              <a:rPr lang="ko-KR" altLang="en-US" dirty="0"/>
              <a:t>들을 분류한 모습이다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E895A-9FA3-41C0-8308-8D44E544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048" y="3811718"/>
            <a:ext cx="4971636" cy="25809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BA338E4-E5A3-40A5-8181-AB3660C9F448}"/>
              </a:ext>
            </a:extLst>
          </p:cNvPr>
          <p:cNvSpPr/>
          <p:nvPr/>
        </p:nvSpPr>
        <p:spPr>
          <a:xfrm>
            <a:off x="8786190" y="4358894"/>
            <a:ext cx="1184745" cy="197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0C873B1-7AC3-4417-9F4D-8D29FF5CCED9}"/>
              </a:ext>
            </a:extLst>
          </p:cNvPr>
          <p:cNvCxnSpPr>
            <a:cxnSpLocks/>
          </p:cNvCxnSpPr>
          <p:nvPr/>
        </p:nvCxnSpPr>
        <p:spPr>
          <a:xfrm rot="10800000">
            <a:off x="3405811" y="1399785"/>
            <a:ext cx="6565130" cy="3057714"/>
          </a:xfrm>
          <a:prstGeom prst="bentConnector3">
            <a:avLst>
              <a:gd name="adj1" fmla="val -1697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4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48AABA-770F-480F-9406-B783BAE2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8" y="1283376"/>
            <a:ext cx="6012160" cy="1471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B763DC-8343-40FC-93BF-8253CCA9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76" y="1269646"/>
            <a:ext cx="6012160" cy="1438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A2A187-5D17-4549-BBD6-64AE3FDE4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29" y="2755162"/>
            <a:ext cx="6007559" cy="1438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3EE7F8-1D7B-49BE-983F-87CC4B4E9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076" y="2754696"/>
            <a:ext cx="6007559" cy="1439369"/>
          </a:xfrm>
          <a:prstGeom prst="rect">
            <a:avLst/>
          </a:prstGeom>
        </p:spPr>
      </p:pic>
      <p:sp>
        <p:nvSpPr>
          <p:cNvPr id="10" name="제목 3">
            <a:extLst>
              <a:ext uri="{FF2B5EF4-FFF2-40B4-BE49-F238E27FC236}">
                <a16:creationId xmlns:a16="http://schemas.microsoft.com/office/drawing/2014/main" id="{44C83A31-B39A-4A54-A51D-089A45E6FBD7}"/>
              </a:ext>
            </a:extLst>
          </p:cNvPr>
          <p:cNvSpPr txBox="1">
            <a:spLocks/>
          </p:cNvSpPr>
          <p:nvPr/>
        </p:nvSpPr>
        <p:spPr>
          <a:xfrm>
            <a:off x="227008" y="385865"/>
            <a:ext cx="1103999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1"/>
            <a:r>
              <a:rPr lang="en-US" altLang="ko-KR" sz="2400" dirty="0"/>
              <a:t>2.  Port number</a:t>
            </a:r>
            <a:endParaRPr lang="en-US" altLang="ko-KR" sz="23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618C4FE-5857-401B-B74C-69266B909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66512"/>
              </p:ext>
            </p:extLst>
          </p:nvPr>
        </p:nvGraphicFramePr>
        <p:xfrm>
          <a:off x="647328" y="4487817"/>
          <a:ext cx="3700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30">
                  <a:extLst>
                    <a:ext uri="{9D8B030D-6E8A-4147-A177-3AD203B41FA5}">
                      <a16:colId xmlns:a16="http://schemas.microsoft.com/office/drawing/2014/main" val="2413691029"/>
                    </a:ext>
                  </a:extLst>
                </a:gridCol>
                <a:gridCol w="1233630">
                  <a:extLst>
                    <a:ext uri="{9D8B030D-6E8A-4147-A177-3AD203B41FA5}">
                      <a16:colId xmlns:a16="http://schemas.microsoft.com/office/drawing/2014/main" val="3396175365"/>
                    </a:ext>
                  </a:extLst>
                </a:gridCol>
                <a:gridCol w="1233630">
                  <a:extLst>
                    <a:ext uri="{9D8B030D-6E8A-4147-A177-3AD203B41FA5}">
                      <a16:colId xmlns:a16="http://schemas.microsoft.com/office/drawing/2014/main" val="119802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 Port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Dst</a:t>
                      </a:r>
                      <a:r>
                        <a:rPr lang="en-US" altLang="ko-KR" dirty="0"/>
                        <a:t> Port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3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Discover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7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Offer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0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1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ACK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3900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65544C4-7407-4D16-B255-CFD6A58E4A8B}"/>
              </a:ext>
            </a:extLst>
          </p:cNvPr>
          <p:cNvSpPr/>
          <p:nvPr/>
        </p:nvSpPr>
        <p:spPr>
          <a:xfrm>
            <a:off x="2615980" y="2401293"/>
            <a:ext cx="246490" cy="26239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7808767-E505-438A-880B-88BCF5F455EF}"/>
              </a:ext>
            </a:extLst>
          </p:cNvPr>
          <p:cNvSpPr/>
          <p:nvPr/>
        </p:nvSpPr>
        <p:spPr>
          <a:xfrm>
            <a:off x="3404484" y="2394666"/>
            <a:ext cx="246490" cy="26239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6E52499-78F9-4A40-84DF-3665EEFF7FE8}"/>
              </a:ext>
            </a:extLst>
          </p:cNvPr>
          <p:cNvSpPr/>
          <p:nvPr/>
        </p:nvSpPr>
        <p:spPr>
          <a:xfrm>
            <a:off x="2609357" y="3865659"/>
            <a:ext cx="246490" cy="26239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4E942F-F413-45E9-BE55-209B4B86150A}"/>
              </a:ext>
            </a:extLst>
          </p:cNvPr>
          <p:cNvSpPr/>
          <p:nvPr/>
        </p:nvSpPr>
        <p:spPr>
          <a:xfrm>
            <a:off x="3388584" y="3865659"/>
            <a:ext cx="246490" cy="26239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E7D5EB-C45F-4E20-A587-A443FE0123DB}"/>
              </a:ext>
            </a:extLst>
          </p:cNvPr>
          <p:cNvSpPr/>
          <p:nvPr/>
        </p:nvSpPr>
        <p:spPr>
          <a:xfrm>
            <a:off x="6982569" y="2386718"/>
            <a:ext cx="246490" cy="26239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C39F16-6F3E-40D1-835E-8242A1F38C64}"/>
              </a:ext>
            </a:extLst>
          </p:cNvPr>
          <p:cNvSpPr/>
          <p:nvPr/>
        </p:nvSpPr>
        <p:spPr>
          <a:xfrm>
            <a:off x="7761795" y="2386718"/>
            <a:ext cx="246490" cy="26239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A936EE-18D8-4A9F-A7B5-6AFE8334820E}"/>
              </a:ext>
            </a:extLst>
          </p:cNvPr>
          <p:cNvSpPr/>
          <p:nvPr/>
        </p:nvSpPr>
        <p:spPr>
          <a:xfrm>
            <a:off x="6998472" y="3833851"/>
            <a:ext cx="246490" cy="26239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10A69BE-AE1F-4075-964C-6395F87D6488}"/>
              </a:ext>
            </a:extLst>
          </p:cNvPr>
          <p:cNvSpPr/>
          <p:nvPr/>
        </p:nvSpPr>
        <p:spPr>
          <a:xfrm>
            <a:off x="7769748" y="3841803"/>
            <a:ext cx="246490" cy="26239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64BEA-8949-43FB-9DCF-A851C751F479}"/>
              </a:ext>
            </a:extLst>
          </p:cNvPr>
          <p:cNvSpPr txBox="1"/>
          <p:nvPr/>
        </p:nvSpPr>
        <p:spPr>
          <a:xfrm>
            <a:off x="4707172" y="4373857"/>
            <a:ext cx="6766560" cy="198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4 packet </a:t>
            </a:r>
            <a:r>
              <a:rPr lang="ko-KR" altLang="en-US" dirty="0"/>
              <a:t>들의 </a:t>
            </a:r>
            <a:r>
              <a:rPr lang="en-US" altLang="ko-KR" dirty="0" err="1"/>
              <a:t>src</a:t>
            </a:r>
            <a:r>
              <a:rPr lang="en-US" altLang="ko-KR" dirty="0"/>
              <a:t> port num</a:t>
            </a:r>
            <a:r>
              <a:rPr lang="ko-KR" altLang="en-US" dirty="0"/>
              <a:t>과 </a:t>
            </a:r>
            <a:r>
              <a:rPr lang="en-US" altLang="ko-KR" dirty="0" err="1"/>
              <a:t>dst</a:t>
            </a:r>
            <a:r>
              <a:rPr lang="en-US" altLang="ko-KR" dirty="0"/>
              <a:t> port num</a:t>
            </a:r>
            <a:r>
              <a:rPr lang="ko-KR" altLang="en-US" dirty="0"/>
              <a:t>은 </a:t>
            </a:r>
            <a:r>
              <a:rPr lang="en-US" altLang="ko-KR" dirty="0"/>
              <a:t>67, 68</a:t>
            </a:r>
            <a:r>
              <a:rPr lang="ko-KR" altLang="en-US" dirty="0"/>
              <a:t>로 </a:t>
            </a:r>
            <a:endParaRPr lang="en-US" altLang="ko-KR" dirty="0"/>
          </a:p>
          <a:p>
            <a:pPr>
              <a:lnSpc>
                <a:spcPct val="140000"/>
              </a:lnSpc>
            </a:pPr>
            <a:r>
              <a:rPr lang="en-US" altLang="ko-KR" dirty="0"/>
              <a:t>well-known port number</a:t>
            </a:r>
            <a:r>
              <a:rPr lang="ko-KR" altLang="en-US" dirty="0"/>
              <a:t>을 사용 하는 것을 볼 수 있었다</a:t>
            </a:r>
            <a:r>
              <a:rPr lang="en-US" altLang="ko-KR" dirty="0"/>
              <a:t>.</a:t>
            </a:r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4 </a:t>
            </a:r>
            <a:r>
              <a:rPr lang="ko-KR" altLang="en-US" dirty="0"/>
              <a:t>과정을 통해 </a:t>
            </a:r>
            <a:r>
              <a:rPr lang="en-US" altLang="ko-KR" dirty="0"/>
              <a:t>DHCP server</a:t>
            </a:r>
            <a:r>
              <a:rPr lang="ko-KR" altLang="en-US" dirty="0"/>
              <a:t>와 </a:t>
            </a:r>
            <a:r>
              <a:rPr lang="en-US" altLang="ko-KR" dirty="0"/>
              <a:t>hand-shake </a:t>
            </a:r>
            <a:r>
              <a:rPr lang="ko-KR" altLang="en-US" dirty="0"/>
              <a:t>하는 것을 </a:t>
            </a:r>
            <a:endParaRPr lang="en-US" altLang="ko-KR" dirty="0"/>
          </a:p>
          <a:p>
            <a:pPr>
              <a:lnSpc>
                <a:spcPct val="140000"/>
              </a:lnSpc>
            </a:pPr>
            <a:r>
              <a:rPr lang="ko-KR" altLang="en-US" dirty="0"/>
              <a:t>알 수 있었다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65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6A3B965-F97A-4413-A2B3-7BD292173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" t="22337" r="32398" b="71098"/>
          <a:stretch/>
        </p:blipFill>
        <p:spPr>
          <a:xfrm>
            <a:off x="597265" y="3938503"/>
            <a:ext cx="4023360" cy="214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48AABA-770F-480F-9406-B783BAE2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3" y="1258020"/>
            <a:ext cx="5425395" cy="13281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B763DC-8343-40FC-93BF-8253CCA91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373" y="1287694"/>
            <a:ext cx="5425395" cy="12984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A2A187-5D17-4549-BBD6-64AE3FDE4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32" y="2586165"/>
            <a:ext cx="5421243" cy="12984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3EE7F8-1D7B-49BE-983F-87CC4B4E9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373" y="2595101"/>
            <a:ext cx="5421243" cy="1298892"/>
          </a:xfrm>
          <a:prstGeom prst="rect">
            <a:avLst/>
          </a:prstGeom>
        </p:spPr>
      </p:pic>
      <p:sp>
        <p:nvSpPr>
          <p:cNvPr id="10" name="제목 3">
            <a:extLst>
              <a:ext uri="{FF2B5EF4-FFF2-40B4-BE49-F238E27FC236}">
                <a16:creationId xmlns:a16="http://schemas.microsoft.com/office/drawing/2014/main" id="{44C83A31-B39A-4A54-A51D-089A45E6FBD7}"/>
              </a:ext>
            </a:extLst>
          </p:cNvPr>
          <p:cNvSpPr txBox="1">
            <a:spLocks/>
          </p:cNvSpPr>
          <p:nvPr/>
        </p:nvSpPr>
        <p:spPr>
          <a:xfrm>
            <a:off x="227008" y="385865"/>
            <a:ext cx="1103999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1"/>
            <a:r>
              <a:rPr lang="en-US" altLang="ko-KR" sz="2400" dirty="0"/>
              <a:t>3.  Physical address</a:t>
            </a:r>
            <a:endParaRPr lang="en-US" altLang="ko-KR" sz="23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C7DCEBE-20DD-4ADC-9E5B-095461482DCA}"/>
              </a:ext>
            </a:extLst>
          </p:cNvPr>
          <p:cNvCxnSpPr>
            <a:cxnSpLocks/>
          </p:cNvCxnSpPr>
          <p:nvPr/>
        </p:nvCxnSpPr>
        <p:spPr>
          <a:xfrm>
            <a:off x="1335819" y="2186608"/>
            <a:ext cx="40551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DE93682-E38F-4D5D-BB1E-D65E91236524}"/>
              </a:ext>
            </a:extLst>
          </p:cNvPr>
          <p:cNvCxnSpPr>
            <a:cxnSpLocks/>
          </p:cNvCxnSpPr>
          <p:nvPr/>
        </p:nvCxnSpPr>
        <p:spPr>
          <a:xfrm>
            <a:off x="1335819" y="3531704"/>
            <a:ext cx="3999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70FCD7-6A27-465A-8086-DBD0BA29A1AF}"/>
              </a:ext>
            </a:extLst>
          </p:cNvPr>
          <p:cNvCxnSpPr>
            <a:cxnSpLocks/>
          </p:cNvCxnSpPr>
          <p:nvPr/>
        </p:nvCxnSpPr>
        <p:spPr>
          <a:xfrm>
            <a:off x="6957391" y="2227691"/>
            <a:ext cx="43096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287973-0872-4B73-85E8-0F4A7C813927}"/>
              </a:ext>
            </a:extLst>
          </p:cNvPr>
          <p:cNvCxnSpPr>
            <a:cxnSpLocks/>
          </p:cNvCxnSpPr>
          <p:nvPr/>
        </p:nvCxnSpPr>
        <p:spPr>
          <a:xfrm>
            <a:off x="6949440" y="3515802"/>
            <a:ext cx="43096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794B104-75FF-4C9D-B679-20DA3CB0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14743"/>
              </p:ext>
            </p:extLst>
          </p:nvPr>
        </p:nvGraphicFramePr>
        <p:xfrm>
          <a:off x="597265" y="4168768"/>
          <a:ext cx="112263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119">
                  <a:extLst>
                    <a:ext uri="{9D8B030D-6E8A-4147-A177-3AD203B41FA5}">
                      <a16:colId xmlns:a16="http://schemas.microsoft.com/office/drawing/2014/main" val="2413691029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3396175365"/>
                    </a:ext>
                  </a:extLst>
                </a:gridCol>
                <a:gridCol w="2003729">
                  <a:extLst>
                    <a:ext uri="{9D8B030D-6E8A-4147-A177-3AD203B41FA5}">
                      <a16:colId xmlns:a16="http://schemas.microsoft.com/office/drawing/2014/main" val="1198023487"/>
                    </a:ext>
                  </a:extLst>
                </a:gridCol>
                <a:gridCol w="6058894">
                  <a:extLst>
                    <a:ext uri="{9D8B030D-6E8A-4147-A177-3AD203B41FA5}">
                      <a16:colId xmlns:a16="http://schemas.microsoft.com/office/drawing/2014/main" val="378524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Addr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Dst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Addr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3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Discover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dc:71:96:74:66:6b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ff:ff:ff:ff:ff:ff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</a:t>
                      </a:r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network</a:t>
                      </a:r>
                      <a:r>
                        <a:rPr lang="ko-KR" altLang="en-US" dirty="0"/>
                        <a:t>내의 모든 호스트에게 전달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7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Offer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00:04:96:98:d3:a3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dc:71:96:74:66:6b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 </a:t>
                      </a:r>
                      <a:r>
                        <a:rPr lang="ko-KR" altLang="en-US" dirty="0"/>
                        <a:t>부여 관여자가 내 </a:t>
                      </a:r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에 전달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0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dc:71:96:74:66:6b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ff:ff:ff:ff:ff:ff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</a:t>
                      </a:r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는 응답을 </a:t>
                      </a:r>
                      <a:r>
                        <a:rPr lang="en-US" altLang="ko-KR" dirty="0"/>
                        <a:t>broadcast</a:t>
                      </a:r>
                      <a:r>
                        <a:rPr lang="ko-KR" altLang="en-US" dirty="0"/>
                        <a:t>로 전달한다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1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ACK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00:04:96:98:d3:a3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dc:71:96:74:66:6b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관여자는 내 </a:t>
                      </a:r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에 전달 한다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39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1EE52E7-72C2-411B-95CB-6C4859A58C80}"/>
              </a:ext>
            </a:extLst>
          </p:cNvPr>
          <p:cNvSpPr txBox="1"/>
          <p:nvPr/>
        </p:nvSpPr>
        <p:spPr>
          <a:xfrm>
            <a:off x="3213278" y="6080023"/>
            <a:ext cx="5596393" cy="43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dirty="0">
                <a:solidFill>
                  <a:srgbClr val="FF9B45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9B45"/>
                </a:solidFill>
              </a:rPr>
              <a:t>위의 과정을 통해 </a:t>
            </a:r>
            <a:r>
              <a:rPr lang="en-US" altLang="ko-KR" dirty="0">
                <a:solidFill>
                  <a:srgbClr val="FF9B45"/>
                </a:solidFill>
              </a:rPr>
              <a:t>IP</a:t>
            </a:r>
            <a:r>
              <a:rPr lang="ko-KR" altLang="en-US" dirty="0">
                <a:solidFill>
                  <a:srgbClr val="FF9B45"/>
                </a:solidFill>
              </a:rPr>
              <a:t>를 부여 받은 것으로 볼 수 있다</a:t>
            </a:r>
            <a:r>
              <a:rPr lang="en-US" altLang="ko-KR" dirty="0">
                <a:solidFill>
                  <a:srgbClr val="FF9B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01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627D75-75F6-4713-87ED-8BA0E5AA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3" y="1230627"/>
            <a:ext cx="6005004" cy="3620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903A34-0437-4A8A-A010-7F431BF33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67" y="1230627"/>
            <a:ext cx="6005004" cy="3617539"/>
          </a:xfrm>
          <a:prstGeom prst="rect">
            <a:avLst/>
          </a:prstGeom>
        </p:spPr>
      </p:pic>
      <p:sp>
        <p:nvSpPr>
          <p:cNvPr id="8" name="제목 3">
            <a:extLst>
              <a:ext uri="{FF2B5EF4-FFF2-40B4-BE49-F238E27FC236}">
                <a16:creationId xmlns:a16="http://schemas.microsoft.com/office/drawing/2014/main" id="{BE1F2D8E-2F02-445A-8CE8-E08BA6EB5897}"/>
              </a:ext>
            </a:extLst>
          </p:cNvPr>
          <p:cNvSpPr txBox="1">
            <a:spLocks/>
          </p:cNvSpPr>
          <p:nvPr/>
        </p:nvSpPr>
        <p:spPr>
          <a:xfrm>
            <a:off x="227008" y="385865"/>
            <a:ext cx="1103999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1"/>
            <a:r>
              <a:rPr lang="en-US" altLang="ko-KR" sz="2400" dirty="0"/>
              <a:t>4.  Discover message</a:t>
            </a:r>
            <a:r>
              <a:rPr lang="ko-KR" altLang="en-US" sz="2400" dirty="0"/>
              <a:t>와 </a:t>
            </a:r>
            <a:r>
              <a:rPr lang="en-US" altLang="ko-KR" sz="2400" dirty="0"/>
              <a:t>Request message</a:t>
            </a:r>
            <a:r>
              <a:rPr lang="ko-KR" altLang="en-US" sz="2400" dirty="0"/>
              <a:t>를 </a:t>
            </a:r>
            <a:r>
              <a:rPr lang="en-US" altLang="ko-KR" sz="2400" dirty="0"/>
              <a:t>Wireshark</a:t>
            </a:r>
            <a:r>
              <a:rPr lang="ko-KR" altLang="en-US" sz="2400" dirty="0"/>
              <a:t>가 어떻게 구별하는지</a:t>
            </a:r>
            <a:r>
              <a:rPr lang="en-US" altLang="ko-KR" sz="2400" dirty="0"/>
              <a:t>  </a:t>
            </a:r>
            <a:endParaRPr lang="en-US" altLang="ko-KR" sz="2300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02C461-9EA5-4590-B3BD-DE93995CCDEE}"/>
              </a:ext>
            </a:extLst>
          </p:cNvPr>
          <p:cNvSpPr/>
          <p:nvPr/>
        </p:nvSpPr>
        <p:spPr>
          <a:xfrm>
            <a:off x="4484533" y="1480523"/>
            <a:ext cx="508885" cy="133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D68E7-07D8-4636-99DD-F6406AB52B61}"/>
              </a:ext>
            </a:extLst>
          </p:cNvPr>
          <p:cNvSpPr/>
          <p:nvPr/>
        </p:nvSpPr>
        <p:spPr>
          <a:xfrm>
            <a:off x="9336154" y="1760144"/>
            <a:ext cx="508885" cy="133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AC41F-82D1-4BAA-AEDA-CD1C07BD972A}"/>
              </a:ext>
            </a:extLst>
          </p:cNvPr>
          <p:cNvSpPr/>
          <p:nvPr/>
        </p:nvSpPr>
        <p:spPr>
          <a:xfrm>
            <a:off x="788502" y="4431782"/>
            <a:ext cx="2376117" cy="41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05EAC0-89F6-45B0-95E2-208D0ED656A9}"/>
              </a:ext>
            </a:extLst>
          </p:cNvPr>
          <p:cNvSpPr/>
          <p:nvPr/>
        </p:nvSpPr>
        <p:spPr>
          <a:xfrm>
            <a:off x="5747003" y="4431782"/>
            <a:ext cx="2376117" cy="41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BB7E87-ADFD-45EA-ABF1-10F0EAE677D5}"/>
              </a:ext>
            </a:extLst>
          </p:cNvPr>
          <p:cNvSpPr txBox="1"/>
          <p:nvPr/>
        </p:nvSpPr>
        <p:spPr>
          <a:xfrm>
            <a:off x="1133058" y="5492817"/>
            <a:ext cx="7211833" cy="82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dirty="0"/>
              <a:t>DHCP packet</a:t>
            </a:r>
            <a:r>
              <a:rPr lang="ko-KR" altLang="en-US" dirty="0"/>
              <a:t>의 </a:t>
            </a:r>
            <a:r>
              <a:rPr lang="en-US" altLang="ko-KR" dirty="0"/>
              <a:t>option</a:t>
            </a:r>
            <a:r>
              <a:rPr lang="ko-KR" altLang="en-US" dirty="0"/>
              <a:t>을 보면 </a:t>
            </a:r>
            <a:r>
              <a:rPr lang="en-US" altLang="ko-KR" dirty="0"/>
              <a:t>Discover</a:t>
            </a:r>
            <a:r>
              <a:rPr lang="ko-KR" altLang="en-US" dirty="0"/>
              <a:t>은 </a:t>
            </a:r>
            <a:r>
              <a:rPr lang="en-US" altLang="ko-KR" dirty="0"/>
              <a:t>(1), Request</a:t>
            </a:r>
            <a:r>
              <a:rPr lang="ko-KR" altLang="en-US" dirty="0"/>
              <a:t>는 </a:t>
            </a:r>
            <a:r>
              <a:rPr lang="en-US" altLang="ko-KR" dirty="0"/>
              <a:t>(3)</a:t>
            </a:r>
            <a:r>
              <a:rPr lang="ko-KR" altLang="en-US" dirty="0"/>
              <a:t>으로</a:t>
            </a:r>
            <a:r>
              <a:rPr lang="en-US" altLang="ko-KR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dirty="0"/>
              <a:t>Message type</a:t>
            </a:r>
            <a:r>
              <a:rPr lang="ko-KR" altLang="en-US" dirty="0"/>
              <a:t>을 구별 하는 것을 볼 수 있다</a:t>
            </a:r>
            <a:r>
              <a:rPr lang="en-US" altLang="ko-KR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E6136F-6F69-47C2-90EC-E2953E186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42" y="2698517"/>
            <a:ext cx="2407382" cy="267896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CF8D25-EEFA-456E-A1E4-7C23B2EE8CC5}"/>
              </a:ext>
            </a:extLst>
          </p:cNvPr>
          <p:cNvCxnSpPr>
            <a:cxnSpLocks/>
          </p:cNvCxnSpPr>
          <p:nvPr/>
        </p:nvCxnSpPr>
        <p:spPr>
          <a:xfrm>
            <a:off x="3519380" y="3204374"/>
            <a:ext cx="17125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E6E9567-6A2F-4CFC-AADE-25424C711C34}"/>
              </a:ext>
            </a:extLst>
          </p:cNvPr>
          <p:cNvCxnSpPr>
            <a:cxnSpLocks/>
          </p:cNvCxnSpPr>
          <p:nvPr/>
        </p:nvCxnSpPr>
        <p:spPr>
          <a:xfrm>
            <a:off x="3519380" y="3794096"/>
            <a:ext cx="16012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5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0C61EA-4673-4C3C-A2E9-3BEA31943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03" y="1601859"/>
            <a:ext cx="9845784" cy="2658269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BACF7B3E-F715-40AA-B6CE-EAF7B2457E6B}"/>
              </a:ext>
            </a:extLst>
          </p:cNvPr>
          <p:cNvSpPr txBox="1">
            <a:spLocks/>
          </p:cNvSpPr>
          <p:nvPr/>
        </p:nvSpPr>
        <p:spPr>
          <a:xfrm>
            <a:off x="227008" y="385865"/>
            <a:ext cx="1103999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1"/>
            <a:r>
              <a:rPr lang="en-US" altLang="ko-KR" sz="2400" dirty="0"/>
              <a:t>5.  Transaction ID</a:t>
            </a:r>
            <a:endParaRPr lang="en-US" altLang="ko-KR" sz="2300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A63713-C013-4FC5-9144-D6FC7EF45363}"/>
              </a:ext>
            </a:extLst>
          </p:cNvPr>
          <p:cNvSpPr/>
          <p:nvPr/>
        </p:nvSpPr>
        <p:spPr>
          <a:xfrm>
            <a:off x="8285259" y="1833712"/>
            <a:ext cx="2456128" cy="1148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BE99E-AC3E-453E-9B11-5D54A6531E0E}"/>
              </a:ext>
            </a:extLst>
          </p:cNvPr>
          <p:cNvSpPr txBox="1"/>
          <p:nvPr/>
        </p:nvSpPr>
        <p:spPr>
          <a:xfrm>
            <a:off x="2301490" y="4775861"/>
            <a:ext cx="7211833" cy="82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dirty="0"/>
              <a:t>IP</a:t>
            </a:r>
            <a:r>
              <a:rPr lang="ko-KR" altLang="en-US" dirty="0"/>
              <a:t>를 재할당 받는 </a:t>
            </a:r>
            <a:r>
              <a:rPr lang="en-US" altLang="ko-KR" dirty="0"/>
              <a:t>4</a:t>
            </a:r>
            <a:r>
              <a:rPr lang="ko-KR" altLang="en-US" dirty="0"/>
              <a:t>번의 과정 중 </a:t>
            </a:r>
            <a:r>
              <a:rPr lang="en-US" altLang="ko-KR" dirty="0"/>
              <a:t>transaction ID</a:t>
            </a:r>
            <a:r>
              <a:rPr lang="ko-KR" altLang="en-US" dirty="0"/>
              <a:t>는 </a:t>
            </a:r>
            <a:r>
              <a:rPr lang="en-US" altLang="ko-KR" dirty="0"/>
              <a:t>0xe7505f66 </a:t>
            </a:r>
            <a:r>
              <a:rPr lang="ko-KR" altLang="en-US" dirty="0"/>
              <a:t>으로  일정한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DABC16-5411-41C4-A480-8DF65D98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4643"/>
            <a:ext cx="5377530" cy="1541458"/>
          </a:xfrm>
          <a:prstGeom prst="rect">
            <a:avLst/>
          </a:prstGeom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A8E9F44B-870C-4BE5-A12A-B2B869F304E0}"/>
              </a:ext>
            </a:extLst>
          </p:cNvPr>
          <p:cNvSpPr txBox="1">
            <a:spLocks/>
          </p:cNvSpPr>
          <p:nvPr/>
        </p:nvSpPr>
        <p:spPr>
          <a:xfrm>
            <a:off x="197709" y="636103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1"/>
            <a:r>
              <a:rPr lang="en-US" altLang="ko-KR" sz="2400" dirty="0"/>
              <a:t>6.  Packet</a:t>
            </a:r>
            <a:r>
              <a:rPr lang="ko-KR" altLang="en-US" sz="2400" dirty="0"/>
              <a:t>들의 </a:t>
            </a:r>
            <a:r>
              <a:rPr lang="en-US" altLang="ko-KR" sz="2400" dirty="0"/>
              <a:t>IP source address</a:t>
            </a:r>
            <a:r>
              <a:rPr lang="ko-KR" altLang="en-US" sz="2400" dirty="0"/>
              <a:t>와 </a:t>
            </a:r>
            <a:r>
              <a:rPr lang="en-US" altLang="ko-KR" sz="2400" dirty="0"/>
              <a:t>destination address</a:t>
            </a:r>
          </a:p>
          <a:p>
            <a:pPr lvl="1"/>
            <a:endParaRPr lang="en-US" altLang="ko-KR" sz="23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4B855-DF46-49BF-B5F9-AC42BD8727E8}"/>
              </a:ext>
            </a:extLst>
          </p:cNvPr>
          <p:cNvSpPr/>
          <p:nvPr/>
        </p:nvSpPr>
        <p:spPr>
          <a:xfrm>
            <a:off x="197709" y="1200645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sz="1500" dirty="0"/>
              <a:t>DHCP server</a:t>
            </a:r>
            <a:r>
              <a:rPr lang="ko-KR" altLang="en-US" sz="1500" dirty="0"/>
              <a:t>의 </a:t>
            </a:r>
            <a:r>
              <a:rPr lang="en-US" altLang="ko-KR" sz="1500" dirty="0"/>
              <a:t>IP</a:t>
            </a:r>
            <a:r>
              <a:rPr lang="ko-KR" altLang="en-US" sz="1500" dirty="0"/>
              <a:t>주소 확인 </a:t>
            </a:r>
            <a:r>
              <a:rPr lang="en-US" altLang="ko-KR" sz="1500" dirty="0"/>
              <a:t>(next server IP address)</a:t>
            </a:r>
          </a:p>
          <a:p>
            <a:pPr lvl="1"/>
            <a:r>
              <a:rPr lang="en-US" altLang="ko-KR" sz="1500" dirty="0"/>
              <a:t>	</a:t>
            </a:r>
            <a:r>
              <a:rPr lang="ko-KR" altLang="en-US" sz="1500" dirty="0"/>
              <a:t>사용하도록 제시된 </a:t>
            </a:r>
            <a:r>
              <a:rPr lang="en-US" altLang="ko-KR" sz="1500" dirty="0"/>
              <a:t>IP </a:t>
            </a:r>
            <a:r>
              <a:rPr lang="ko-KR" altLang="en-US" sz="1500" dirty="0"/>
              <a:t>주소 </a:t>
            </a:r>
            <a:r>
              <a:rPr lang="en-US" altLang="ko-KR" sz="1500" dirty="0"/>
              <a:t>(Your IP address)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34D0D5-F722-48C6-9E0B-6A3167CD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2" y="1754643"/>
            <a:ext cx="5551750" cy="15358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5C52FE-B7D9-40B9-B6E2-98D2C833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82" y="3290454"/>
            <a:ext cx="5551750" cy="1532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AE61B0-A098-4522-8003-50EE76BCE1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4"/>
          <a:stretch/>
        </p:blipFill>
        <p:spPr>
          <a:xfrm>
            <a:off x="6130832" y="3258650"/>
            <a:ext cx="5551750" cy="153205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B53D10-D2C5-446C-A758-96EDB4019EE0}"/>
              </a:ext>
            </a:extLst>
          </p:cNvPr>
          <p:cNvCxnSpPr>
            <a:cxnSpLocks/>
          </p:cNvCxnSpPr>
          <p:nvPr/>
        </p:nvCxnSpPr>
        <p:spPr>
          <a:xfrm>
            <a:off x="6293709" y="2806809"/>
            <a:ext cx="19358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D2C847-26E3-4CA0-98F8-D65172EC682D}"/>
              </a:ext>
            </a:extLst>
          </p:cNvPr>
          <p:cNvCxnSpPr>
            <a:cxnSpLocks/>
          </p:cNvCxnSpPr>
          <p:nvPr/>
        </p:nvCxnSpPr>
        <p:spPr>
          <a:xfrm>
            <a:off x="6293709" y="2927404"/>
            <a:ext cx="18007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7575CE-14C7-4A6F-9F6C-A8100AFD66A6}"/>
              </a:ext>
            </a:extLst>
          </p:cNvPr>
          <p:cNvCxnSpPr>
            <a:cxnSpLocks/>
          </p:cNvCxnSpPr>
          <p:nvPr/>
        </p:nvCxnSpPr>
        <p:spPr>
          <a:xfrm>
            <a:off x="6293709" y="3054625"/>
            <a:ext cx="18007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89873F-7EDF-4131-8FF1-CC24609B77D8}"/>
              </a:ext>
            </a:extLst>
          </p:cNvPr>
          <p:cNvCxnSpPr>
            <a:cxnSpLocks/>
          </p:cNvCxnSpPr>
          <p:nvPr/>
        </p:nvCxnSpPr>
        <p:spPr>
          <a:xfrm>
            <a:off x="6293709" y="4406347"/>
            <a:ext cx="16496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000575-E853-472E-BF3C-E0814407F78C}"/>
              </a:ext>
            </a:extLst>
          </p:cNvPr>
          <p:cNvSpPr txBox="1"/>
          <p:nvPr/>
        </p:nvSpPr>
        <p:spPr>
          <a:xfrm>
            <a:off x="435582" y="4838520"/>
            <a:ext cx="11247000" cy="15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 우선</a:t>
            </a:r>
            <a:r>
              <a:rPr lang="en-US" altLang="ko-KR" dirty="0"/>
              <a:t>, </a:t>
            </a:r>
            <a:r>
              <a:rPr lang="ko-KR" altLang="en-US" dirty="0"/>
              <a:t>사용하도록 제시된 </a:t>
            </a:r>
            <a:r>
              <a:rPr lang="en-US" altLang="ko-KR" dirty="0"/>
              <a:t>IP</a:t>
            </a:r>
            <a:r>
              <a:rPr lang="ko-KR" altLang="en-US" dirty="0"/>
              <a:t>주소는 </a:t>
            </a:r>
            <a:r>
              <a:rPr lang="en-US" altLang="ko-KR" dirty="0"/>
              <a:t>Your IP address</a:t>
            </a:r>
            <a:r>
              <a:rPr lang="ko-KR" altLang="en-US" dirty="0"/>
              <a:t>로 </a:t>
            </a:r>
            <a:r>
              <a:rPr lang="en-US" altLang="ko-KR" dirty="0"/>
              <a:t>172.16.26.31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dirty="0"/>
              <a:t>Offer </a:t>
            </a:r>
            <a:r>
              <a:rPr lang="ko-KR" altLang="en-US" dirty="0"/>
              <a:t>과정에서 </a:t>
            </a:r>
            <a:r>
              <a:rPr lang="en-US" altLang="ko-KR" dirty="0"/>
              <a:t>Next server IP address</a:t>
            </a:r>
            <a:r>
              <a:rPr lang="ko-KR" altLang="en-US" dirty="0"/>
              <a:t>는 </a:t>
            </a:r>
            <a:r>
              <a:rPr lang="en-US" altLang="ko-KR" dirty="0"/>
              <a:t>DHCP server</a:t>
            </a:r>
            <a:r>
              <a:rPr lang="ko-KR" altLang="en-US" dirty="0"/>
              <a:t>의 주소</a:t>
            </a:r>
            <a:r>
              <a:rPr lang="en-US" altLang="ko-KR" dirty="0"/>
              <a:t>(172.16.10.5)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 이때</a:t>
            </a:r>
            <a:r>
              <a:rPr lang="en-US" altLang="ko-KR" dirty="0"/>
              <a:t>, Relay agent IP address</a:t>
            </a:r>
            <a:r>
              <a:rPr lang="ko-KR" altLang="en-US" dirty="0"/>
              <a:t>는 </a:t>
            </a:r>
            <a:r>
              <a:rPr lang="en-US" altLang="ko-KR" dirty="0"/>
              <a:t>172.16.24.2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ACK </a:t>
            </a:r>
            <a:r>
              <a:rPr lang="ko-KR" altLang="en-US" dirty="0"/>
              <a:t>과정에서</a:t>
            </a:r>
            <a:r>
              <a:rPr lang="en-US" altLang="ko-KR" dirty="0"/>
              <a:t>, Next server IP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0.0.0.0</a:t>
            </a:r>
            <a:r>
              <a:rPr lang="ko-KR" altLang="en-US" dirty="0"/>
              <a:t>인 것으로 보아 </a:t>
            </a:r>
            <a:r>
              <a:rPr lang="en-US" altLang="ko-KR" dirty="0"/>
              <a:t>Relay agent</a:t>
            </a:r>
            <a:r>
              <a:rPr lang="ko-KR" altLang="en-US" dirty="0"/>
              <a:t>가 </a:t>
            </a:r>
            <a:r>
              <a:rPr lang="en-US" altLang="ko-KR" dirty="0"/>
              <a:t>DHCP server </a:t>
            </a:r>
            <a:r>
              <a:rPr lang="ko-KR" altLang="en-US" dirty="0"/>
              <a:t>대신 </a:t>
            </a:r>
            <a:r>
              <a:rPr lang="en-US" altLang="ko-KR" dirty="0"/>
              <a:t>IP </a:t>
            </a:r>
            <a:r>
              <a:rPr lang="ko-KR" altLang="en-US" dirty="0"/>
              <a:t>재할당 과정에 끝까지 관여 한 것을 알 수 있었다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53532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1193</TotalTime>
  <Words>425</Words>
  <Application>Microsoft Office PowerPoint</Application>
  <PresentationFormat>와이드스크린</PresentationFormat>
  <Paragraphs>75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Segoe UI</vt:lpstr>
      <vt:lpstr>WelcomeDoc</vt:lpstr>
      <vt:lpstr>실습 06- Lab. DHCP </vt:lpstr>
      <vt:lpstr>PowerPoint 프레젠테이션</vt:lpstr>
      <vt:lpstr>1.  Transport layer protocol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01-Wireshark 이해</dc:title>
  <dc:creator>13</dc:creator>
  <cp:keywords/>
  <cp:lastModifiedBy>상경 김</cp:lastModifiedBy>
  <cp:revision>145</cp:revision>
  <dcterms:created xsi:type="dcterms:W3CDTF">2019-09-24T10:20:58Z</dcterms:created>
  <dcterms:modified xsi:type="dcterms:W3CDTF">2019-11-29T07:25:24Z</dcterms:modified>
  <cp:version/>
</cp:coreProperties>
</file>