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13" initials="1" lastIdx="1" clrIdx="2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6353" autoAdjust="0"/>
  </p:normalViewPr>
  <p:slideViewPr>
    <p:cSldViewPr snapToGrid="0">
      <p:cViewPr varScale="1">
        <p:scale>
          <a:sx n="123" d="100"/>
          <a:sy n="123" d="100"/>
        </p:scale>
        <p:origin x="96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10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460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43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59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01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70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55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7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3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02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2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08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2020년 1월 30일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t.edu.edgekey.net/" TargetMode="External"/><Relationship Id="rId4" Type="http://schemas.openxmlformats.org/officeDocument/2006/relationships/hyperlink" Target="http://www.mit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71" y="1959138"/>
            <a:ext cx="7942257" cy="121617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실습 </a:t>
            </a:r>
            <a:r>
              <a:rPr lang="en-US" altLang="ko-KR" sz="4400" b="1" dirty="0"/>
              <a:t>02-DNS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0C3B-60C6-4C19-A391-26CD35CFEDA4}"/>
              </a:ext>
            </a:extLst>
          </p:cNvPr>
          <p:cNvSpPr txBox="1"/>
          <p:nvPr/>
        </p:nvSpPr>
        <p:spPr>
          <a:xfrm>
            <a:off x="6758730" y="5083728"/>
            <a:ext cx="4969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sz="3200" dirty="0"/>
              <a:t>201810760 </a:t>
            </a:r>
            <a:r>
              <a:rPr lang="ko-KR" altLang="en-US" sz="3200" dirty="0"/>
              <a:t>김상경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FDDE8-4051-4802-B90B-F057A54A688E}"/>
              </a:ext>
            </a:extLst>
          </p:cNvPr>
          <p:cNvSpPr txBox="1"/>
          <p:nvPr/>
        </p:nvSpPr>
        <p:spPr>
          <a:xfrm>
            <a:off x="757382" y="1246911"/>
            <a:ext cx="1053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Open Wireshark and enter “</a:t>
            </a:r>
            <a:r>
              <a:rPr lang="en-US" altLang="ko-KR" dirty="0" err="1"/>
              <a:t>ip.addr</a:t>
            </a:r>
            <a:r>
              <a:rPr lang="en-US" altLang="ko-KR" dirty="0"/>
              <a:t> == </a:t>
            </a:r>
            <a:r>
              <a:rPr lang="en-US" altLang="ko-KR" dirty="0" err="1"/>
              <a:t>your_IP_address</a:t>
            </a:r>
            <a:r>
              <a:rPr lang="en-US" altLang="ko-KR" dirty="0"/>
              <a:t>” into the filter, where you obtain </a:t>
            </a:r>
            <a:r>
              <a:rPr lang="en-US" altLang="ko-KR" dirty="0" err="1"/>
              <a:t>your_IP_address</a:t>
            </a:r>
            <a:r>
              <a:rPr lang="en-US" altLang="ko-KR" dirty="0"/>
              <a:t> with ipconfig. This filter removes all packets that neither originate nor are destined to your host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D6C916-B589-4886-8E11-F5FFEFFC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91" y="2004995"/>
            <a:ext cx="6169834" cy="3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FDDE8-4051-4802-B90B-F057A54A688E}"/>
              </a:ext>
            </a:extLst>
          </p:cNvPr>
          <p:cNvSpPr txBox="1"/>
          <p:nvPr/>
        </p:nvSpPr>
        <p:spPr>
          <a:xfrm>
            <a:off x="757381" y="1656773"/>
            <a:ext cx="1053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 With your browser, visit the Web page: http://www.ietf.org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10D6F-4063-44EC-A005-BDED7E1D1A06}"/>
              </a:ext>
            </a:extLst>
          </p:cNvPr>
          <p:cNvSpPr txBox="1"/>
          <p:nvPr/>
        </p:nvSpPr>
        <p:spPr>
          <a:xfrm>
            <a:off x="757381" y="1287441"/>
            <a:ext cx="105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 Start packet capture in Wireshark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2694B-C760-41F4-957F-492768D035E6}"/>
              </a:ext>
            </a:extLst>
          </p:cNvPr>
          <p:cNvSpPr txBox="1"/>
          <p:nvPr/>
        </p:nvSpPr>
        <p:spPr>
          <a:xfrm>
            <a:off x="757381" y="2001828"/>
            <a:ext cx="105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  Stop packet capture.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EDE7B1-E67B-4942-BF8B-540BDC63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2371160"/>
            <a:ext cx="7075112" cy="37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D2A08F-446C-4382-BF2C-E01A7B36E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031" b="82334"/>
          <a:stretch/>
        </p:blipFill>
        <p:spPr>
          <a:xfrm>
            <a:off x="580910" y="1285043"/>
            <a:ext cx="6780472" cy="681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D96C0-980C-4E4C-AA50-B74D99B1D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1" y="1937342"/>
            <a:ext cx="5117926" cy="363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9575BB-6C50-4DEF-98BE-857DB4AC16C8}"/>
              </a:ext>
            </a:extLst>
          </p:cNvPr>
          <p:cNvSpPr/>
          <p:nvPr/>
        </p:nvSpPr>
        <p:spPr>
          <a:xfrm>
            <a:off x="940343" y="4180965"/>
            <a:ext cx="1559361" cy="197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2CF0D8-3371-4825-8F17-62FBF04E9F26}"/>
              </a:ext>
            </a:extLst>
          </p:cNvPr>
          <p:cNvSpPr/>
          <p:nvPr/>
        </p:nvSpPr>
        <p:spPr>
          <a:xfrm>
            <a:off x="797589" y="5183511"/>
            <a:ext cx="1782641" cy="197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73743D-E1D3-4610-BE2E-9EF0227FEB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656"/>
          <a:stretch/>
        </p:blipFill>
        <p:spPr>
          <a:xfrm>
            <a:off x="5915514" y="1937341"/>
            <a:ext cx="4746633" cy="36356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04B05E-D024-4223-BFE2-0EEC2EAF4DC5}"/>
              </a:ext>
            </a:extLst>
          </p:cNvPr>
          <p:cNvSpPr/>
          <p:nvPr/>
        </p:nvSpPr>
        <p:spPr>
          <a:xfrm>
            <a:off x="6209696" y="4083988"/>
            <a:ext cx="1559361" cy="197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7FFAD-337C-4D06-AC40-7558A3680B67}"/>
              </a:ext>
            </a:extLst>
          </p:cNvPr>
          <p:cNvSpPr/>
          <p:nvPr/>
        </p:nvSpPr>
        <p:spPr>
          <a:xfrm>
            <a:off x="6059056" y="5038858"/>
            <a:ext cx="1818834" cy="197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C745C-DA1D-44DD-A06B-BBBF6E288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83" r="2963" b="64683"/>
          <a:stretch/>
        </p:blipFill>
        <p:spPr>
          <a:xfrm>
            <a:off x="580910" y="1256144"/>
            <a:ext cx="7075112" cy="64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1520BD-DB05-41D9-8FC9-A8674D081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0" y="2362200"/>
            <a:ext cx="4924407" cy="26808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85605D-D6D4-4D50-8762-460A926B9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6" t="15876" r="1"/>
          <a:stretch/>
        </p:blipFill>
        <p:spPr>
          <a:xfrm>
            <a:off x="5669936" y="2362200"/>
            <a:ext cx="4943890" cy="26808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0E2E79-817C-4434-89D4-14751C09B58C}"/>
              </a:ext>
            </a:extLst>
          </p:cNvPr>
          <p:cNvSpPr/>
          <p:nvPr/>
        </p:nvSpPr>
        <p:spPr>
          <a:xfrm>
            <a:off x="798494" y="4079365"/>
            <a:ext cx="1104198" cy="187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54EB3-DDDB-47A0-AEA8-479DA37A0BCA}"/>
              </a:ext>
            </a:extLst>
          </p:cNvPr>
          <p:cNvSpPr/>
          <p:nvPr/>
        </p:nvSpPr>
        <p:spPr>
          <a:xfrm>
            <a:off x="5901585" y="3891530"/>
            <a:ext cx="877906" cy="187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137B61-298E-4B44-B220-2AC9B814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8" t="36719" r="6569" b="41314"/>
          <a:stretch/>
        </p:blipFill>
        <p:spPr>
          <a:xfrm>
            <a:off x="480233" y="1256145"/>
            <a:ext cx="6096058" cy="7946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CC3B251-45CA-42A3-BA41-1DFF29154525}"/>
              </a:ext>
            </a:extLst>
          </p:cNvPr>
          <p:cNvGrpSpPr/>
          <p:nvPr/>
        </p:nvGrpSpPr>
        <p:grpSpPr>
          <a:xfrm>
            <a:off x="507942" y="2378791"/>
            <a:ext cx="4017876" cy="2673500"/>
            <a:chOff x="5358871" y="3288910"/>
            <a:chExt cx="5700889" cy="297599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5877033-1008-4A44-8192-4982B4DC1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71" y="3288910"/>
              <a:ext cx="5700889" cy="297599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FDF112-29ED-4C4F-9485-AB4E5AFA2D7F}"/>
                </a:ext>
              </a:extLst>
            </p:cNvPr>
            <p:cNvSpPr/>
            <p:nvPr/>
          </p:nvSpPr>
          <p:spPr>
            <a:xfrm>
              <a:off x="5549706" y="5716366"/>
              <a:ext cx="3261785" cy="185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2A523A0-74F5-463B-9C33-6A5C5D6AF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854" y="2247084"/>
            <a:ext cx="6022109" cy="43032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84636-D80B-4B41-AE74-C1434F5FA50A}"/>
              </a:ext>
            </a:extLst>
          </p:cNvPr>
          <p:cNvSpPr/>
          <p:nvPr/>
        </p:nvSpPr>
        <p:spPr>
          <a:xfrm>
            <a:off x="5187624" y="5263845"/>
            <a:ext cx="1816751" cy="14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F3D728-D148-4FC6-AC17-7573E3B6C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61600" r="-3349" b="22765"/>
          <a:stretch/>
        </p:blipFill>
        <p:spPr>
          <a:xfrm>
            <a:off x="552277" y="1246909"/>
            <a:ext cx="7410307" cy="644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142A4-7033-42C8-8DED-F5EC91A8C86B}"/>
              </a:ext>
            </a:extLst>
          </p:cNvPr>
          <p:cNvSpPr txBox="1"/>
          <p:nvPr/>
        </p:nvSpPr>
        <p:spPr>
          <a:xfrm>
            <a:off x="7804727" y="3613727"/>
            <a:ext cx="42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:  A</a:t>
            </a:r>
          </a:p>
          <a:p>
            <a:endParaRPr lang="en-US" altLang="ko-KR" dirty="0"/>
          </a:p>
          <a:p>
            <a:r>
              <a:rPr lang="en-US" altLang="ko-KR" dirty="0"/>
              <a:t>Answer</a:t>
            </a:r>
            <a:r>
              <a:rPr lang="ko-KR" altLang="en-US" dirty="0"/>
              <a:t>은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64CE2-2218-4249-BC4A-F88B48A0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74" y="2570442"/>
            <a:ext cx="4276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19677-F7CB-4109-AE90-67B5147AA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" t="79308" r="2964" b="7467"/>
          <a:stretch/>
        </p:blipFill>
        <p:spPr>
          <a:xfrm>
            <a:off x="580910" y="1219201"/>
            <a:ext cx="6936509" cy="544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8EA331-ADD9-42D3-A05A-5CAFB239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0" y="1764895"/>
            <a:ext cx="4683817" cy="3536318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C15FE16-A1F3-4924-9EE7-EEBF508BC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5887"/>
              </p:ext>
            </p:extLst>
          </p:nvPr>
        </p:nvGraphicFramePr>
        <p:xfrm>
          <a:off x="4939966" y="3216628"/>
          <a:ext cx="6936510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80">
                  <a:extLst>
                    <a:ext uri="{9D8B030D-6E8A-4147-A177-3AD203B41FA5}">
                      <a16:colId xmlns:a16="http://schemas.microsoft.com/office/drawing/2014/main" val="1050221799"/>
                    </a:ext>
                  </a:extLst>
                </a:gridCol>
                <a:gridCol w="957300">
                  <a:extLst>
                    <a:ext uri="{9D8B030D-6E8A-4147-A177-3AD203B41FA5}">
                      <a16:colId xmlns:a16="http://schemas.microsoft.com/office/drawing/2014/main" val="2563026060"/>
                    </a:ext>
                  </a:extLst>
                </a:gridCol>
                <a:gridCol w="689022">
                  <a:extLst>
                    <a:ext uri="{9D8B030D-6E8A-4147-A177-3AD203B41FA5}">
                      <a16:colId xmlns:a16="http://schemas.microsoft.com/office/drawing/2014/main" val="3607651370"/>
                    </a:ext>
                  </a:extLst>
                </a:gridCol>
                <a:gridCol w="743417">
                  <a:extLst>
                    <a:ext uri="{9D8B030D-6E8A-4147-A177-3AD203B41FA5}">
                      <a16:colId xmlns:a16="http://schemas.microsoft.com/office/drawing/2014/main" val="3087352390"/>
                    </a:ext>
                  </a:extLst>
                </a:gridCol>
                <a:gridCol w="770616">
                  <a:extLst>
                    <a:ext uri="{9D8B030D-6E8A-4147-A177-3AD203B41FA5}">
                      <a16:colId xmlns:a16="http://schemas.microsoft.com/office/drawing/2014/main" val="4293058172"/>
                    </a:ext>
                  </a:extLst>
                </a:gridCol>
                <a:gridCol w="2438775">
                  <a:extLst>
                    <a:ext uri="{9D8B030D-6E8A-4147-A177-3AD203B41FA5}">
                      <a16:colId xmlns:a16="http://schemas.microsoft.com/office/drawing/2014/main" val="2661164551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 to 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06697"/>
                  </a:ext>
                </a:extLst>
              </a:tr>
              <a:tr h="659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www.ietf.org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CNAME : www.ietf.org.cdn.cloudflare.net</a:t>
                      </a:r>
                      <a:endParaRPr lang="ko-KR" altLang="en-US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91562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www.ietf.org.cdn.cloudflare.net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 : 104.20.1.85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83199"/>
                  </a:ext>
                </a:extLst>
              </a:tr>
              <a:tr h="59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www.ietf.org.cdn.cloudflare.net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Address : 104.20.0.85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3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335932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02-1: </a:t>
            </a:r>
            <a:r>
              <a:rPr lang="en-US" altLang="ko-KR" dirty="0" err="1"/>
              <a:t>nslookup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2" y="1724001"/>
            <a:ext cx="4077269" cy="144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910" y="1374455"/>
            <a:ext cx="553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 Use ipconfig to empty the DNS cache in your host.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910" y="3163659"/>
            <a:ext cx="10084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 Open Wireshark and enter “</a:t>
            </a:r>
            <a:r>
              <a:rPr lang="en-US" altLang="ko-KR" sz="1600" dirty="0" err="1"/>
              <a:t>ip.addr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your_IP_address</a:t>
            </a:r>
            <a:r>
              <a:rPr lang="en-US" altLang="ko-KR" sz="1600" dirty="0"/>
              <a:t>” into the filter, where you obtain </a:t>
            </a:r>
            <a:r>
              <a:rPr lang="en-US" altLang="ko-KR" sz="1600" dirty="0" err="1"/>
              <a:t>your_IP_address</a:t>
            </a:r>
            <a:r>
              <a:rPr lang="en-US" altLang="ko-KR" sz="1600" dirty="0"/>
              <a:t> with ipconfig. This filter removes all packets that neither originate nor are destined to your host. </a:t>
            </a:r>
          </a:p>
          <a:p>
            <a:r>
              <a:rPr lang="en-US" altLang="ko-KR" sz="1600" dirty="0"/>
              <a:t> 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3" b="96253"/>
          <a:stretch/>
        </p:blipFill>
        <p:spPr>
          <a:xfrm>
            <a:off x="946603" y="3771542"/>
            <a:ext cx="2640797" cy="3573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t="63805" r="2468" b="317"/>
          <a:stretch/>
        </p:blipFill>
        <p:spPr>
          <a:xfrm>
            <a:off x="915153" y="4209817"/>
            <a:ext cx="4676711" cy="23738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97964" y="5472035"/>
            <a:ext cx="3357312" cy="19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15" y="3771542"/>
            <a:ext cx="6109673" cy="2812138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5" idx="3"/>
          </p:cNvCxnSpPr>
          <p:nvPr/>
        </p:nvCxnSpPr>
        <p:spPr>
          <a:xfrm flipV="1">
            <a:off x="4455276" y="4048298"/>
            <a:ext cx="1737706" cy="1520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335932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02-1: </a:t>
            </a:r>
            <a:r>
              <a:rPr lang="en-US" altLang="ko-KR" dirty="0" err="1"/>
              <a:t>nslookup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910" y="1374455"/>
            <a:ext cx="636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 Before running </a:t>
            </a:r>
            <a:r>
              <a:rPr lang="en-US" altLang="ko-KR" sz="1600" dirty="0" err="1"/>
              <a:t>nslookup</a:t>
            </a:r>
            <a:r>
              <a:rPr lang="en-US" altLang="ko-KR" sz="1600" dirty="0"/>
              <a:t> in step 4, start capture using Wireshark.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0" y="1874775"/>
            <a:ext cx="7873840" cy="35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335932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02-1: </a:t>
            </a:r>
            <a:r>
              <a:rPr lang="en-US" altLang="ko-KR" dirty="0" err="1"/>
              <a:t>nslookup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910" y="1374455"/>
            <a:ext cx="636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 Open a CMD window and Run “</a:t>
            </a:r>
            <a:r>
              <a:rPr lang="en-US" altLang="ko-KR" sz="1600" dirty="0" err="1"/>
              <a:t>nslookup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www.naver.com</a:t>
            </a:r>
            <a:r>
              <a:rPr lang="en-US" altLang="ko-KR" sz="1600" dirty="0"/>
              <a:t>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3" y="1847749"/>
            <a:ext cx="3794368" cy="21823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62" y="1791174"/>
            <a:ext cx="6383566" cy="22954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8862" y="2377440"/>
            <a:ext cx="6383566" cy="448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5113" y="4297680"/>
            <a:ext cx="8922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 없는 응답이란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-  </a:t>
            </a:r>
            <a:r>
              <a:rPr lang="ko-KR" altLang="en-US" sz="1400" dirty="0"/>
              <a:t>도메인에 해당하는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미리 알고있는 다른 라우터가 </a:t>
            </a:r>
            <a:r>
              <a:rPr lang="en-US" altLang="ko-KR" sz="1400" dirty="0"/>
              <a:t>IP</a:t>
            </a:r>
            <a:r>
              <a:rPr lang="ko-KR" altLang="en-US" sz="1400" dirty="0"/>
              <a:t>주소 정보를 알려준 응답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00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335932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02-1: </a:t>
            </a:r>
            <a:r>
              <a:rPr lang="en-US" altLang="ko-KR" dirty="0" err="1"/>
              <a:t>nslookup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910" y="1374455"/>
            <a:ext cx="636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 Run </a:t>
            </a:r>
            <a:r>
              <a:rPr lang="en-US" altLang="ko-KR" sz="1600" dirty="0" err="1"/>
              <a:t>nslookup</a:t>
            </a:r>
            <a:r>
              <a:rPr lang="en-US" altLang="ko-KR" sz="1600" dirty="0"/>
              <a:t> to obtain the IP address of a Web server in Asia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0" y="1826002"/>
            <a:ext cx="4207221" cy="20549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02" y="1836537"/>
            <a:ext cx="6183726" cy="2734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38702" y="2406824"/>
            <a:ext cx="5950971" cy="448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02-2</a:t>
            </a:r>
            <a:r>
              <a:rPr lang="en-US" altLang="ko-KR"/>
              <a:t>: </a:t>
            </a:r>
            <a:r>
              <a:rPr lang="en-US" altLang="ko-KR" dirty="0" err="1"/>
              <a:t>nslookup</a:t>
            </a:r>
            <a:r>
              <a:rPr lang="en-US" altLang="ko-KR" dirty="0"/>
              <a:t> continued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910" y="1374455"/>
            <a:ext cx="1026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  What is the destination port for the DNS query message? What is the source port of DNS response message?</a:t>
            </a:r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9254C28-3CBD-4389-8BF6-F7F98E66E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7" y="1792256"/>
            <a:ext cx="4401164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984B43-CBFB-486C-B246-B203327A781A}"/>
              </a:ext>
            </a:extLst>
          </p:cNvPr>
          <p:cNvSpPr txBox="1"/>
          <p:nvPr/>
        </p:nvSpPr>
        <p:spPr>
          <a:xfrm>
            <a:off x="580909" y="2866235"/>
            <a:ext cx="1026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  To what IP address is the DNS query message sent? Is this the IP address of your default local DNS server?  </a:t>
            </a:r>
            <a:endParaRPr lang="ko-KR" altLang="en-US" dirty="0"/>
          </a:p>
        </p:txBody>
      </p:sp>
      <p:pic>
        <p:nvPicPr>
          <p:cNvPr id="17" name="그림 16" descr="오렌지, 실내이(가) 표시된 사진&#10;&#10;자동 생성된 설명">
            <a:extLst>
              <a:ext uri="{FF2B5EF4-FFF2-40B4-BE49-F238E27FC236}">
                <a16:creationId xmlns:a16="http://schemas.microsoft.com/office/drawing/2014/main" id="{A88D297C-88AE-4DC0-87FC-80D188677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3" y="1902933"/>
            <a:ext cx="3182373" cy="5180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846DE-7135-4D6F-BBF5-307B4FD0B7E1}"/>
              </a:ext>
            </a:extLst>
          </p:cNvPr>
          <p:cNvSpPr txBox="1"/>
          <p:nvPr/>
        </p:nvSpPr>
        <p:spPr>
          <a:xfrm>
            <a:off x="1597891" y="2500241"/>
            <a:ext cx="192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Query message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80D36-0DD5-415A-B343-7D3C97054B8B}"/>
              </a:ext>
            </a:extLst>
          </p:cNvPr>
          <p:cNvSpPr txBox="1"/>
          <p:nvPr/>
        </p:nvSpPr>
        <p:spPr>
          <a:xfrm>
            <a:off x="5620326" y="2505115"/>
            <a:ext cx="272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Response message</a:t>
            </a:r>
            <a:endParaRPr lang="ko-KR" altLang="en-US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8FAC026-21BB-43B1-9CCD-4B241E779164}"/>
              </a:ext>
            </a:extLst>
          </p:cNvPr>
          <p:cNvGrpSpPr/>
          <p:nvPr/>
        </p:nvGrpSpPr>
        <p:grpSpPr>
          <a:xfrm>
            <a:off x="720195" y="3222481"/>
            <a:ext cx="2974350" cy="3030537"/>
            <a:chOff x="720195" y="3222481"/>
            <a:chExt cx="3473114" cy="339401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58263B6-6351-4CF9-9FEC-164503E1F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195" y="3222481"/>
              <a:ext cx="3473114" cy="3394016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5D52B2-5C6E-47F8-8ED1-C9EE2C6767EF}"/>
                </a:ext>
              </a:extLst>
            </p:cNvPr>
            <p:cNvSpPr/>
            <p:nvPr/>
          </p:nvSpPr>
          <p:spPr>
            <a:xfrm>
              <a:off x="936093" y="6169890"/>
              <a:ext cx="1644074" cy="1253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2E33C7-9A0D-4CE0-A20E-0AD4F84828D8}"/>
              </a:ext>
            </a:extLst>
          </p:cNvPr>
          <p:cNvGrpSpPr/>
          <p:nvPr/>
        </p:nvGrpSpPr>
        <p:grpSpPr>
          <a:xfrm>
            <a:off x="3746235" y="3249969"/>
            <a:ext cx="3748182" cy="2428399"/>
            <a:chOff x="5358871" y="3288910"/>
            <a:chExt cx="5700889" cy="297599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A872174-0973-4190-95BA-A3B05EE3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71" y="3288910"/>
              <a:ext cx="5700889" cy="297599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B3ED60B-AAC2-48C6-8E69-2A36DDC56B96}"/>
                </a:ext>
              </a:extLst>
            </p:cNvPr>
            <p:cNvSpPr/>
            <p:nvPr/>
          </p:nvSpPr>
          <p:spPr>
            <a:xfrm>
              <a:off x="5549706" y="5716366"/>
              <a:ext cx="3261785" cy="185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2F5232B-6227-47CF-B7A6-7E55E3C3E5AD}"/>
              </a:ext>
            </a:extLst>
          </p:cNvPr>
          <p:cNvSpPr txBox="1"/>
          <p:nvPr/>
        </p:nvSpPr>
        <p:spPr>
          <a:xfrm>
            <a:off x="7832436" y="3869628"/>
            <a:ext cx="3241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DNS query message </a:t>
            </a:r>
            <a:r>
              <a:rPr lang="ko-KR" altLang="en-US" sz="1400" dirty="0"/>
              <a:t>의 </a:t>
            </a:r>
            <a:r>
              <a:rPr lang="en-US" altLang="ko-KR" sz="1400" dirty="0"/>
              <a:t>Destination</a:t>
            </a:r>
            <a:r>
              <a:rPr lang="ko-KR" altLang="en-US" sz="1400" dirty="0"/>
              <a:t>은</a:t>
            </a:r>
            <a:endParaRPr lang="en-US" altLang="ko-KR" sz="1400" dirty="0"/>
          </a:p>
          <a:p>
            <a:r>
              <a:rPr lang="en-US" altLang="ko-KR" sz="1400" dirty="0"/>
              <a:t>203.237.168.1</a:t>
            </a:r>
            <a:r>
              <a:rPr lang="ko-KR" altLang="en-US" sz="1400" dirty="0"/>
              <a:t>이고</a:t>
            </a:r>
            <a:endParaRPr lang="en-US" altLang="ko-KR" sz="1400" dirty="0"/>
          </a:p>
          <a:p>
            <a:r>
              <a:rPr lang="en-US" altLang="ko-KR" sz="1400" dirty="0"/>
              <a:t>DNS </a:t>
            </a:r>
            <a:r>
              <a:rPr lang="ko-KR" altLang="en-US" sz="1400" dirty="0"/>
              <a:t>서버의 </a:t>
            </a:r>
            <a:r>
              <a:rPr lang="en-US" altLang="ko-KR" sz="1400" dirty="0"/>
              <a:t>IP address </a:t>
            </a:r>
            <a:r>
              <a:rPr lang="ko-KR" altLang="en-US" sz="1400" dirty="0"/>
              <a:t>또한 같기 때문에 </a:t>
            </a:r>
            <a:r>
              <a:rPr lang="en-US" altLang="ko-KR" sz="1400" dirty="0"/>
              <a:t>query </a:t>
            </a:r>
            <a:r>
              <a:rPr lang="ko-KR" altLang="en-US" sz="1400" dirty="0"/>
              <a:t>메시지가 잘 전달 되었음을 볼 수 있었다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95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02-2</a:t>
            </a:r>
            <a:r>
              <a:rPr lang="en-US" altLang="ko-KR"/>
              <a:t>: </a:t>
            </a:r>
            <a:r>
              <a:rPr lang="en-US" altLang="ko-KR" dirty="0" err="1"/>
              <a:t>nslookup</a:t>
            </a:r>
            <a:r>
              <a:rPr lang="en-US" altLang="ko-KR" dirty="0"/>
              <a:t> continued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2BC89-74C3-4401-B39F-6E7777441E62}"/>
              </a:ext>
            </a:extLst>
          </p:cNvPr>
          <p:cNvSpPr txBox="1"/>
          <p:nvPr/>
        </p:nvSpPr>
        <p:spPr>
          <a:xfrm>
            <a:off x="580910" y="1374455"/>
            <a:ext cx="1079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  Examine the DNS query message. What “Type” of DNS query is it? Does the query message contain any “answers”?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F31B4-BB66-42F1-AE3E-D9584F95548A}"/>
              </a:ext>
            </a:extLst>
          </p:cNvPr>
          <p:cNvSpPr txBox="1"/>
          <p:nvPr/>
        </p:nvSpPr>
        <p:spPr>
          <a:xfrm>
            <a:off x="8781124" y="3654172"/>
            <a:ext cx="316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</a:t>
            </a:r>
            <a:r>
              <a:rPr lang="ko-KR" altLang="en-US" dirty="0"/>
              <a:t>은 </a:t>
            </a:r>
            <a:r>
              <a:rPr lang="en-US" altLang="ko-KR" dirty="0"/>
              <a:t>A type</a:t>
            </a:r>
            <a:r>
              <a:rPr lang="ko-KR" altLang="en-US" dirty="0"/>
              <a:t>이고</a:t>
            </a:r>
            <a:r>
              <a:rPr lang="en-US" altLang="ko-KR" dirty="0"/>
              <a:t>, answer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포함하고 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65B186-F52C-495D-8699-BC7A7D77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0" y="2006460"/>
            <a:ext cx="8237158" cy="39417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219373-30D4-48DA-8936-3E43E88FE27A}"/>
              </a:ext>
            </a:extLst>
          </p:cNvPr>
          <p:cNvSpPr/>
          <p:nvPr/>
        </p:nvSpPr>
        <p:spPr>
          <a:xfrm>
            <a:off x="1128501" y="5462217"/>
            <a:ext cx="1633169" cy="135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02-2</a:t>
            </a:r>
            <a:r>
              <a:rPr lang="en-US" altLang="ko-KR"/>
              <a:t>: </a:t>
            </a:r>
            <a:r>
              <a:rPr lang="en-US" altLang="ko-KR" dirty="0" err="1"/>
              <a:t>nslookup</a:t>
            </a:r>
            <a:r>
              <a:rPr lang="en-US" altLang="ko-KR" dirty="0"/>
              <a:t> continued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E6BD5-F259-4ED6-ABAB-19130EB8CAB5}"/>
              </a:ext>
            </a:extLst>
          </p:cNvPr>
          <p:cNvSpPr txBox="1"/>
          <p:nvPr/>
        </p:nvSpPr>
        <p:spPr>
          <a:xfrm>
            <a:off x="580910" y="1379077"/>
            <a:ext cx="1079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  E</a:t>
            </a:r>
            <a:r>
              <a:rPr lang="en-US" altLang="ko-KR" dirty="0"/>
              <a:t>xamine the DNS response message. How many “answers” are provided? What do each of these answers contain?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2796D-BE96-4A57-BBAD-909A2A942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6" t="1880"/>
          <a:stretch/>
        </p:blipFill>
        <p:spPr>
          <a:xfrm>
            <a:off x="377709" y="2344613"/>
            <a:ext cx="5005485" cy="305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0BFB9-1DFB-4A7C-9EE6-4BD8E3A8B92A}"/>
              </a:ext>
            </a:extLst>
          </p:cNvPr>
          <p:cNvSpPr txBox="1"/>
          <p:nvPr/>
        </p:nvSpPr>
        <p:spPr>
          <a:xfrm>
            <a:off x="6428510" y="3244334"/>
            <a:ext cx="37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3 answers</a:t>
            </a:r>
            <a:r>
              <a:rPr lang="ko-KR" altLang="en-US" u="sng" dirty="0"/>
              <a:t>를 </a:t>
            </a:r>
            <a:r>
              <a:rPr lang="en-US" altLang="ko-KR" u="sng" dirty="0"/>
              <a:t>provide </a:t>
            </a:r>
            <a:r>
              <a:rPr lang="ko-KR" altLang="en-US" u="sng" dirty="0"/>
              <a:t>한다</a:t>
            </a:r>
            <a:r>
              <a:rPr lang="en-US" altLang="ko-KR" u="sng" dirty="0"/>
              <a:t>.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4DB4E68-291B-4A3E-B301-C6C5639F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23506"/>
              </p:ext>
            </p:extLst>
          </p:nvPr>
        </p:nvGraphicFramePr>
        <p:xfrm>
          <a:off x="4386292" y="4013433"/>
          <a:ext cx="7427999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41">
                  <a:extLst>
                    <a:ext uri="{9D8B030D-6E8A-4147-A177-3AD203B41FA5}">
                      <a16:colId xmlns:a16="http://schemas.microsoft.com/office/drawing/2014/main" val="1050221799"/>
                    </a:ext>
                  </a:extLst>
                </a:gridCol>
                <a:gridCol w="1025130">
                  <a:extLst>
                    <a:ext uri="{9D8B030D-6E8A-4147-A177-3AD203B41FA5}">
                      <a16:colId xmlns:a16="http://schemas.microsoft.com/office/drawing/2014/main" val="2563026060"/>
                    </a:ext>
                  </a:extLst>
                </a:gridCol>
                <a:gridCol w="737843">
                  <a:extLst>
                    <a:ext uri="{9D8B030D-6E8A-4147-A177-3AD203B41FA5}">
                      <a16:colId xmlns:a16="http://schemas.microsoft.com/office/drawing/2014/main" val="3607651370"/>
                    </a:ext>
                  </a:extLst>
                </a:gridCol>
                <a:gridCol w="796092">
                  <a:extLst>
                    <a:ext uri="{9D8B030D-6E8A-4147-A177-3AD203B41FA5}">
                      <a16:colId xmlns:a16="http://schemas.microsoft.com/office/drawing/2014/main" val="3087352390"/>
                    </a:ext>
                  </a:extLst>
                </a:gridCol>
                <a:gridCol w="825218">
                  <a:extLst>
                    <a:ext uri="{9D8B030D-6E8A-4147-A177-3AD203B41FA5}">
                      <a16:colId xmlns:a16="http://schemas.microsoft.com/office/drawing/2014/main" val="4293058172"/>
                    </a:ext>
                  </a:extLst>
                </a:gridCol>
                <a:gridCol w="2611575">
                  <a:extLst>
                    <a:ext uri="{9D8B030D-6E8A-4147-A177-3AD203B41FA5}">
                      <a16:colId xmlns:a16="http://schemas.microsoft.com/office/drawing/2014/main" val="2661164551"/>
                    </a:ext>
                  </a:extLst>
                </a:gridCol>
              </a:tblGrid>
              <a:tr h="464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 to 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06697"/>
                  </a:ext>
                </a:extLst>
              </a:tr>
              <a:tr h="423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hlinkClick r:id="rId4"/>
                        </a:rPr>
                        <a:t>www.mit.edu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CNAME : </a:t>
                      </a:r>
                      <a:r>
                        <a:rPr lang="en-US" altLang="ko-KR" sz="1100" dirty="0">
                          <a:hlinkClick r:id="rId5"/>
                        </a:rPr>
                        <a:t>www.mit.edu.edgekey.net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91562"/>
                  </a:ext>
                </a:extLst>
              </a:tr>
              <a:tr h="464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hlinkClick r:id="rId5"/>
                        </a:rPr>
                        <a:t>www.mit.edu.edgekey.net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CNAME : </a:t>
                      </a:r>
                      <a:r>
                        <a:rPr lang="en-US" altLang="ko-KR" sz="1100" dirty="0">
                          <a:hlinkClick r:id="rId5"/>
                        </a:rPr>
                        <a:t>www.mit.edu.edgekey.net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83199"/>
                  </a:ext>
                </a:extLst>
              </a:tr>
              <a:tr h="65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e9566.dscb.akamiedge.net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Address : 104.74.224.87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3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80910" y="415636"/>
            <a:ext cx="7075112" cy="64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Lab 02-3: DNS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FDDE8-4051-4802-B90B-F057A54A688E}"/>
              </a:ext>
            </a:extLst>
          </p:cNvPr>
          <p:cNvSpPr txBox="1"/>
          <p:nvPr/>
        </p:nvSpPr>
        <p:spPr>
          <a:xfrm>
            <a:off x="757382" y="1246911"/>
            <a:ext cx="105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Use ipconfig to empty the DNS cache in your host.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500FE-75C5-4E79-83DF-9FCBC59F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89" y="1978770"/>
            <a:ext cx="2800350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875C9-8AFA-4B78-8BDD-613632267FCA}"/>
              </a:ext>
            </a:extLst>
          </p:cNvPr>
          <p:cNvSpPr txBox="1"/>
          <p:nvPr/>
        </p:nvSpPr>
        <p:spPr>
          <a:xfrm>
            <a:off x="757381" y="3430493"/>
            <a:ext cx="1053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Open your browser and empty your browser cache. (With Internet Explorer, go to Tools menu and select Internet Options; then in the General tab select Delete Files.)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45C801-9236-4756-ADF1-742F0177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9" y="4291377"/>
            <a:ext cx="2900219" cy="13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517</TotalTime>
  <Words>618</Words>
  <Application>Microsoft Office PowerPoint</Application>
  <PresentationFormat>와이드스크린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Segoe UI</vt:lpstr>
      <vt:lpstr>WelcomeDoc</vt:lpstr>
      <vt:lpstr>실습 02-DNS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01-Wireshark 이해</dc:title>
  <dc:creator>13</dc:creator>
  <cp:keywords/>
  <cp:lastModifiedBy>상경 김</cp:lastModifiedBy>
  <cp:revision>64</cp:revision>
  <dcterms:created xsi:type="dcterms:W3CDTF">2019-09-24T10:20:58Z</dcterms:created>
  <dcterms:modified xsi:type="dcterms:W3CDTF">2020-01-30T10:51:52Z</dcterms:modified>
  <cp:version/>
</cp:coreProperties>
</file>