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71" r:id="rId2"/>
    <p:sldId id="272" r:id="rId3"/>
    <p:sldId id="553" r:id="rId4"/>
    <p:sldId id="554" r:id="rId5"/>
    <p:sldId id="555" r:id="rId6"/>
    <p:sldId id="556" r:id="rId7"/>
    <p:sldId id="557" r:id="rId8"/>
    <p:sldId id="568" r:id="rId9"/>
    <p:sldId id="566" r:id="rId10"/>
    <p:sldId id="565" r:id="rId11"/>
    <p:sldId id="558" r:id="rId12"/>
    <p:sldId id="567" r:id="rId13"/>
    <p:sldId id="559" r:id="rId14"/>
    <p:sldId id="569" r:id="rId15"/>
    <p:sldId id="570" r:id="rId16"/>
    <p:sldId id="560" r:id="rId17"/>
    <p:sldId id="561" r:id="rId18"/>
    <p:sldId id="571" r:id="rId19"/>
    <p:sldId id="562" r:id="rId20"/>
    <p:sldId id="563" r:id="rId21"/>
    <p:sldId id="564" r:id="rId22"/>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시작" id="{E75E278A-FF0E-49A4-B170-79828D63BBAD}">
          <p14:sldIdLst/>
        </p14:section>
        <p14:section name="디자인, 모핑, 주석 달기, 공동 작업, 입력하세요" id="{B9B51309-D148-4332-87C2-07BE32FBCA3B}">
          <p14:sldIdLst>
            <p14:sldId id="271"/>
            <p14:sldId id="272"/>
            <p14:sldId id="553"/>
            <p14:sldId id="554"/>
            <p14:sldId id="555"/>
            <p14:sldId id="556"/>
            <p14:sldId id="557"/>
            <p14:sldId id="568"/>
            <p14:sldId id="566"/>
            <p14:sldId id="565"/>
            <p14:sldId id="558"/>
            <p14:sldId id="567"/>
            <p14:sldId id="559"/>
            <p14:sldId id="569"/>
            <p14:sldId id="570"/>
            <p14:sldId id="560"/>
            <p14:sldId id="561"/>
            <p14:sldId id="571"/>
            <p14:sldId id="562"/>
            <p14:sldId id="563"/>
            <p14:sldId id="564"/>
          </p14:sldIdLst>
        </p14:section>
        <p14:section name="자세한 정보"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13" initials="1" lastIdx="1" clrIdx="2">
    <p:extLst>
      <p:ext uri="{19B8F6BF-5375-455C-9EA6-DF929625EA0E}">
        <p15:presenceInfo xmlns:p15="http://schemas.microsoft.com/office/powerpoint/2012/main" userId="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3922"/>
    <a:srgbClr val="D24726"/>
    <a:srgbClr val="404040"/>
    <a:srgbClr val="FF9B45"/>
    <a:srgbClr val="DD462F"/>
    <a:srgbClr val="F8CFB6"/>
    <a:srgbClr val="F8CAB6"/>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6727" autoAdjust="0"/>
  </p:normalViewPr>
  <p:slideViewPr>
    <p:cSldViewPr snapToGrid="0">
      <p:cViewPr varScale="1">
        <p:scale>
          <a:sx n="120" d="100"/>
          <a:sy n="120" d="100"/>
        </p:scale>
        <p:origin x="126"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15F40D-08A2-4F84-B4A2-2F9EBAB934A1}" type="datetime4">
              <a:rPr lang="ko-KR" altLang="en-US" smtClean="0">
                <a:latin typeface="맑은 고딕" panose="020B0503020000020004" pitchFamily="50" charset="-127"/>
                <a:ea typeface="맑은 고딕" panose="020B0503020000020004" pitchFamily="50" charset="-127"/>
              </a:rPr>
              <a:t>2019년 11월 13일</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B27FEE97-95E1-4DDA-8A0E-0C18B2A24C80}" type="datetime4">
              <a:rPr lang="ko-KR" altLang="en-US" smtClean="0"/>
              <a:t>2019년 11월 13일</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DF61EA0F-A667-4B49-8422-0062BC55E249}" type="slidenum">
              <a:rPr lang="en-US" altLang="ko-KR" smtClean="0"/>
              <a:pPr/>
              <a:t>‹#›</a:t>
            </a:fld>
            <a:endParaRPr lang="ko-KR" alt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2pPr>
    <a:lvl3pPr marL="9144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3pPr>
    <a:lvl4pPr marL="13716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4pPr>
    <a:lvl5pPr marL="18288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80159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10</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33132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11383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12</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630250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latin typeface="맑은 고딕" panose="020B0503020000020004" pitchFamily="50" charset="-127"/>
                <a:ea typeface="맑은 고딕" panose="020B0503020000020004" pitchFamily="50" charset="-127"/>
              </a:rPr>
              <a:t>라운드트립</a:t>
            </a:r>
            <a:r>
              <a:rPr lang="ko-KR" altLang="en-US" dirty="0">
                <a:latin typeface="맑은 고딕" panose="020B0503020000020004" pitchFamily="50" charset="-127"/>
                <a:ea typeface="맑은 고딕" panose="020B0503020000020004" pitchFamily="50" charset="-127"/>
              </a:rPr>
              <a:t> 타임 구하는 </a:t>
            </a:r>
            <a:r>
              <a:rPr lang="ko-KR" altLang="en-US" dirty="0" err="1">
                <a:latin typeface="맑은 고딕" panose="020B0503020000020004" pitchFamily="50" charset="-127"/>
                <a:ea typeface="맑은 고딕" panose="020B0503020000020004" pitchFamily="50" charset="-127"/>
              </a:rPr>
              <a:t>꿀팁</a:t>
            </a:r>
            <a:r>
              <a:rPr lang="en-US" altLang="ko-KR" dirty="0">
                <a:latin typeface="맑은 고딕" panose="020B0503020000020004" pitchFamily="50" charset="-127"/>
                <a:ea typeface="맑은 고딕" panose="020B0503020000020004" pitchFamily="50" charset="-127"/>
              </a:rPr>
              <a:t>?</a:t>
            </a:r>
          </a:p>
          <a:p>
            <a:r>
              <a:rPr lang="en-US" altLang="ko-KR" dirty="0">
                <a:latin typeface="맑은 고딕" panose="020B0503020000020004" pitchFamily="50" charset="-127"/>
                <a:ea typeface="맑은 고딕" panose="020B0503020000020004" pitchFamily="50" charset="-127"/>
              </a:rPr>
              <a:t> </a:t>
            </a:r>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13</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740290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latin typeface="맑은 고딕" panose="020B0503020000020004" pitchFamily="50" charset="-127"/>
                <a:ea typeface="맑은 고딕" panose="020B0503020000020004" pitchFamily="50" charset="-127"/>
              </a:rPr>
              <a:t>라운드트립</a:t>
            </a:r>
            <a:r>
              <a:rPr lang="ko-KR" altLang="en-US" dirty="0">
                <a:latin typeface="맑은 고딕" panose="020B0503020000020004" pitchFamily="50" charset="-127"/>
                <a:ea typeface="맑은 고딕" panose="020B0503020000020004" pitchFamily="50" charset="-127"/>
              </a:rPr>
              <a:t> 타임 구하는 </a:t>
            </a:r>
            <a:r>
              <a:rPr lang="ko-KR" altLang="en-US" dirty="0" err="1">
                <a:latin typeface="맑은 고딕" panose="020B0503020000020004" pitchFamily="50" charset="-127"/>
                <a:ea typeface="맑은 고딕" panose="020B0503020000020004" pitchFamily="50" charset="-127"/>
              </a:rPr>
              <a:t>꿀팁</a:t>
            </a:r>
            <a:r>
              <a:rPr lang="en-US" altLang="ko-KR" dirty="0">
                <a:latin typeface="맑은 고딕" panose="020B0503020000020004" pitchFamily="50" charset="-127"/>
                <a:ea typeface="맑은 고딕" panose="020B0503020000020004" pitchFamily="50" charset="-127"/>
              </a:rPr>
              <a:t>?</a:t>
            </a:r>
          </a:p>
          <a:p>
            <a:r>
              <a:rPr lang="en-US" altLang="ko-KR" dirty="0">
                <a:latin typeface="맑은 고딕" panose="020B0503020000020004" pitchFamily="50" charset="-127"/>
                <a:ea typeface="맑은 고딕" panose="020B0503020000020004" pitchFamily="50" charset="-127"/>
              </a:rPr>
              <a:t> </a:t>
            </a:r>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14</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658220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latin typeface="맑은 고딕" panose="020B0503020000020004" pitchFamily="50" charset="-127"/>
                <a:ea typeface="맑은 고딕" panose="020B0503020000020004" pitchFamily="50" charset="-127"/>
              </a:rPr>
              <a:t>라운드트립</a:t>
            </a:r>
            <a:r>
              <a:rPr lang="ko-KR" altLang="en-US" dirty="0">
                <a:latin typeface="맑은 고딕" panose="020B0503020000020004" pitchFamily="50" charset="-127"/>
                <a:ea typeface="맑은 고딕" panose="020B0503020000020004" pitchFamily="50" charset="-127"/>
              </a:rPr>
              <a:t> 타임 구하는 </a:t>
            </a:r>
            <a:r>
              <a:rPr lang="ko-KR" altLang="en-US" dirty="0" err="1">
                <a:latin typeface="맑은 고딕" panose="020B0503020000020004" pitchFamily="50" charset="-127"/>
                <a:ea typeface="맑은 고딕" panose="020B0503020000020004" pitchFamily="50" charset="-127"/>
              </a:rPr>
              <a:t>꿀팁</a:t>
            </a:r>
            <a:r>
              <a:rPr lang="en-US" altLang="ko-KR" dirty="0">
                <a:latin typeface="맑은 고딕" panose="020B0503020000020004" pitchFamily="50" charset="-127"/>
                <a:ea typeface="맑은 고딕" panose="020B0503020000020004" pitchFamily="50" charset="-127"/>
              </a:rPr>
              <a:t>?</a:t>
            </a:r>
          </a:p>
          <a:p>
            <a:r>
              <a:rPr lang="en-US" altLang="ko-KR" dirty="0">
                <a:latin typeface="맑은 고딕" panose="020B0503020000020004" pitchFamily="50" charset="-127"/>
                <a:ea typeface="맑은 고딕" panose="020B0503020000020004" pitchFamily="50" charset="-127"/>
              </a:rPr>
              <a:t> </a:t>
            </a:r>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15</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83000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16</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423963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17</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661859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18</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59199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19</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19665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2</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115477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20</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825638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21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97733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3</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46253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4</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15450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5</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59721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6</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6355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7</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261811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8</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89830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9</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5951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직사각형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9" name="직사각형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dirty="0">
              <a:latin typeface="맑은 고딕" panose="020B0503020000020004" pitchFamily="50" charset="-127"/>
              <a:ea typeface="맑은 고딕" panose="020B0503020000020004" pitchFamily="50" charset="-127"/>
            </a:endParaRPr>
          </a:p>
        </p:txBody>
      </p:sp>
      <p:cxnSp>
        <p:nvCxnSpPr>
          <p:cNvPr id="12" name="직선 연결선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제목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맑은 고딕" panose="020B0503020000020004" pitchFamily="50" charset="-127"/>
                <a:ea typeface="맑은 고딕" panose="020B0503020000020004" pitchFamily="50" charset="-127"/>
              </a:defRPr>
            </a:lvl1pPr>
          </a:lstStyle>
          <a:p>
            <a:pPr rtl="0"/>
            <a:r>
              <a:rPr lang="ko-KR" altLang="en-US"/>
              <a:t>마스터 제목 스타일 편집</a:t>
            </a:r>
            <a:endParaRPr lang="ko-KR" altLang="en-US" dirty="0"/>
          </a:p>
        </p:txBody>
      </p:sp>
      <p:sp>
        <p:nvSpPr>
          <p:cNvPr id="3" name="내용 개체 틀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a:t>마스터 텍스트 스타일을 편집하려면 클릭</a:t>
            </a:r>
          </a:p>
          <a:p>
            <a:pPr marL="0" lvl="1" indent="0" rtl="0">
              <a:lnSpc>
                <a:spcPct val="150000"/>
              </a:lnSpc>
              <a:spcBef>
                <a:spcPts val="1000"/>
              </a:spcBef>
              <a:spcAft>
                <a:spcPts val="1200"/>
              </a:spcAft>
              <a:buNone/>
            </a:pPr>
            <a:r>
              <a:rPr lang="ko-KR" altLang="en-US"/>
              <a:t>두 번째 수준</a:t>
            </a:r>
          </a:p>
          <a:p>
            <a:pPr marL="0" lvl="2" indent="0" rtl="0">
              <a:lnSpc>
                <a:spcPct val="150000"/>
              </a:lnSpc>
              <a:spcBef>
                <a:spcPts val="1000"/>
              </a:spcBef>
              <a:spcAft>
                <a:spcPts val="1200"/>
              </a:spcAft>
              <a:buNone/>
            </a:pPr>
            <a:r>
              <a:rPr lang="ko-KR" altLang="en-US"/>
              <a:t>세 번째 수준</a:t>
            </a:r>
          </a:p>
          <a:p>
            <a:pPr marL="0" lvl="3" indent="0" rtl="0">
              <a:lnSpc>
                <a:spcPct val="150000"/>
              </a:lnSpc>
              <a:spcBef>
                <a:spcPts val="1000"/>
              </a:spcBef>
              <a:spcAft>
                <a:spcPts val="1200"/>
              </a:spcAft>
              <a:buNone/>
            </a:pPr>
            <a:r>
              <a:rPr lang="ko-KR" altLang="en-US"/>
              <a:t>네 번째 수준</a:t>
            </a:r>
          </a:p>
          <a:p>
            <a:pPr marL="0" lvl="4" indent="0" rtl="0">
              <a:lnSpc>
                <a:spcPct val="150000"/>
              </a:lnSpc>
              <a:spcBef>
                <a:spcPts val="1000"/>
              </a:spcBef>
              <a:spcAft>
                <a:spcPts val="1200"/>
              </a:spcAft>
              <a:buNone/>
            </a:pPr>
            <a:r>
              <a:rPr lang="ko-KR" altLang="en-US"/>
              <a:t>다섯 번째 수준</a:t>
            </a:r>
            <a:endParaRPr lang="ko-KR" altLang="en-US" dirty="0"/>
          </a:p>
        </p:txBody>
      </p:sp>
      <p:sp>
        <p:nvSpPr>
          <p:cNvPr id="6" name="날짜 개체 틀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75636054-7A0D-4D3A-AE21-4504934500BD}" type="datetime4">
              <a:rPr lang="ko-KR" altLang="en-US" smtClean="0"/>
              <a:pPr/>
              <a:t>2019년 11월 13일</a:t>
            </a:fld>
            <a:endParaRPr lang="ko-KR" altLang="en-US" dirty="0"/>
          </a:p>
        </p:txBody>
      </p:sp>
      <p:sp>
        <p:nvSpPr>
          <p:cNvPr id="7"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8" name="슬라이드 번호 개체 틀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9" name="직사각형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10" name="직사각형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a:xfrm>
            <a:off x="521208" y="1536192"/>
            <a:ext cx="6876288" cy="640080"/>
          </a:xfrm>
        </p:spPr>
        <p:txBody>
          <a:bodyPr rtlCol="0">
            <a:normAutofit/>
          </a:bodyPr>
          <a:lstStyle>
            <a:lvl1pPr>
              <a:defRPr sz="3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7" name="내용 개체 틀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dirty="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noProof="0"/>
              <a:t>마스터 텍스트 스타일을 편집하려면 클릭</a:t>
            </a:r>
          </a:p>
          <a:p>
            <a:pPr marL="0" lvl="1" indent="0" rtl="0">
              <a:lnSpc>
                <a:spcPct val="150000"/>
              </a:lnSpc>
              <a:spcBef>
                <a:spcPts val="1000"/>
              </a:spcBef>
              <a:spcAft>
                <a:spcPts val="1200"/>
              </a:spcAft>
              <a:buNone/>
            </a:pPr>
            <a:r>
              <a:rPr lang="ko-KR" altLang="en-US" noProof="0"/>
              <a:t>두 번째 수준</a:t>
            </a:r>
          </a:p>
          <a:p>
            <a:pPr marL="0" lvl="2" indent="0" rtl="0">
              <a:lnSpc>
                <a:spcPct val="150000"/>
              </a:lnSpc>
              <a:spcBef>
                <a:spcPts val="1000"/>
              </a:spcBef>
              <a:spcAft>
                <a:spcPts val="1200"/>
              </a:spcAft>
              <a:buNone/>
            </a:pPr>
            <a:r>
              <a:rPr lang="ko-KR" altLang="en-US" noProof="0"/>
              <a:t>세 번째 수준</a:t>
            </a:r>
          </a:p>
          <a:p>
            <a:pPr marL="0" lvl="3" indent="0" rtl="0">
              <a:lnSpc>
                <a:spcPct val="150000"/>
              </a:lnSpc>
              <a:spcBef>
                <a:spcPts val="1000"/>
              </a:spcBef>
              <a:spcAft>
                <a:spcPts val="1200"/>
              </a:spcAft>
              <a:buNone/>
            </a:pPr>
            <a:r>
              <a:rPr lang="ko-KR" altLang="en-US" noProof="0"/>
              <a:t>네 번째 수준</a:t>
            </a:r>
          </a:p>
          <a:p>
            <a:pPr marL="0" lvl="4" indent="0" rtl="0">
              <a:lnSpc>
                <a:spcPct val="150000"/>
              </a:lnSpc>
              <a:spcBef>
                <a:spcPts val="1000"/>
              </a:spcBef>
              <a:spcAft>
                <a:spcPts val="1200"/>
              </a:spcAft>
              <a:buNone/>
            </a:pPr>
            <a:r>
              <a:rPr lang="ko-KR" altLang="en-US" noProof="0"/>
              <a:t>다섯 번째 수준</a:t>
            </a:r>
            <a:endParaRPr lang="ko-KR" altLang="en-US"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개체 틀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ko-KR" altLang="en-US" noProof="0" dirty="0"/>
              <a:t>마스터 텍스트 스타일 편집</a:t>
            </a:r>
          </a:p>
          <a:p>
            <a:pPr marL="228600" lvl="0" indent="-228600" algn="l" defTabSz="914400" rtl="0" eaLnBrk="1" latinLnBrk="0" hangingPunct="1">
              <a:lnSpc>
                <a:spcPct val="90000"/>
              </a:lnSpc>
              <a:spcBef>
                <a:spcPct val="30000"/>
              </a:spcBef>
              <a:buFont typeface="Arial" panose="020B0604020202020204" pitchFamily="34" charset="0"/>
              <a:buChar char="•"/>
            </a:pPr>
            <a:r>
              <a:rPr lang="ko-KR" altLang="en-US" noProof="0" dirty="0"/>
              <a:t>둘째 수준</a:t>
            </a:r>
          </a:p>
          <a:p>
            <a:pPr marL="685800" lvl="1" indent="-228600" algn="l" defTabSz="914400" rtl="0" eaLnBrk="1" latinLnBrk="0" hangingPunct="1">
              <a:lnSpc>
                <a:spcPct val="90000"/>
              </a:lnSpc>
              <a:spcBef>
                <a:spcPct val="30000"/>
              </a:spcBef>
              <a:buFont typeface="Arial" panose="020B0604020202020204" pitchFamily="34" charset="0"/>
              <a:buChar char="•"/>
            </a:pPr>
            <a:r>
              <a:rPr lang="ko-KR" altLang="en-US" noProof="0" dirty="0"/>
              <a:t>셋째 수준</a:t>
            </a:r>
          </a:p>
          <a:p>
            <a:pPr marL="1143000" lvl="2" indent="-228600" algn="l" defTabSz="914400" rtl="0" eaLnBrk="1" latinLnBrk="0" hangingPunct="1">
              <a:lnSpc>
                <a:spcPct val="90000"/>
              </a:lnSpc>
              <a:spcBef>
                <a:spcPct val="30000"/>
              </a:spcBef>
              <a:buFont typeface="Arial" panose="020B0604020202020204" pitchFamily="34" charset="0"/>
              <a:buChar char="•"/>
            </a:pPr>
            <a:r>
              <a:rPr lang="ko-KR" altLang="en-US" noProof="0" dirty="0"/>
              <a:t>넷째 수준</a:t>
            </a:r>
          </a:p>
          <a:p>
            <a:pPr marL="1600200" lvl="3" indent="-228600" algn="l" defTabSz="914400" rtl="0" eaLnBrk="1" latinLnBrk="0" hangingPunct="1">
              <a:lnSpc>
                <a:spcPct val="90000"/>
              </a:lnSpc>
              <a:spcBef>
                <a:spcPct val="30000"/>
              </a:spcBef>
              <a:buFont typeface="Arial" panose="020B0604020202020204" pitchFamily="34" charset="0"/>
              <a:buChar char="•"/>
            </a:pPr>
            <a:r>
              <a:rPr lang="ko-KR" altLang="en-US" noProof="0" dirty="0"/>
              <a:t>다섯째 수준</a:t>
            </a:r>
          </a:p>
        </p:txBody>
      </p:sp>
      <p:sp>
        <p:nvSpPr>
          <p:cNvPr id="4" name="날짜 개체 틀 3"/>
          <p:cNvSpPr>
            <a:spLocks noGrp="1"/>
          </p:cNvSpPr>
          <p:nvPr>
            <p:ph type="dt" sz="half" idx="2"/>
          </p:nvPr>
        </p:nvSpPr>
        <p:spPr>
          <a:xfrm>
            <a:off x="539496" y="6212498"/>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8E925300-0E7B-457A-B219-9E998EA89116}" type="datetime4">
              <a:rPr lang="ko-KR" altLang="en-US" smtClean="0"/>
              <a:t>2019년 11월 13일</a:t>
            </a:fld>
            <a:endParaRPr lang="ko-KR" altLang="en-US" dirty="0"/>
          </a:p>
        </p:txBody>
      </p:sp>
      <p:sp>
        <p:nvSpPr>
          <p:cNvPr id="5"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6" name="슬라이드 번호 개체 틀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cxnSp>
        <p:nvCxnSpPr>
          <p:cNvPr id="8" name="직선 연결선(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1" hangingPunct="1">
        <a:spcBef>
          <a:spcPct val="0"/>
        </a:spcBef>
        <a:buNone/>
        <a:defRPr sz="2800" kern="1200">
          <a:solidFill>
            <a:schemeClr val="tx1"/>
          </a:solidFill>
          <a:latin typeface="맑은 고딕" panose="020B0503020000020004" pitchFamily="50" charset="-127"/>
          <a:ea typeface="맑은 고딕" panose="020B0503020000020004" pitchFamily="50" charset="-127"/>
          <a:cs typeface="+mj-cs"/>
        </a:defRPr>
      </a:lvl1pPr>
    </p:titleStyle>
    <p:bodyStyle>
      <a:lvl1pPr marL="0" indent="0" algn="l" defTabSz="914400" rtl="0" eaLnBrk="1" latinLnBrk="1" hangingPunct="1">
        <a:lnSpc>
          <a:spcPct val="150000"/>
        </a:lnSpc>
        <a:spcBef>
          <a:spcPts val="1000"/>
        </a:spcBef>
        <a:spcAft>
          <a:spcPts val="1200"/>
        </a:spcAft>
        <a:buFontTx/>
        <a:buNone/>
        <a:defRPr lang="en-US" sz="1200" kern="1200" dirty="0">
          <a:solidFill>
            <a:schemeClr val="tx1"/>
          </a:solidFill>
          <a:latin typeface="맑은 고딕" panose="020B0503020000020004" pitchFamily="50" charset="-127"/>
          <a:ea typeface="맑은 고딕" panose="020B0503020000020004" pitchFamily="50" charset="-127"/>
          <a:cs typeface="+mn-cs"/>
        </a:defRPr>
      </a:lvl1pPr>
      <a:lvl2pPr marL="228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맑은 고딕" panose="020B0503020000020004" pitchFamily="50" charset="-127"/>
          <a:ea typeface="맑은 고딕" panose="020B0503020000020004" pitchFamily="50" charset="-127"/>
          <a:cs typeface="+mn-cs"/>
        </a:defRPr>
      </a:lvl2pPr>
      <a:lvl3pPr marL="685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맑은 고딕" panose="020B0503020000020004" pitchFamily="50" charset="-127"/>
          <a:ea typeface="맑은 고딕" panose="020B0503020000020004" pitchFamily="50" charset="-127"/>
          <a:cs typeface="+mn-cs"/>
        </a:defRPr>
      </a:lvl3pPr>
      <a:lvl4pPr marL="11430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맑은 고딕" panose="020B0503020000020004" pitchFamily="50" charset="-127"/>
          <a:ea typeface="맑은 고딕" panose="020B0503020000020004" pitchFamily="50" charset="-127"/>
          <a:cs typeface="+mn-cs"/>
        </a:defRPr>
      </a:lvl4pPr>
      <a:lvl5pPr marL="16002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1"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2124871" y="1959138"/>
            <a:ext cx="7942257" cy="861775"/>
          </a:xfrm>
        </p:spPr>
        <p:txBody>
          <a:bodyPr>
            <a:normAutofit/>
          </a:bodyPr>
          <a:lstStyle/>
          <a:p>
            <a:pPr algn="ctr"/>
            <a:r>
              <a:rPr lang="ko-KR" altLang="en-US" sz="4400" b="1" dirty="0"/>
              <a:t>실습 </a:t>
            </a:r>
            <a:r>
              <a:rPr lang="en-US" altLang="ko-KR" sz="4400" b="1" dirty="0"/>
              <a:t>04-TCP</a:t>
            </a:r>
            <a:endParaRPr lang="ko-KR" altLang="en-US" dirty="0"/>
          </a:p>
        </p:txBody>
      </p:sp>
      <p:sp>
        <p:nvSpPr>
          <p:cNvPr id="4" name="TextBox 3">
            <a:extLst>
              <a:ext uri="{FF2B5EF4-FFF2-40B4-BE49-F238E27FC236}">
                <a16:creationId xmlns:a16="http://schemas.microsoft.com/office/drawing/2014/main" id="{7D010C3B-60C6-4C19-A391-26CD35CFEDA4}"/>
              </a:ext>
            </a:extLst>
          </p:cNvPr>
          <p:cNvSpPr txBox="1"/>
          <p:nvPr/>
        </p:nvSpPr>
        <p:spPr>
          <a:xfrm>
            <a:off x="6758730" y="5083728"/>
            <a:ext cx="4969079" cy="861774"/>
          </a:xfrm>
          <a:prstGeom prst="rect">
            <a:avLst/>
          </a:prstGeom>
          <a:noFill/>
        </p:spPr>
        <p:txBody>
          <a:bodyPr wrap="square" rtlCol="0">
            <a:spAutoFit/>
          </a:bodyPr>
          <a:lstStyle/>
          <a:p>
            <a:r>
              <a:rPr lang="en-US" altLang="ko-KR" dirty="0"/>
              <a:t> </a:t>
            </a:r>
            <a:r>
              <a:rPr lang="ko-KR" altLang="en-US" dirty="0"/>
              <a:t>휴먼지능정보공학과</a:t>
            </a:r>
            <a:endParaRPr lang="en-US" altLang="ko-KR" dirty="0"/>
          </a:p>
          <a:p>
            <a:r>
              <a:rPr lang="en-US" altLang="ko-KR" sz="3200" dirty="0"/>
              <a:t>201810760 </a:t>
            </a:r>
            <a:r>
              <a:rPr lang="ko-KR" altLang="en-US" sz="3200" dirty="0"/>
              <a:t>김상경</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506777"/>
            <a:ext cx="10614194" cy="654113"/>
          </a:xfrm>
        </p:spPr>
        <p:txBody>
          <a:bodyPr>
            <a:noAutofit/>
          </a:bodyPr>
          <a:lstStyle/>
          <a:p>
            <a:r>
              <a:rPr lang="en-US" altLang="ko-KR" sz="2000" dirty="0"/>
              <a:t>3-1) What are the sequence numbers of the first six segments in the TCP connection (including the segment containing the HTTP POST)? </a:t>
            </a:r>
            <a:endParaRPr lang="ko-KR" altLang="en-US" sz="2000" dirty="0"/>
          </a:p>
        </p:txBody>
      </p:sp>
      <p:pic>
        <p:nvPicPr>
          <p:cNvPr id="5" name="그림 4">
            <a:extLst>
              <a:ext uri="{FF2B5EF4-FFF2-40B4-BE49-F238E27FC236}">
                <a16:creationId xmlns:a16="http://schemas.microsoft.com/office/drawing/2014/main" id="{2481A140-DB17-407E-9CC0-A622163F7ED2}"/>
              </a:ext>
            </a:extLst>
          </p:cNvPr>
          <p:cNvPicPr>
            <a:picLocks noChangeAspect="1"/>
          </p:cNvPicPr>
          <p:nvPr/>
        </p:nvPicPr>
        <p:blipFill rotWithShape="1">
          <a:blip r:embed="rId3">
            <a:extLst>
              <a:ext uri="{28A0092B-C50C-407E-A947-70E740481C1C}">
                <a14:useLocalDpi xmlns:a14="http://schemas.microsoft.com/office/drawing/2010/main" val="0"/>
              </a:ext>
            </a:extLst>
          </a:blip>
          <a:srcRect r="17900" b="20220"/>
          <a:stretch/>
        </p:blipFill>
        <p:spPr>
          <a:xfrm>
            <a:off x="579997" y="1215799"/>
            <a:ext cx="2975223" cy="2520000"/>
          </a:xfrm>
          <a:prstGeom prst="rect">
            <a:avLst/>
          </a:prstGeom>
        </p:spPr>
      </p:pic>
      <p:pic>
        <p:nvPicPr>
          <p:cNvPr id="7" name="그림 6">
            <a:extLst>
              <a:ext uri="{FF2B5EF4-FFF2-40B4-BE49-F238E27FC236}">
                <a16:creationId xmlns:a16="http://schemas.microsoft.com/office/drawing/2014/main" id="{29514BB6-D8C3-429D-AF4A-338C56560EAE}"/>
              </a:ext>
            </a:extLst>
          </p:cNvPr>
          <p:cNvPicPr>
            <a:picLocks noChangeAspect="1"/>
          </p:cNvPicPr>
          <p:nvPr/>
        </p:nvPicPr>
        <p:blipFill rotWithShape="1">
          <a:blip r:embed="rId4">
            <a:extLst>
              <a:ext uri="{28A0092B-C50C-407E-A947-70E740481C1C}">
                <a14:useLocalDpi xmlns:a14="http://schemas.microsoft.com/office/drawing/2010/main" val="0"/>
              </a:ext>
            </a:extLst>
          </a:blip>
          <a:srcRect r="9604" b="20220"/>
          <a:stretch/>
        </p:blipFill>
        <p:spPr>
          <a:xfrm>
            <a:off x="3555220" y="1270708"/>
            <a:ext cx="3100295" cy="2520000"/>
          </a:xfrm>
          <a:prstGeom prst="rect">
            <a:avLst/>
          </a:prstGeom>
        </p:spPr>
      </p:pic>
      <p:pic>
        <p:nvPicPr>
          <p:cNvPr id="9" name="그림 8">
            <a:extLst>
              <a:ext uri="{FF2B5EF4-FFF2-40B4-BE49-F238E27FC236}">
                <a16:creationId xmlns:a16="http://schemas.microsoft.com/office/drawing/2014/main" id="{0963DC93-29DC-47B7-9822-005A1AA83AA0}"/>
              </a:ext>
            </a:extLst>
          </p:cNvPr>
          <p:cNvPicPr>
            <a:picLocks noChangeAspect="1"/>
          </p:cNvPicPr>
          <p:nvPr/>
        </p:nvPicPr>
        <p:blipFill rotWithShape="1">
          <a:blip r:embed="rId5">
            <a:extLst>
              <a:ext uri="{28A0092B-C50C-407E-A947-70E740481C1C}">
                <a14:useLocalDpi xmlns:a14="http://schemas.microsoft.com/office/drawing/2010/main" val="0"/>
              </a:ext>
            </a:extLst>
          </a:blip>
          <a:srcRect r="8388" b="24168"/>
          <a:stretch/>
        </p:blipFill>
        <p:spPr>
          <a:xfrm>
            <a:off x="6344350" y="1270708"/>
            <a:ext cx="3507754" cy="2520000"/>
          </a:xfrm>
          <a:prstGeom prst="rect">
            <a:avLst/>
          </a:prstGeom>
        </p:spPr>
      </p:pic>
      <p:pic>
        <p:nvPicPr>
          <p:cNvPr id="11" name="그림 10">
            <a:extLst>
              <a:ext uri="{FF2B5EF4-FFF2-40B4-BE49-F238E27FC236}">
                <a16:creationId xmlns:a16="http://schemas.microsoft.com/office/drawing/2014/main" id="{87700983-C272-45BE-9D94-FB1863045A57}"/>
              </a:ext>
            </a:extLst>
          </p:cNvPr>
          <p:cNvPicPr>
            <a:picLocks noChangeAspect="1"/>
          </p:cNvPicPr>
          <p:nvPr/>
        </p:nvPicPr>
        <p:blipFill rotWithShape="1">
          <a:blip r:embed="rId6">
            <a:extLst>
              <a:ext uri="{28A0092B-C50C-407E-A947-70E740481C1C}">
                <a14:useLocalDpi xmlns:a14="http://schemas.microsoft.com/office/drawing/2010/main" val="0"/>
              </a:ext>
            </a:extLst>
          </a:blip>
          <a:srcRect r="10956" b="24129"/>
          <a:stretch/>
        </p:blipFill>
        <p:spPr>
          <a:xfrm>
            <a:off x="579997" y="3845617"/>
            <a:ext cx="3418581" cy="2520000"/>
          </a:xfrm>
          <a:prstGeom prst="rect">
            <a:avLst/>
          </a:prstGeom>
        </p:spPr>
      </p:pic>
      <p:pic>
        <p:nvPicPr>
          <p:cNvPr id="13" name="그림 12">
            <a:extLst>
              <a:ext uri="{FF2B5EF4-FFF2-40B4-BE49-F238E27FC236}">
                <a16:creationId xmlns:a16="http://schemas.microsoft.com/office/drawing/2014/main" id="{7EF5F2E4-DD9A-408A-B6BF-973ECBB927B3}"/>
              </a:ext>
            </a:extLst>
          </p:cNvPr>
          <p:cNvPicPr>
            <a:picLocks noChangeAspect="1"/>
          </p:cNvPicPr>
          <p:nvPr/>
        </p:nvPicPr>
        <p:blipFill rotWithShape="1">
          <a:blip r:embed="rId7">
            <a:extLst>
              <a:ext uri="{28A0092B-C50C-407E-A947-70E740481C1C}">
                <a14:useLocalDpi xmlns:a14="http://schemas.microsoft.com/office/drawing/2010/main" val="0"/>
              </a:ext>
            </a:extLst>
          </a:blip>
          <a:srcRect r="14693" b="24129"/>
          <a:stretch/>
        </p:blipFill>
        <p:spPr>
          <a:xfrm>
            <a:off x="3505589" y="3845617"/>
            <a:ext cx="3124871" cy="2520000"/>
          </a:xfrm>
          <a:prstGeom prst="rect">
            <a:avLst/>
          </a:prstGeom>
        </p:spPr>
      </p:pic>
      <p:pic>
        <p:nvPicPr>
          <p:cNvPr id="15" name="그림 14">
            <a:extLst>
              <a:ext uri="{FF2B5EF4-FFF2-40B4-BE49-F238E27FC236}">
                <a16:creationId xmlns:a16="http://schemas.microsoft.com/office/drawing/2014/main" id="{DF5B6995-0FF7-4D0A-BFDC-67EE9CAD0A3D}"/>
              </a:ext>
            </a:extLst>
          </p:cNvPr>
          <p:cNvPicPr>
            <a:picLocks noChangeAspect="1"/>
          </p:cNvPicPr>
          <p:nvPr/>
        </p:nvPicPr>
        <p:blipFill rotWithShape="1">
          <a:blip r:embed="rId8">
            <a:extLst>
              <a:ext uri="{28A0092B-C50C-407E-A947-70E740481C1C}">
                <a14:useLocalDpi xmlns:a14="http://schemas.microsoft.com/office/drawing/2010/main" val="0"/>
              </a:ext>
            </a:extLst>
          </a:blip>
          <a:srcRect r="15837" b="30325"/>
          <a:stretch/>
        </p:blipFill>
        <p:spPr>
          <a:xfrm>
            <a:off x="5983429" y="3831223"/>
            <a:ext cx="3884102" cy="2214470"/>
          </a:xfrm>
          <a:prstGeom prst="rect">
            <a:avLst/>
          </a:prstGeom>
        </p:spPr>
      </p:pic>
      <p:sp>
        <p:nvSpPr>
          <p:cNvPr id="16" name="직사각형 15">
            <a:extLst>
              <a:ext uri="{FF2B5EF4-FFF2-40B4-BE49-F238E27FC236}">
                <a16:creationId xmlns:a16="http://schemas.microsoft.com/office/drawing/2014/main" id="{F7ACB91A-3F04-4573-A5A1-DE117CC7B55F}"/>
              </a:ext>
            </a:extLst>
          </p:cNvPr>
          <p:cNvSpPr/>
          <p:nvPr/>
        </p:nvSpPr>
        <p:spPr>
          <a:xfrm>
            <a:off x="689934" y="3333585"/>
            <a:ext cx="952436" cy="1642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9B0EC5FC-82E2-4CA8-B82C-D96C848DA68A}"/>
              </a:ext>
            </a:extLst>
          </p:cNvPr>
          <p:cNvSpPr/>
          <p:nvPr/>
        </p:nvSpPr>
        <p:spPr>
          <a:xfrm>
            <a:off x="3724859" y="3346891"/>
            <a:ext cx="1042449" cy="1509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03F8697F-5DB6-4517-BF1F-FBEB24432009}"/>
              </a:ext>
            </a:extLst>
          </p:cNvPr>
          <p:cNvSpPr/>
          <p:nvPr/>
        </p:nvSpPr>
        <p:spPr>
          <a:xfrm>
            <a:off x="6503809" y="3421603"/>
            <a:ext cx="1317418" cy="1560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DA90CBE5-62B4-43A1-8C5C-E9E9075F83F4}"/>
              </a:ext>
            </a:extLst>
          </p:cNvPr>
          <p:cNvSpPr/>
          <p:nvPr/>
        </p:nvSpPr>
        <p:spPr>
          <a:xfrm>
            <a:off x="750190" y="5967644"/>
            <a:ext cx="1317418" cy="1560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A02C342A-9324-4766-BF8E-9851C23EBFFB}"/>
              </a:ext>
            </a:extLst>
          </p:cNvPr>
          <p:cNvSpPr/>
          <p:nvPr/>
        </p:nvSpPr>
        <p:spPr>
          <a:xfrm>
            <a:off x="3712005" y="5889409"/>
            <a:ext cx="1281195" cy="234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EF1F7A25-6616-4DFE-915A-43D6F0A8414B}"/>
              </a:ext>
            </a:extLst>
          </p:cNvPr>
          <p:cNvSpPr/>
          <p:nvPr/>
        </p:nvSpPr>
        <p:spPr>
          <a:xfrm>
            <a:off x="6181477" y="5494263"/>
            <a:ext cx="1639750" cy="234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2F8BE38C-383C-483C-930E-4603A9FED4DF}"/>
              </a:ext>
            </a:extLst>
          </p:cNvPr>
          <p:cNvSpPr txBox="1"/>
          <p:nvPr/>
        </p:nvSpPr>
        <p:spPr>
          <a:xfrm>
            <a:off x="9666420" y="3307008"/>
            <a:ext cx="2433099" cy="1077218"/>
          </a:xfrm>
          <a:prstGeom prst="rect">
            <a:avLst/>
          </a:prstGeom>
          <a:noFill/>
        </p:spPr>
        <p:txBody>
          <a:bodyPr wrap="square" rtlCol="0">
            <a:spAutoFit/>
          </a:bodyPr>
          <a:lstStyle/>
          <a:p>
            <a:pPr algn="ctr"/>
            <a:r>
              <a:rPr lang="ko-KR" altLang="en-US" sz="1600" dirty="0"/>
              <a:t>따라서</a:t>
            </a:r>
            <a:r>
              <a:rPr lang="en-US" altLang="ko-KR" sz="1600" dirty="0"/>
              <a:t>,</a:t>
            </a:r>
          </a:p>
          <a:p>
            <a:pPr algn="ctr"/>
            <a:endParaRPr lang="en-US" altLang="ko-KR" sz="1600" dirty="0"/>
          </a:p>
          <a:p>
            <a:pPr algn="ctr"/>
            <a:r>
              <a:rPr lang="en-US" altLang="ko-KR" sz="1600" dirty="0"/>
              <a:t>1, 717, 13857</a:t>
            </a:r>
          </a:p>
          <a:p>
            <a:pPr algn="ctr"/>
            <a:r>
              <a:rPr lang="en-US" altLang="ko-KR" sz="1600" dirty="0"/>
              <a:t>15317, 16777, 18237</a:t>
            </a:r>
          </a:p>
        </p:txBody>
      </p:sp>
    </p:spTree>
    <p:extLst>
      <p:ext uri="{BB962C8B-B14F-4D97-AF65-F5344CB8AC3E}">
        <p14:creationId xmlns:p14="http://schemas.microsoft.com/office/powerpoint/2010/main" val="2744413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19">
            <a:extLst>
              <a:ext uri="{FF2B5EF4-FFF2-40B4-BE49-F238E27FC236}">
                <a16:creationId xmlns:a16="http://schemas.microsoft.com/office/drawing/2014/main" id="{551F943F-B366-4068-BE9F-867CDDB625FA}"/>
              </a:ext>
            </a:extLst>
          </p:cNvPr>
          <p:cNvPicPr>
            <a:picLocks noChangeAspect="1"/>
          </p:cNvPicPr>
          <p:nvPr/>
        </p:nvPicPr>
        <p:blipFill rotWithShape="1">
          <a:blip r:embed="rId3">
            <a:extLst>
              <a:ext uri="{28A0092B-C50C-407E-A947-70E740481C1C}">
                <a14:useLocalDpi xmlns:a14="http://schemas.microsoft.com/office/drawing/2010/main" val="0"/>
              </a:ext>
            </a:extLst>
          </a:blip>
          <a:srcRect r="-430" b="46265"/>
          <a:stretch/>
        </p:blipFill>
        <p:spPr>
          <a:xfrm>
            <a:off x="805075" y="1278957"/>
            <a:ext cx="10490658" cy="3352097"/>
          </a:xfrm>
          <a:prstGeom prst="rect">
            <a:avLst/>
          </a:prstGeom>
        </p:spPr>
      </p:pic>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099223" cy="654113"/>
          </a:xfrm>
        </p:spPr>
        <p:txBody>
          <a:bodyPr>
            <a:noAutofit/>
          </a:bodyPr>
          <a:lstStyle/>
          <a:p>
            <a:r>
              <a:rPr lang="en-US" altLang="ko-KR" sz="2000" dirty="0"/>
              <a:t>3-2) </a:t>
            </a:r>
            <a:r>
              <a:rPr lang="en-US" altLang="ko-KR" sz="2000" b="1" dirty="0"/>
              <a:t>At what time was each segment sent?  </a:t>
            </a:r>
            <a:r>
              <a:rPr lang="en-US" altLang="ko-KR" sz="2000" dirty="0"/>
              <a:t>When was the ACK for each segment received? </a:t>
            </a:r>
            <a:endParaRPr lang="ko-KR" altLang="en-US" sz="2000" dirty="0"/>
          </a:p>
        </p:txBody>
      </p:sp>
      <p:sp>
        <p:nvSpPr>
          <p:cNvPr id="5" name="직사각형 4">
            <a:extLst>
              <a:ext uri="{FF2B5EF4-FFF2-40B4-BE49-F238E27FC236}">
                <a16:creationId xmlns:a16="http://schemas.microsoft.com/office/drawing/2014/main" id="{E5190B1C-7203-4CD1-AE9C-73BC65B1EC64}"/>
              </a:ext>
            </a:extLst>
          </p:cNvPr>
          <p:cNvSpPr/>
          <p:nvPr/>
        </p:nvSpPr>
        <p:spPr>
          <a:xfrm>
            <a:off x="824595" y="1561025"/>
            <a:ext cx="9639111" cy="1833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EAC9516A-8930-4221-A5B2-AEDE91BBBD17}"/>
              </a:ext>
            </a:extLst>
          </p:cNvPr>
          <p:cNvSpPr/>
          <p:nvPr/>
        </p:nvSpPr>
        <p:spPr>
          <a:xfrm>
            <a:off x="825981" y="1731110"/>
            <a:ext cx="9639111" cy="1833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D01DEC96-304E-4F3C-8801-2FE1ABA90FAD}"/>
              </a:ext>
            </a:extLst>
          </p:cNvPr>
          <p:cNvSpPr/>
          <p:nvPr/>
        </p:nvSpPr>
        <p:spPr>
          <a:xfrm>
            <a:off x="824595" y="2853834"/>
            <a:ext cx="9639111" cy="1833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B1BBB935-0761-429C-A264-591ACA4CB1F3}"/>
              </a:ext>
            </a:extLst>
          </p:cNvPr>
          <p:cNvSpPr/>
          <p:nvPr/>
        </p:nvSpPr>
        <p:spPr>
          <a:xfrm>
            <a:off x="832906" y="3495076"/>
            <a:ext cx="9639111" cy="1833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85509F3-8F95-4561-8C2B-D7C3C26A567C}"/>
              </a:ext>
            </a:extLst>
          </p:cNvPr>
          <p:cNvSpPr/>
          <p:nvPr/>
        </p:nvSpPr>
        <p:spPr>
          <a:xfrm>
            <a:off x="832907" y="3665161"/>
            <a:ext cx="9953857" cy="1833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8215EE7D-C884-4E11-82C3-37BC136B23D7}"/>
              </a:ext>
            </a:extLst>
          </p:cNvPr>
          <p:cNvSpPr/>
          <p:nvPr/>
        </p:nvSpPr>
        <p:spPr>
          <a:xfrm>
            <a:off x="816287" y="4447713"/>
            <a:ext cx="9792530" cy="1833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78A63059-FB7B-4A0D-9951-8A89AF8D17E4}"/>
              </a:ext>
            </a:extLst>
          </p:cNvPr>
          <p:cNvSpPr/>
          <p:nvPr/>
        </p:nvSpPr>
        <p:spPr>
          <a:xfrm>
            <a:off x="987754" y="1561025"/>
            <a:ext cx="656796" cy="18334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DEF9D129-7027-4D34-9766-DA3882C86B3D}"/>
              </a:ext>
            </a:extLst>
          </p:cNvPr>
          <p:cNvSpPr/>
          <p:nvPr/>
        </p:nvSpPr>
        <p:spPr>
          <a:xfrm>
            <a:off x="974437" y="1725699"/>
            <a:ext cx="687210" cy="18334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B52A2223-B07F-45BB-8052-F0F271E62325}"/>
              </a:ext>
            </a:extLst>
          </p:cNvPr>
          <p:cNvSpPr/>
          <p:nvPr/>
        </p:nvSpPr>
        <p:spPr>
          <a:xfrm>
            <a:off x="974437" y="2836683"/>
            <a:ext cx="687210" cy="18334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C2754EAB-BC99-45FD-B3F1-D513B9563C92}"/>
              </a:ext>
            </a:extLst>
          </p:cNvPr>
          <p:cNvSpPr/>
          <p:nvPr/>
        </p:nvSpPr>
        <p:spPr>
          <a:xfrm>
            <a:off x="954197" y="3495075"/>
            <a:ext cx="687210" cy="18334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F1F0618F-C61A-436A-915E-96A56CA76541}"/>
              </a:ext>
            </a:extLst>
          </p:cNvPr>
          <p:cNvSpPr/>
          <p:nvPr/>
        </p:nvSpPr>
        <p:spPr>
          <a:xfrm>
            <a:off x="954197" y="3665160"/>
            <a:ext cx="687210" cy="18334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8B185EE1-302E-439F-B001-43615112769E}"/>
              </a:ext>
            </a:extLst>
          </p:cNvPr>
          <p:cNvSpPr/>
          <p:nvPr/>
        </p:nvSpPr>
        <p:spPr>
          <a:xfrm>
            <a:off x="954197" y="4447712"/>
            <a:ext cx="687210" cy="18334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C81936F0-C835-46ED-8C62-6AD0B9846823}"/>
              </a:ext>
            </a:extLst>
          </p:cNvPr>
          <p:cNvSpPr txBox="1"/>
          <p:nvPr/>
        </p:nvSpPr>
        <p:spPr>
          <a:xfrm>
            <a:off x="2020891" y="5415225"/>
            <a:ext cx="7528265" cy="584775"/>
          </a:xfrm>
          <a:prstGeom prst="rect">
            <a:avLst/>
          </a:prstGeom>
          <a:noFill/>
        </p:spPr>
        <p:txBody>
          <a:bodyPr wrap="square" rtlCol="0">
            <a:spAutoFit/>
          </a:bodyPr>
          <a:lstStyle/>
          <a:p>
            <a:pPr algn="ctr"/>
            <a:r>
              <a:rPr lang="en-US" altLang="ko-KR" sz="1600" dirty="0"/>
              <a:t>each segment sent at</a:t>
            </a:r>
            <a:r>
              <a:rPr lang="ko-KR" altLang="en-US" sz="1600" dirty="0"/>
              <a:t> </a:t>
            </a:r>
            <a:r>
              <a:rPr lang="en-US" altLang="ko-KR" sz="1600" dirty="0"/>
              <a:t>:</a:t>
            </a:r>
          </a:p>
          <a:p>
            <a:pPr algn="ctr"/>
            <a:r>
              <a:rPr lang="en-US" altLang="ko-KR" sz="1600" dirty="0"/>
              <a:t>3.321898,  3.323629,  3.585747,  4.505361,  4.505363,  5.119818</a:t>
            </a:r>
          </a:p>
        </p:txBody>
      </p:sp>
    </p:spTree>
    <p:extLst>
      <p:ext uri="{BB962C8B-B14F-4D97-AF65-F5344CB8AC3E}">
        <p14:creationId xmlns:p14="http://schemas.microsoft.com/office/powerpoint/2010/main" val="2718419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099223" cy="654113"/>
          </a:xfrm>
        </p:spPr>
        <p:txBody>
          <a:bodyPr>
            <a:noAutofit/>
          </a:bodyPr>
          <a:lstStyle/>
          <a:p>
            <a:r>
              <a:rPr lang="en-US" altLang="ko-KR" sz="2000" dirty="0"/>
              <a:t>3-2) At what time was each segment sent?  </a:t>
            </a:r>
            <a:r>
              <a:rPr lang="en-US" altLang="ko-KR" sz="2000" b="1" dirty="0"/>
              <a:t>When was the ACK for each segment received?</a:t>
            </a:r>
            <a:r>
              <a:rPr lang="en-US" altLang="ko-KR" sz="2000" dirty="0"/>
              <a:t> </a:t>
            </a:r>
            <a:endParaRPr lang="ko-KR" altLang="en-US" sz="2000" dirty="0"/>
          </a:p>
        </p:txBody>
      </p:sp>
      <p:sp>
        <p:nvSpPr>
          <p:cNvPr id="18" name="TextBox 17">
            <a:extLst>
              <a:ext uri="{FF2B5EF4-FFF2-40B4-BE49-F238E27FC236}">
                <a16:creationId xmlns:a16="http://schemas.microsoft.com/office/drawing/2014/main" id="{C81936F0-C835-46ED-8C62-6AD0B9846823}"/>
              </a:ext>
            </a:extLst>
          </p:cNvPr>
          <p:cNvSpPr txBox="1"/>
          <p:nvPr/>
        </p:nvSpPr>
        <p:spPr>
          <a:xfrm>
            <a:off x="6024660" y="2923882"/>
            <a:ext cx="5562245" cy="3170099"/>
          </a:xfrm>
          <a:prstGeom prst="rect">
            <a:avLst/>
          </a:prstGeom>
          <a:noFill/>
        </p:spPr>
        <p:txBody>
          <a:bodyPr wrap="square" rtlCol="0">
            <a:spAutoFit/>
          </a:bodyPr>
          <a:lstStyle/>
          <a:p>
            <a:r>
              <a:rPr lang="en-US" altLang="ko-KR" sz="2000" dirty="0"/>
              <a:t> No. 19 ack</a:t>
            </a:r>
            <a:r>
              <a:rPr lang="ko-KR" altLang="en-US" sz="2000" dirty="0"/>
              <a:t>의 </a:t>
            </a:r>
            <a:r>
              <a:rPr lang="en-US" altLang="ko-KR" sz="2000" dirty="0"/>
              <a:t>TCP Segment Length</a:t>
            </a:r>
            <a:r>
              <a:rPr lang="ko-KR" altLang="en-US" sz="2000" dirty="0"/>
              <a:t>는</a:t>
            </a:r>
            <a:endParaRPr lang="en-US" altLang="ko-KR" sz="2000" dirty="0"/>
          </a:p>
          <a:p>
            <a:r>
              <a:rPr lang="en-US" altLang="ko-KR" sz="2000" dirty="0"/>
              <a:t>13140</a:t>
            </a:r>
            <a:r>
              <a:rPr lang="ko-KR" altLang="en-US" sz="2000" dirty="0"/>
              <a:t>으로</a:t>
            </a:r>
            <a:r>
              <a:rPr lang="en-US" altLang="ko-KR" sz="2000" dirty="0"/>
              <a:t>,</a:t>
            </a:r>
          </a:p>
          <a:p>
            <a:endParaRPr lang="en-US" altLang="ko-KR" sz="2000" dirty="0"/>
          </a:p>
          <a:p>
            <a:r>
              <a:rPr lang="ko-KR" altLang="en-US" sz="2000" dirty="0"/>
              <a:t> </a:t>
            </a:r>
            <a:r>
              <a:rPr lang="en-US" altLang="ko-KR" sz="2000" dirty="0"/>
              <a:t>TCP Large Segment Offloading (TSO)</a:t>
            </a:r>
            <a:r>
              <a:rPr lang="ko-KR" altLang="en-US" sz="2000" dirty="0"/>
              <a:t>에 의해 아주 긴 길이의 </a:t>
            </a:r>
            <a:r>
              <a:rPr lang="en-US" altLang="ko-KR" sz="2000" dirty="0"/>
              <a:t>segment</a:t>
            </a:r>
            <a:r>
              <a:rPr lang="ko-KR" altLang="en-US" sz="2000" dirty="0"/>
              <a:t> 를 전송한 것 같다</a:t>
            </a:r>
            <a:r>
              <a:rPr lang="en-US" altLang="ko-KR" sz="2000" dirty="0"/>
              <a:t>.</a:t>
            </a:r>
          </a:p>
          <a:p>
            <a:endParaRPr lang="en-US" altLang="ko-KR" sz="2000" dirty="0"/>
          </a:p>
          <a:p>
            <a:r>
              <a:rPr lang="ko-KR" altLang="en-US" sz="2000" dirty="0"/>
              <a:t> 그러므로</a:t>
            </a:r>
            <a:r>
              <a:rPr lang="en-US" altLang="ko-KR" sz="2000" dirty="0"/>
              <a:t>, </a:t>
            </a:r>
            <a:r>
              <a:rPr lang="ko-KR" altLang="en-US" sz="2000" dirty="0"/>
              <a:t>각 </a:t>
            </a:r>
            <a:r>
              <a:rPr lang="en-US" altLang="ko-KR" sz="2000" dirty="0"/>
              <a:t>segment</a:t>
            </a:r>
            <a:r>
              <a:rPr lang="ko-KR" altLang="en-US" sz="2000" dirty="0"/>
              <a:t>의 </a:t>
            </a:r>
            <a:r>
              <a:rPr lang="en-US" altLang="ko-KR" sz="2000" dirty="0"/>
              <a:t>ack</a:t>
            </a:r>
            <a:r>
              <a:rPr lang="ko-KR" altLang="en-US" sz="2000" dirty="0"/>
              <a:t>을 </a:t>
            </a:r>
            <a:r>
              <a:rPr lang="en-US" altLang="ko-KR" sz="2000" dirty="0"/>
              <a:t>1 to 1 mapping </a:t>
            </a:r>
            <a:r>
              <a:rPr lang="ko-KR" altLang="en-US" sz="2000" dirty="0"/>
              <a:t>하기 어렵다</a:t>
            </a:r>
            <a:r>
              <a:rPr lang="en-US" altLang="ko-KR" sz="2000" dirty="0"/>
              <a:t>.</a:t>
            </a:r>
          </a:p>
          <a:p>
            <a:endParaRPr lang="en-US" altLang="ko-KR" sz="2000" dirty="0"/>
          </a:p>
          <a:p>
            <a:r>
              <a:rPr lang="ko-KR" altLang="en-US" sz="2000" dirty="0"/>
              <a:t>매우 특수한 경우이다</a:t>
            </a:r>
            <a:r>
              <a:rPr lang="en-US" altLang="ko-KR" sz="2000" dirty="0"/>
              <a:t>.</a:t>
            </a:r>
          </a:p>
        </p:txBody>
      </p:sp>
      <p:grpSp>
        <p:nvGrpSpPr>
          <p:cNvPr id="6" name="그룹 5">
            <a:extLst>
              <a:ext uri="{FF2B5EF4-FFF2-40B4-BE49-F238E27FC236}">
                <a16:creationId xmlns:a16="http://schemas.microsoft.com/office/drawing/2014/main" id="{748A06D8-36D6-41A9-8496-C409BA87C2E6}"/>
              </a:ext>
            </a:extLst>
          </p:cNvPr>
          <p:cNvGrpSpPr/>
          <p:nvPr/>
        </p:nvGrpSpPr>
        <p:grpSpPr>
          <a:xfrm>
            <a:off x="605095" y="1286241"/>
            <a:ext cx="11099223" cy="678888"/>
            <a:chOff x="605095" y="1286241"/>
            <a:chExt cx="11099223" cy="678888"/>
          </a:xfrm>
        </p:grpSpPr>
        <p:pic>
          <p:nvPicPr>
            <p:cNvPr id="4" name="그림 3">
              <a:extLst>
                <a:ext uri="{FF2B5EF4-FFF2-40B4-BE49-F238E27FC236}">
                  <a16:creationId xmlns:a16="http://schemas.microsoft.com/office/drawing/2014/main" id="{1F5ECF5B-2FD4-45D4-94D5-27437B730827}"/>
                </a:ext>
              </a:extLst>
            </p:cNvPr>
            <p:cNvPicPr>
              <a:picLocks noChangeAspect="1"/>
            </p:cNvPicPr>
            <p:nvPr/>
          </p:nvPicPr>
          <p:blipFill rotWithShape="1">
            <a:blip r:embed="rId3">
              <a:extLst>
                <a:ext uri="{28A0092B-C50C-407E-A947-70E740481C1C}">
                  <a14:useLocalDpi xmlns:a14="http://schemas.microsoft.com/office/drawing/2010/main" val="0"/>
                </a:ext>
              </a:extLst>
            </a:blip>
            <a:srcRect l="2" r="-811" b="90008"/>
            <a:stretch/>
          </p:blipFill>
          <p:spPr>
            <a:xfrm>
              <a:off x="605096" y="1286241"/>
              <a:ext cx="11099222" cy="678888"/>
            </a:xfrm>
            <a:prstGeom prst="rect">
              <a:avLst/>
            </a:prstGeom>
          </p:spPr>
        </p:pic>
        <p:sp>
          <p:nvSpPr>
            <p:cNvPr id="26" name="직사각형 25">
              <a:extLst>
                <a:ext uri="{FF2B5EF4-FFF2-40B4-BE49-F238E27FC236}">
                  <a16:creationId xmlns:a16="http://schemas.microsoft.com/office/drawing/2014/main" id="{4FB5934C-CBDE-44A5-849F-B51950A7191E}"/>
                </a:ext>
              </a:extLst>
            </p:cNvPr>
            <p:cNvSpPr/>
            <p:nvPr/>
          </p:nvSpPr>
          <p:spPr>
            <a:xfrm>
              <a:off x="605095" y="1786427"/>
              <a:ext cx="10165870" cy="1787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7385F413-E41E-43A0-92C3-6766740D0A39}"/>
                </a:ext>
              </a:extLst>
            </p:cNvPr>
            <p:cNvSpPr/>
            <p:nvPr/>
          </p:nvSpPr>
          <p:spPr>
            <a:xfrm>
              <a:off x="7651442" y="1778466"/>
              <a:ext cx="710862" cy="186663"/>
            </a:xfrm>
            <a:prstGeom prst="rect">
              <a:avLst/>
            </a:prstGeom>
            <a:noFill/>
            <a:ln w="38100">
              <a:solidFill>
                <a:srgbClr val="923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0" name="그림 19">
            <a:extLst>
              <a:ext uri="{FF2B5EF4-FFF2-40B4-BE49-F238E27FC236}">
                <a16:creationId xmlns:a16="http://schemas.microsoft.com/office/drawing/2014/main" id="{73901822-35C6-442D-9A10-0486066DA28F}"/>
              </a:ext>
            </a:extLst>
          </p:cNvPr>
          <p:cNvPicPr>
            <a:picLocks noChangeAspect="1"/>
          </p:cNvPicPr>
          <p:nvPr/>
        </p:nvPicPr>
        <p:blipFill rotWithShape="1">
          <a:blip r:embed="rId4">
            <a:extLst>
              <a:ext uri="{28A0092B-C50C-407E-A947-70E740481C1C}">
                <a14:useLocalDpi xmlns:a14="http://schemas.microsoft.com/office/drawing/2010/main" val="0"/>
              </a:ext>
            </a:extLst>
          </a:blip>
          <a:srcRect r="9604" b="20220"/>
          <a:stretch/>
        </p:blipFill>
        <p:spPr>
          <a:xfrm>
            <a:off x="605095" y="2199556"/>
            <a:ext cx="5177638" cy="4208518"/>
          </a:xfrm>
          <a:prstGeom prst="rect">
            <a:avLst/>
          </a:prstGeom>
        </p:spPr>
      </p:pic>
      <p:cxnSp>
        <p:nvCxnSpPr>
          <p:cNvPr id="28" name="직선 화살표 연결선 27">
            <a:extLst>
              <a:ext uri="{FF2B5EF4-FFF2-40B4-BE49-F238E27FC236}">
                <a16:creationId xmlns:a16="http://schemas.microsoft.com/office/drawing/2014/main" id="{BC068F00-A135-468E-8187-7247EAC41F8B}"/>
              </a:ext>
            </a:extLst>
          </p:cNvPr>
          <p:cNvCxnSpPr>
            <a:cxnSpLocks/>
          </p:cNvCxnSpPr>
          <p:nvPr/>
        </p:nvCxnSpPr>
        <p:spPr>
          <a:xfrm>
            <a:off x="605095" y="1965129"/>
            <a:ext cx="0" cy="234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BF56BCAA-1C3A-4DDD-92F5-66989D97BD61}"/>
              </a:ext>
            </a:extLst>
          </p:cNvPr>
          <p:cNvCxnSpPr>
            <a:cxnSpLocks/>
          </p:cNvCxnSpPr>
          <p:nvPr/>
        </p:nvCxnSpPr>
        <p:spPr>
          <a:xfrm flipH="1">
            <a:off x="5782733" y="1965129"/>
            <a:ext cx="4988232" cy="234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E864DDC7-E067-48A7-A635-4B3EDD1C7E61}"/>
              </a:ext>
            </a:extLst>
          </p:cNvPr>
          <p:cNvSpPr/>
          <p:nvPr/>
        </p:nvSpPr>
        <p:spPr>
          <a:xfrm>
            <a:off x="895041" y="5478427"/>
            <a:ext cx="2017491" cy="295840"/>
          </a:xfrm>
          <a:prstGeom prst="rect">
            <a:avLst/>
          </a:prstGeom>
          <a:noFill/>
          <a:ln w="38100">
            <a:solidFill>
              <a:srgbClr val="9239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44027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099223" cy="654113"/>
          </a:xfrm>
        </p:spPr>
        <p:txBody>
          <a:bodyPr>
            <a:noAutofit/>
          </a:bodyPr>
          <a:lstStyle/>
          <a:p>
            <a:r>
              <a:rPr lang="en-US" altLang="ko-KR" sz="2000" dirty="0"/>
              <a:t>3-3) Given the difference between when each TCP segment was sent, and when its acknowledgement was received, what is the RTT value for each of the six segments? </a:t>
            </a:r>
            <a:endParaRPr lang="ko-KR" altLang="en-US" sz="2000" dirty="0"/>
          </a:p>
        </p:txBody>
      </p:sp>
      <p:grpSp>
        <p:nvGrpSpPr>
          <p:cNvPr id="17" name="그룹 16">
            <a:extLst>
              <a:ext uri="{FF2B5EF4-FFF2-40B4-BE49-F238E27FC236}">
                <a16:creationId xmlns:a16="http://schemas.microsoft.com/office/drawing/2014/main" id="{AACB5877-EDD4-4D55-8968-38CE61A9B415}"/>
              </a:ext>
            </a:extLst>
          </p:cNvPr>
          <p:cNvGrpSpPr/>
          <p:nvPr/>
        </p:nvGrpSpPr>
        <p:grpSpPr>
          <a:xfrm>
            <a:off x="605096" y="1336147"/>
            <a:ext cx="3865304" cy="2541586"/>
            <a:chOff x="605096" y="1243013"/>
            <a:chExt cx="4807479" cy="2998789"/>
          </a:xfrm>
        </p:grpSpPr>
        <p:pic>
          <p:nvPicPr>
            <p:cNvPr id="12" name="그림 11">
              <a:extLst>
                <a:ext uri="{FF2B5EF4-FFF2-40B4-BE49-F238E27FC236}">
                  <a16:creationId xmlns:a16="http://schemas.microsoft.com/office/drawing/2014/main" id="{402530BD-9C09-4892-BC72-2476A4D6349B}"/>
                </a:ext>
              </a:extLst>
            </p:cNvPr>
            <p:cNvPicPr>
              <a:picLocks noChangeAspect="1"/>
            </p:cNvPicPr>
            <p:nvPr/>
          </p:nvPicPr>
          <p:blipFill rotWithShape="1">
            <a:blip r:embed="rId3"/>
            <a:srcRect r="39734"/>
            <a:stretch/>
          </p:blipFill>
          <p:spPr>
            <a:xfrm>
              <a:off x="605096" y="1243013"/>
              <a:ext cx="4807479" cy="2998789"/>
            </a:xfrm>
            <a:prstGeom prst="rect">
              <a:avLst/>
            </a:prstGeom>
          </p:spPr>
        </p:pic>
        <p:sp>
          <p:nvSpPr>
            <p:cNvPr id="14" name="직사각형 13">
              <a:extLst>
                <a:ext uri="{FF2B5EF4-FFF2-40B4-BE49-F238E27FC236}">
                  <a16:creationId xmlns:a16="http://schemas.microsoft.com/office/drawing/2014/main" id="{F6809D66-F08E-4952-B7E7-1CCF7922C22F}"/>
                </a:ext>
              </a:extLst>
            </p:cNvPr>
            <p:cNvSpPr/>
            <p:nvPr/>
          </p:nvSpPr>
          <p:spPr>
            <a:xfrm>
              <a:off x="723800" y="3570651"/>
              <a:ext cx="1536799" cy="3070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그룹 17">
            <a:extLst>
              <a:ext uri="{FF2B5EF4-FFF2-40B4-BE49-F238E27FC236}">
                <a16:creationId xmlns:a16="http://schemas.microsoft.com/office/drawing/2014/main" id="{1EDC4170-8937-4840-966F-48A9C553C5EC}"/>
              </a:ext>
            </a:extLst>
          </p:cNvPr>
          <p:cNvGrpSpPr/>
          <p:nvPr/>
        </p:nvGrpSpPr>
        <p:grpSpPr>
          <a:xfrm>
            <a:off x="605096" y="3649134"/>
            <a:ext cx="3865304" cy="2770130"/>
            <a:chOff x="6410854" y="1243013"/>
            <a:chExt cx="4231746" cy="2994325"/>
          </a:xfrm>
        </p:grpSpPr>
        <p:pic>
          <p:nvPicPr>
            <p:cNvPr id="13" name="그림 12">
              <a:extLst>
                <a:ext uri="{FF2B5EF4-FFF2-40B4-BE49-F238E27FC236}">
                  <a16:creationId xmlns:a16="http://schemas.microsoft.com/office/drawing/2014/main" id="{74AD4724-190E-4075-B2A0-217AEF8E895B}"/>
                </a:ext>
              </a:extLst>
            </p:cNvPr>
            <p:cNvPicPr>
              <a:picLocks noChangeAspect="1"/>
            </p:cNvPicPr>
            <p:nvPr/>
          </p:nvPicPr>
          <p:blipFill>
            <a:blip r:embed="rId4"/>
            <a:stretch>
              <a:fillRect/>
            </a:stretch>
          </p:blipFill>
          <p:spPr>
            <a:xfrm>
              <a:off x="6410854" y="1243013"/>
              <a:ext cx="4231746" cy="2994325"/>
            </a:xfrm>
            <a:prstGeom prst="rect">
              <a:avLst/>
            </a:prstGeom>
          </p:spPr>
        </p:pic>
        <p:sp>
          <p:nvSpPr>
            <p:cNvPr id="15" name="직사각형 14">
              <a:extLst>
                <a:ext uri="{FF2B5EF4-FFF2-40B4-BE49-F238E27FC236}">
                  <a16:creationId xmlns:a16="http://schemas.microsoft.com/office/drawing/2014/main" id="{54FAD033-6B86-4346-ABB8-827C07B4ABE7}"/>
                </a:ext>
              </a:extLst>
            </p:cNvPr>
            <p:cNvSpPr/>
            <p:nvPr/>
          </p:nvSpPr>
          <p:spPr>
            <a:xfrm>
              <a:off x="6410854" y="4047067"/>
              <a:ext cx="1801813" cy="1377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6" name="그림 15">
            <a:extLst>
              <a:ext uri="{FF2B5EF4-FFF2-40B4-BE49-F238E27FC236}">
                <a16:creationId xmlns:a16="http://schemas.microsoft.com/office/drawing/2014/main" id="{3417D4C1-AB2C-4C45-8235-CCC19963088B}"/>
              </a:ext>
            </a:extLst>
          </p:cNvPr>
          <p:cNvPicPr>
            <a:picLocks noChangeAspect="1"/>
          </p:cNvPicPr>
          <p:nvPr/>
        </p:nvPicPr>
        <p:blipFill>
          <a:blip r:embed="rId5"/>
          <a:stretch>
            <a:fillRect/>
          </a:stretch>
        </p:blipFill>
        <p:spPr>
          <a:xfrm>
            <a:off x="5679282" y="4389079"/>
            <a:ext cx="4425977" cy="2147188"/>
          </a:xfrm>
          <a:prstGeom prst="rect">
            <a:avLst/>
          </a:prstGeom>
        </p:spPr>
      </p:pic>
      <p:sp>
        <p:nvSpPr>
          <p:cNvPr id="19" name="TextBox 18">
            <a:extLst>
              <a:ext uri="{FF2B5EF4-FFF2-40B4-BE49-F238E27FC236}">
                <a16:creationId xmlns:a16="http://schemas.microsoft.com/office/drawing/2014/main" id="{F983D4DD-2E5C-4CC8-A92C-21CABC2FCD78}"/>
              </a:ext>
            </a:extLst>
          </p:cNvPr>
          <p:cNvSpPr txBox="1"/>
          <p:nvPr/>
        </p:nvSpPr>
        <p:spPr>
          <a:xfrm>
            <a:off x="4938157" y="1360410"/>
            <a:ext cx="6263243" cy="3293209"/>
          </a:xfrm>
          <a:prstGeom prst="rect">
            <a:avLst/>
          </a:prstGeom>
          <a:noFill/>
        </p:spPr>
        <p:txBody>
          <a:bodyPr wrap="square" rtlCol="0">
            <a:spAutoFit/>
          </a:bodyPr>
          <a:lstStyle/>
          <a:p>
            <a:r>
              <a:rPr lang="en-US" altLang="ko-KR" sz="1600" dirty="0"/>
              <a:t>Segment</a:t>
            </a:r>
            <a:r>
              <a:rPr lang="ko-KR" altLang="en-US" sz="1600" dirty="0"/>
              <a:t>에 대한 </a:t>
            </a:r>
            <a:r>
              <a:rPr lang="en-US" altLang="ko-KR" sz="1600" dirty="0"/>
              <a:t>ack</a:t>
            </a:r>
            <a:r>
              <a:rPr lang="ko-KR" altLang="en-US" sz="1600" dirty="0"/>
              <a:t>를 확인 할 수 있는</a:t>
            </a:r>
            <a:r>
              <a:rPr lang="en-US" altLang="ko-KR" sz="1600" dirty="0"/>
              <a:t>,</a:t>
            </a:r>
            <a:r>
              <a:rPr lang="ko-KR" altLang="en-US" sz="1600" dirty="0"/>
              <a:t> </a:t>
            </a:r>
            <a:r>
              <a:rPr lang="en-US" altLang="ko-KR" sz="1600" dirty="0"/>
              <a:t>length</a:t>
            </a:r>
            <a:r>
              <a:rPr lang="ko-KR" altLang="en-US" sz="1600" dirty="0"/>
              <a:t>가 </a:t>
            </a:r>
            <a:r>
              <a:rPr lang="en-US" altLang="ko-KR" sz="1600" dirty="0"/>
              <a:t>1400</a:t>
            </a:r>
            <a:r>
              <a:rPr lang="ko-KR" altLang="en-US" sz="1600" dirty="0"/>
              <a:t>정도의 </a:t>
            </a:r>
            <a:r>
              <a:rPr lang="en-US" altLang="ko-KR" sz="1600" dirty="0"/>
              <a:t>segment, ack</a:t>
            </a:r>
            <a:r>
              <a:rPr lang="ko-KR" altLang="en-US" sz="1600" dirty="0"/>
              <a:t>를 </a:t>
            </a:r>
            <a:r>
              <a:rPr lang="en-US" altLang="ko-KR" sz="1600" dirty="0"/>
              <a:t>detect </a:t>
            </a:r>
            <a:r>
              <a:rPr lang="ko-KR" altLang="en-US" sz="1600" dirty="0"/>
              <a:t>했다</a:t>
            </a:r>
            <a:r>
              <a:rPr lang="en-US" altLang="ko-KR" sz="1600" dirty="0"/>
              <a:t>.</a:t>
            </a:r>
          </a:p>
          <a:p>
            <a:endParaRPr lang="en-US" altLang="ko-KR" sz="1600" dirty="0"/>
          </a:p>
          <a:p>
            <a:r>
              <a:rPr lang="en-US" altLang="ko-KR" sz="1600" dirty="0"/>
              <a:t>No.77, no.81</a:t>
            </a:r>
            <a:r>
              <a:rPr lang="ko-KR" altLang="en-US" sz="1600" dirty="0"/>
              <a:t>을 보면</a:t>
            </a:r>
            <a:r>
              <a:rPr lang="en-US" altLang="ko-KR" sz="1600" dirty="0"/>
              <a:t>,</a:t>
            </a:r>
          </a:p>
          <a:p>
            <a:r>
              <a:rPr lang="en-US" altLang="ko-KR" sz="1600" dirty="0"/>
              <a:t>sequence number 180287 + Len 1435 == Ack num 181732</a:t>
            </a:r>
          </a:p>
          <a:p>
            <a:r>
              <a:rPr lang="ko-KR" altLang="en-US" sz="1600" dirty="0"/>
              <a:t>이므로 </a:t>
            </a:r>
            <a:r>
              <a:rPr lang="en-US" altLang="ko-KR" sz="1600" dirty="0"/>
              <a:t>no.81</a:t>
            </a:r>
            <a:r>
              <a:rPr lang="ko-KR" altLang="en-US" sz="1600" dirty="0"/>
              <a:t>은 </a:t>
            </a:r>
            <a:r>
              <a:rPr lang="en-US" altLang="ko-KR" sz="1600" dirty="0"/>
              <a:t>no.77</a:t>
            </a:r>
            <a:r>
              <a:rPr lang="ko-KR" altLang="en-US" sz="1600" dirty="0"/>
              <a:t>의 </a:t>
            </a:r>
            <a:r>
              <a:rPr lang="en-US" altLang="ko-KR" sz="1600" dirty="0"/>
              <a:t>ack</a:t>
            </a:r>
            <a:r>
              <a:rPr lang="ko-KR" altLang="en-US" sz="1600" dirty="0"/>
              <a:t>라고 볼 수 있다</a:t>
            </a:r>
            <a:r>
              <a:rPr lang="en-US" altLang="ko-KR" sz="1600" dirty="0"/>
              <a:t>.</a:t>
            </a:r>
          </a:p>
          <a:p>
            <a:r>
              <a:rPr lang="en-US" altLang="ko-KR" sz="1600" dirty="0"/>
              <a:t> </a:t>
            </a:r>
          </a:p>
          <a:p>
            <a:r>
              <a:rPr lang="ko-KR" altLang="en-US" sz="1600" dirty="0"/>
              <a:t>각각의 시각의 차를 구해보면</a:t>
            </a:r>
            <a:r>
              <a:rPr lang="en-US" altLang="ko-KR" sz="1600" dirty="0"/>
              <a:t>,</a:t>
            </a:r>
          </a:p>
          <a:p>
            <a:r>
              <a:rPr lang="en-US" altLang="ko-KR" sz="1600" dirty="0"/>
              <a:t>8.191797 – 7.885125 = 0.306672 </a:t>
            </a:r>
            <a:r>
              <a:rPr lang="ko-KR" altLang="en-US" sz="1600" dirty="0"/>
              <a:t>이다</a:t>
            </a:r>
            <a:r>
              <a:rPr lang="en-US" altLang="ko-KR" sz="1600" dirty="0"/>
              <a:t>. </a:t>
            </a:r>
            <a:r>
              <a:rPr lang="ko-KR" altLang="en-US" sz="1600" dirty="0"/>
              <a:t>이 값이 내가 생각한 </a:t>
            </a:r>
            <a:r>
              <a:rPr lang="en-US" altLang="ko-KR" sz="1600" dirty="0"/>
              <a:t>RTT value</a:t>
            </a:r>
            <a:r>
              <a:rPr lang="ko-KR" altLang="en-US" sz="1600" dirty="0"/>
              <a:t>이다</a:t>
            </a:r>
            <a:r>
              <a:rPr lang="en-US" altLang="ko-KR" sz="1600" dirty="0"/>
              <a:t>.</a:t>
            </a:r>
          </a:p>
          <a:p>
            <a:endParaRPr lang="en-US" altLang="ko-KR" sz="1600" dirty="0"/>
          </a:p>
          <a:p>
            <a:r>
              <a:rPr lang="ko-KR" altLang="en-US" sz="1600" dirty="0"/>
              <a:t>아래 그림을 보면 </a:t>
            </a:r>
            <a:r>
              <a:rPr lang="en-US" altLang="ko-KR" sz="1600" dirty="0" err="1"/>
              <a:t>wireshark</a:t>
            </a:r>
            <a:r>
              <a:rPr lang="ko-KR" altLang="en-US" sz="1600" dirty="0"/>
              <a:t>에서 제공한 </a:t>
            </a:r>
            <a:r>
              <a:rPr lang="en-US" altLang="ko-KR" sz="1600" dirty="0"/>
              <a:t>RTT </a:t>
            </a:r>
            <a:r>
              <a:rPr lang="ko-KR" altLang="en-US" sz="1600" dirty="0"/>
              <a:t>값과 같은 것을 볼 수 있다</a:t>
            </a:r>
            <a:r>
              <a:rPr lang="en-US" altLang="ko-KR" sz="1600" dirty="0"/>
              <a:t>.</a:t>
            </a:r>
          </a:p>
        </p:txBody>
      </p:sp>
      <p:sp>
        <p:nvSpPr>
          <p:cNvPr id="20" name="직사각형 19">
            <a:extLst>
              <a:ext uri="{FF2B5EF4-FFF2-40B4-BE49-F238E27FC236}">
                <a16:creationId xmlns:a16="http://schemas.microsoft.com/office/drawing/2014/main" id="{FEF134D1-9C07-40B7-B53C-A41341AFC7B0}"/>
              </a:ext>
            </a:extLst>
          </p:cNvPr>
          <p:cNvSpPr/>
          <p:nvPr/>
        </p:nvSpPr>
        <p:spPr>
          <a:xfrm>
            <a:off x="5808133" y="6212151"/>
            <a:ext cx="4013199" cy="139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44410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099223" cy="654113"/>
          </a:xfrm>
        </p:spPr>
        <p:txBody>
          <a:bodyPr>
            <a:noAutofit/>
          </a:bodyPr>
          <a:lstStyle/>
          <a:p>
            <a:r>
              <a:rPr lang="en-US" altLang="ko-KR" sz="2000" dirty="0"/>
              <a:t>3-3) Given the difference between when each TCP segment was sent, and when its acknowledgement was received, what is the RTT value for each of the six segments? </a:t>
            </a:r>
            <a:endParaRPr lang="ko-KR" altLang="en-US" sz="2000" dirty="0"/>
          </a:p>
        </p:txBody>
      </p:sp>
      <p:pic>
        <p:nvPicPr>
          <p:cNvPr id="12" name="그림 11">
            <a:extLst>
              <a:ext uri="{FF2B5EF4-FFF2-40B4-BE49-F238E27FC236}">
                <a16:creationId xmlns:a16="http://schemas.microsoft.com/office/drawing/2014/main" id="{4642C119-DD3A-4B00-8270-D71445E2B5BC}"/>
              </a:ext>
            </a:extLst>
          </p:cNvPr>
          <p:cNvPicPr>
            <a:picLocks noChangeAspect="1"/>
          </p:cNvPicPr>
          <p:nvPr/>
        </p:nvPicPr>
        <p:blipFill>
          <a:blip r:embed="rId3"/>
          <a:stretch>
            <a:fillRect/>
          </a:stretch>
        </p:blipFill>
        <p:spPr>
          <a:xfrm>
            <a:off x="605096" y="1243012"/>
            <a:ext cx="6223530" cy="1580999"/>
          </a:xfrm>
          <a:prstGeom prst="rect">
            <a:avLst/>
          </a:prstGeom>
        </p:spPr>
      </p:pic>
      <p:sp>
        <p:nvSpPr>
          <p:cNvPr id="13" name="직사각형 12">
            <a:extLst>
              <a:ext uri="{FF2B5EF4-FFF2-40B4-BE49-F238E27FC236}">
                <a16:creationId xmlns:a16="http://schemas.microsoft.com/office/drawing/2014/main" id="{05881D11-45D1-4ECF-9ECD-69070B5ED259}"/>
              </a:ext>
            </a:extLst>
          </p:cNvPr>
          <p:cNvSpPr/>
          <p:nvPr/>
        </p:nvSpPr>
        <p:spPr>
          <a:xfrm>
            <a:off x="4762234" y="1243012"/>
            <a:ext cx="707237" cy="1709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9A35822-BFDF-402A-B7DA-A1BB7B7C6FDB}"/>
              </a:ext>
            </a:extLst>
          </p:cNvPr>
          <p:cNvSpPr/>
          <p:nvPr/>
        </p:nvSpPr>
        <p:spPr>
          <a:xfrm>
            <a:off x="6277769" y="1243012"/>
            <a:ext cx="550858" cy="1709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832CEDDA-E8E1-43E8-9303-34A3643EC345}"/>
              </a:ext>
            </a:extLst>
          </p:cNvPr>
          <p:cNvSpPr/>
          <p:nvPr/>
        </p:nvSpPr>
        <p:spPr>
          <a:xfrm>
            <a:off x="5115851" y="2636156"/>
            <a:ext cx="633015" cy="1709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그림 15">
            <a:extLst>
              <a:ext uri="{FF2B5EF4-FFF2-40B4-BE49-F238E27FC236}">
                <a16:creationId xmlns:a16="http://schemas.microsoft.com/office/drawing/2014/main" id="{1219F2DF-87F6-4CF9-92AE-10DDE30E059A}"/>
              </a:ext>
            </a:extLst>
          </p:cNvPr>
          <p:cNvPicPr>
            <a:picLocks noChangeAspect="1"/>
          </p:cNvPicPr>
          <p:nvPr/>
        </p:nvPicPr>
        <p:blipFill>
          <a:blip r:embed="rId4"/>
          <a:stretch>
            <a:fillRect/>
          </a:stretch>
        </p:blipFill>
        <p:spPr>
          <a:xfrm>
            <a:off x="764111" y="3118379"/>
            <a:ext cx="5905500" cy="2924175"/>
          </a:xfrm>
          <a:prstGeom prst="rect">
            <a:avLst/>
          </a:prstGeom>
        </p:spPr>
      </p:pic>
      <p:sp>
        <p:nvSpPr>
          <p:cNvPr id="17" name="직사각형 16">
            <a:extLst>
              <a:ext uri="{FF2B5EF4-FFF2-40B4-BE49-F238E27FC236}">
                <a16:creationId xmlns:a16="http://schemas.microsoft.com/office/drawing/2014/main" id="{F6DA08F0-E1BA-4B02-A2B3-64B65288C135}"/>
              </a:ext>
            </a:extLst>
          </p:cNvPr>
          <p:cNvSpPr/>
          <p:nvPr/>
        </p:nvSpPr>
        <p:spPr>
          <a:xfrm>
            <a:off x="950508" y="1243012"/>
            <a:ext cx="559931" cy="1709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474F1E8E-DEA7-41B1-84FD-87A98F4E579B}"/>
              </a:ext>
            </a:extLst>
          </p:cNvPr>
          <p:cNvSpPr/>
          <p:nvPr/>
        </p:nvSpPr>
        <p:spPr>
          <a:xfrm>
            <a:off x="950508" y="2636155"/>
            <a:ext cx="559931" cy="1709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89D06CD2-6717-4D4C-979F-0F8B025345D3}"/>
              </a:ext>
            </a:extLst>
          </p:cNvPr>
          <p:cNvSpPr/>
          <p:nvPr/>
        </p:nvSpPr>
        <p:spPr>
          <a:xfrm>
            <a:off x="4202303" y="5726489"/>
            <a:ext cx="2075466" cy="2001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9A85C6A2-DAE7-4D05-AB9B-82F3AF0D3C46}"/>
              </a:ext>
            </a:extLst>
          </p:cNvPr>
          <p:cNvSpPr txBox="1"/>
          <p:nvPr/>
        </p:nvSpPr>
        <p:spPr>
          <a:xfrm>
            <a:off x="7105027" y="3118379"/>
            <a:ext cx="4530281" cy="830997"/>
          </a:xfrm>
          <a:prstGeom prst="rect">
            <a:avLst/>
          </a:prstGeom>
          <a:noFill/>
        </p:spPr>
        <p:txBody>
          <a:bodyPr wrap="square" rtlCol="0">
            <a:spAutoFit/>
          </a:bodyPr>
          <a:lstStyle/>
          <a:p>
            <a:r>
              <a:rPr lang="en-US" altLang="ko-KR" sz="1600" dirty="0"/>
              <a:t>No.77, 81</a:t>
            </a:r>
            <a:r>
              <a:rPr lang="ko-KR" altLang="en-US" sz="1600" dirty="0"/>
              <a:t>과 같이 </a:t>
            </a:r>
            <a:endParaRPr lang="en-US" altLang="ko-KR" sz="1600" dirty="0"/>
          </a:p>
          <a:p>
            <a:r>
              <a:rPr lang="en-US" altLang="ko-KR" sz="1600" dirty="0"/>
              <a:t>9.114174 – 8.807404 = 0.306770 </a:t>
            </a:r>
            <a:r>
              <a:rPr lang="ko-KR" altLang="en-US" sz="1600" dirty="0"/>
              <a:t>으로 </a:t>
            </a:r>
            <a:r>
              <a:rPr lang="en-US" altLang="ko-KR" sz="1600" dirty="0"/>
              <a:t>RTT value</a:t>
            </a:r>
            <a:r>
              <a:rPr lang="ko-KR" altLang="en-US" sz="1600" dirty="0"/>
              <a:t>를 확일 할 수 있다</a:t>
            </a:r>
            <a:r>
              <a:rPr lang="en-US" altLang="ko-KR" sz="1600" dirty="0"/>
              <a:t>. </a:t>
            </a:r>
          </a:p>
        </p:txBody>
      </p:sp>
    </p:spTree>
    <p:extLst>
      <p:ext uri="{BB962C8B-B14F-4D97-AF65-F5344CB8AC3E}">
        <p14:creationId xmlns:p14="http://schemas.microsoft.com/office/powerpoint/2010/main" val="1676784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그림 20">
            <a:extLst>
              <a:ext uri="{FF2B5EF4-FFF2-40B4-BE49-F238E27FC236}">
                <a16:creationId xmlns:a16="http://schemas.microsoft.com/office/drawing/2014/main" id="{29CFB704-54CC-4611-8AAF-E47F2B7FF9E2}"/>
              </a:ext>
            </a:extLst>
          </p:cNvPr>
          <p:cNvPicPr>
            <a:picLocks noChangeAspect="1"/>
          </p:cNvPicPr>
          <p:nvPr/>
        </p:nvPicPr>
        <p:blipFill>
          <a:blip r:embed="rId3"/>
          <a:stretch>
            <a:fillRect/>
          </a:stretch>
        </p:blipFill>
        <p:spPr>
          <a:xfrm>
            <a:off x="524933" y="1257313"/>
            <a:ext cx="6303694" cy="1542503"/>
          </a:xfrm>
          <a:prstGeom prst="rect">
            <a:avLst/>
          </a:prstGeom>
        </p:spPr>
      </p:pic>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099223" cy="654113"/>
          </a:xfrm>
        </p:spPr>
        <p:txBody>
          <a:bodyPr>
            <a:noAutofit/>
          </a:bodyPr>
          <a:lstStyle/>
          <a:p>
            <a:r>
              <a:rPr lang="en-US" altLang="ko-KR" sz="2000" dirty="0"/>
              <a:t>3-3) Given the difference between when each TCP segment was sent, and when its acknowledgement was received, what is the RTT value for each of the six segments? </a:t>
            </a:r>
            <a:endParaRPr lang="ko-KR" altLang="en-US" sz="2000" dirty="0"/>
          </a:p>
        </p:txBody>
      </p:sp>
      <p:sp>
        <p:nvSpPr>
          <p:cNvPr id="13" name="직사각형 12">
            <a:extLst>
              <a:ext uri="{FF2B5EF4-FFF2-40B4-BE49-F238E27FC236}">
                <a16:creationId xmlns:a16="http://schemas.microsoft.com/office/drawing/2014/main" id="{05881D11-45D1-4ECF-9ECD-69070B5ED259}"/>
              </a:ext>
            </a:extLst>
          </p:cNvPr>
          <p:cNvSpPr/>
          <p:nvPr/>
        </p:nvSpPr>
        <p:spPr>
          <a:xfrm>
            <a:off x="4836456" y="1243012"/>
            <a:ext cx="633015" cy="1709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9A35822-BFDF-402A-B7DA-A1BB7B7C6FDB}"/>
              </a:ext>
            </a:extLst>
          </p:cNvPr>
          <p:cNvSpPr/>
          <p:nvPr/>
        </p:nvSpPr>
        <p:spPr>
          <a:xfrm>
            <a:off x="6277769" y="1243012"/>
            <a:ext cx="550858" cy="1709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F6DA08F0-E1BA-4B02-A2B3-64B65288C135}"/>
              </a:ext>
            </a:extLst>
          </p:cNvPr>
          <p:cNvSpPr/>
          <p:nvPr/>
        </p:nvSpPr>
        <p:spPr>
          <a:xfrm>
            <a:off x="831973" y="1243012"/>
            <a:ext cx="488825" cy="1709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9A85C6A2-DAE7-4D05-AB9B-82F3AF0D3C46}"/>
              </a:ext>
            </a:extLst>
          </p:cNvPr>
          <p:cNvSpPr txBox="1"/>
          <p:nvPr/>
        </p:nvSpPr>
        <p:spPr>
          <a:xfrm>
            <a:off x="7105027" y="3118379"/>
            <a:ext cx="4530281" cy="830997"/>
          </a:xfrm>
          <a:prstGeom prst="rect">
            <a:avLst/>
          </a:prstGeom>
          <a:noFill/>
        </p:spPr>
        <p:txBody>
          <a:bodyPr wrap="square" rtlCol="0">
            <a:spAutoFit/>
          </a:bodyPr>
          <a:lstStyle/>
          <a:p>
            <a:r>
              <a:rPr lang="ko-KR" altLang="en-US" sz="1600" dirty="0"/>
              <a:t>하나 더 알아보았습니다</a:t>
            </a:r>
            <a:r>
              <a:rPr lang="en-US" altLang="ko-KR" sz="1600" dirty="0"/>
              <a:t>.</a:t>
            </a:r>
          </a:p>
          <a:p>
            <a:r>
              <a:rPr lang="en-US" altLang="ko-KR" sz="1600" dirty="0"/>
              <a:t>15.055998 – 14.762308 = 0.293690</a:t>
            </a:r>
            <a:r>
              <a:rPr lang="ko-KR" altLang="en-US" sz="1600" dirty="0"/>
              <a:t>으로 </a:t>
            </a:r>
            <a:r>
              <a:rPr lang="en-US" altLang="ko-KR" sz="1600" dirty="0"/>
              <a:t>RTT value</a:t>
            </a:r>
            <a:r>
              <a:rPr lang="ko-KR" altLang="en-US" sz="1600" dirty="0"/>
              <a:t>를 확일 할 수 있다</a:t>
            </a:r>
            <a:r>
              <a:rPr lang="en-US" altLang="ko-KR" sz="1600" dirty="0"/>
              <a:t>. </a:t>
            </a:r>
          </a:p>
        </p:txBody>
      </p:sp>
      <p:pic>
        <p:nvPicPr>
          <p:cNvPr id="2" name="그림 1">
            <a:extLst>
              <a:ext uri="{FF2B5EF4-FFF2-40B4-BE49-F238E27FC236}">
                <a16:creationId xmlns:a16="http://schemas.microsoft.com/office/drawing/2014/main" id="{5C4FB1BD-AF61-4776-AABE-10D2B33C178F}"/>
              </a:ext>
            </a:extLst>
          </p:cNvPr>
          <p:cNvPicPr>
            <a:picLocks noChangeAspect="1"/>
          </p:cNvPicPr>
          <p:nvPr/>
        </p:nvPicPr>
        <p:blipFill>
          <a:blip r:embed="rId4"/>
          <a:stretch>
            <a:fillRect/>
          </a:stretch>
        </p:blipFill>
        <p:spPr>
          <a:xfrm>
            <a:off x="653499" y="3190213"/>
            <a:ext cx="4481878" cy="2300786"/>
          </a:xfrm>
          <a:prstGeom prst="rect">
            <a:avLst/>
          </a:prstGeom>
        </p:spPr>
      </p:pic>
      <p:sp>
        <p:nvSpPr>
          <p:cNvPr id="19" name="직사각형 18">
            <a:extLst>
              <a:ext uri="{FF2B5EF4-FFF2-40B4-BE49-F238E27FC236}">
                <a16:creationId xmlns:a16="http://schemas.microsoft.com/office/drawing/2014/main" id="{89D06CD2-6717-4D4C-979F-0F8B025345D3}"/>
              </a:ext>
            </a:extLst>
          </p:cNvPr>
          <p:cNvSpPr/>
          <p:nvPr/>
        </p:nvSpPr>
        <p:spPr>
          <a:xfrm>
            <a:off x="3090333" y="5137983"/>
            <a:ext cx="1468702" cy="1706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580C84D9-D4E2-4EA9-B3E8-60EF25306A1E}"/>
              </a:ext>
            </a:extLst>
          </p:cNvPr>
          <p:cNvSpPr/>
          <p:nvPr/>
        </p:nvSpPr>
        <p:spPr>
          <a:xfrm>
            <a:off x="1008652" y="3190213"/>
            <a:ext cx="735481" cy="1795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20786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099223" cy="654113"/>
          </a:xfrm>
        </p:spPr>
        <p:txBody>
          <a:bodyPr>
            <a:noAutofit/>
          </a:bodyPr>
          <a:lstStyle/>
          <a:p>
            <a:r>
              <a:rPr lang="en-US" altLang="ko-KR" sz="2000" dirty="0"/>
              <a:t>4-1) What is the length of each of the first six TCP segments? </a:t>
            </a:r>
            <a:endParaRPr lang="ko-KR" altLang="en-US" sz="2000" dirty="0"/>
          </a:p>
        </p:txBody>
      </p:sp>
      <p:pic>
        <p:nvPicPr>
          <p:cNvPr id="4" name="그림 3">
            <a:extLst>
              <a:ext uri="{FF2B5EF4-FFF2-40B4-BE49-F238E27FC236}">
                <a16:creationId xmlns:a16="http://schemas.microsoft.com/office/drawing/2014/main" id="{73281AB4-FB06-433C-AF67-7B0910618D59}"/>
              </a:ext>
            </a:extLst>
          </p:cNvPr>
          <p:cNvPicPr>
            <a:picLocks noChangeAspect="1"/>
          </p:cNvPicPr>
          <p:nvPr/>
        </p:nvPicPr>
        <p:blipFill rotWithShape="1">
          <a:blip r:embed="rId3">
            <a:extLst>
              <a:ext uri="{28A0092B-C50C-407E-A947-70E740481C1C}">
                <a14:useLocalDpi xmlns:a14="http://schemas.microsoft.com/office/drawing/2010/main" val="0"/>
              </a:ext>
            </a:extLst>
          </a:blip>
          <a:srcRect r="17900" b="20220"/>
          <a:stretch/>
        </p:blipFill>
        <p:spPr>
          <a:xfrm>
            <a:off x="579997" y="1215799"/>
            <a:ext cx="2975223" cy="2520000"/>
          </a:xfrm>
          <a:prstGeom prst="rect">
            <a:avLst/>
          </a:prstGeom>
        </p:spPr>
      </p:pic>
      <p:pic>
        <p:nvPicPr>
          <p:cNvPr id="5" name="그림 4">
            <a:extLst>
              <a:ext uri="{FF2B5EF4-FFF2-40B4-BE49-F238E27FC236}">
                <a16:creationId xmlns:a16="http://schemas.microsoft.com/office/drawing/2014/main" id="{05836ABC-7961-4AB7-AAF7-58802DED123E}"/>
              </a:ext>
            </a:extLst>
          </p:cNvPr>
          <p:cNvPicPr>
            <a:picLocks noChangeAspect="1"/>
          </p:cNvPicPr>
          <p:nvPr/>
        </p:nvPicPr>
        <p:blipFill rotWithShape="1">
          <a:blip r:embed="rId4">
            <a:extLst>
              <a:ext uri="{28A0092B-C50C-407E-A947-70E740481C1C}">
                <a14:useLocalDpi xmlns:a14="http://schemas.microsoft.com/office/drawing/2010/main" val="0"/>
              </a:ext>
            </a:extLst>
          </a:blip>
          <a:srcRect r="9604" b="20220"/>
          <a:stretch/>
        </p:blipFill>
        <p:spPr>
          <a:xfrm>
            <a:off x="3555220" y="1270708"/>
            <a:ext cx="3100295" cy="2520000"/>
          </a:xfrm>
          <a:prstGeom prst="rect">
            <a:avLst/>
          </a:prstGeom>
        </p:spPr>
      </p:pic>
      <p:pic>
        <p:nvPicPr>
          <p:cNvPr id="6" name="그림 5">
            <a:extLst>
              <a:ext uri="{FF2B5EF4-FFF2-40B4-BE49-F238E27FC236}">
                <a16:creationId xmlns:a16="http://schemas.microsoft.com/office/drawing/2014/main" id="{F26265D2-4348-451A-8E94-A3531DD095B4}"/>
              </a:ext>
            </a:extLst>
          </p:cNvPr>
          <p:cNvPicPr>
            <a:picLocks noChangeAspect="1"/>
          </p:cNvPicPr>
          <p:nvPr/>
        </p:nvPicPr>
        <p:blipFill rotWithShape="1">
          <a:blip r:embed="rId5">
            <a:extLst>
              <a:ext uri="{28A0092B-C50C-407E-A947-70E740481C1C}">
                <a14:useLocalDpi xmlns:a14="http://schemas.microsoft.com/office/drawing/2010/main" val="0"/>
              </a:ext>
            </a:extLst>
          </a:blip>
          <a:srcRect r="8388" b="24168"/>
          <a:stretch/>
        </p:blipFill>
        <p:spPr>
          <a:xfrm>
            <a:off x="6344350" y="1270708"/>
            <a:ext cx="3507754" cy="2520000"/>
          </a:xfrm>
          <a:prstGeom prst="rect">
            <a:avLst/>
          </a:prstGeom>
        </p:spPr>
      </p:pic>
      <p:pic>
        <p:nvPicPr>
          <p:cNvPr id="7" name="그림 6">
            <a:extLst>
              <a:ext uri="{FF2B5EF4-FFF2-40B4-BE49-F238E27FC236}">
                <a16:creationId xmlns:a16="http://schemas.microsoft.com/office/drawing/2014/main" id="{8E0565F7-2786-4207-A8EB-1638EE99F268}"/>
              </a:ext>
            </a:extLst>
          </p:cNvPr>
          <p:cNvPicPr>
            <a:picLocks noChangeAspect="1"/>
          </p:cNvPicPr>
          <p:nvPr/>
        </p:nvPicPr>
        <p:blipFill rotWithShape="1">
          <a:blip r:embed="rId6">
            <a:extLst>
              <a:ext uri="{28A0092B-C50C-407E-A947-70E740481C1C}">
                <a14:useLocalDpi xmlns:a14="http://schemas.microsoft.com/office/drawing/2010/main" val="0"/>
              </a:ext>
            </a:extLst>
          </a:blip>
          <a:srcRect r="10956" b="24129"/>
          <a:stretch/>
        </p:blipFill>
        <p:spPr>
          <a:xfrm>
            <a:off x="579997" y="3845617"/>
            <a:ext cx="3418581" cy="2520000"/>
          </a:xfrm>
          <a:prstGeom prst="rect">
            <a:avLst/>
          </a:prstGeom>
        </p:spPr>
      </p:pic>
      <p:pic>
        <p:nvPicPr>
          <p:cNvPr id="8" name="그림 7">
            <a:extLst>
              <a:ext uri="{FF2B5EF4-FFF2-40B4-BE49-F238E27FC236}">
                <a16:creationId xmlns:a16="http://schemas.microsoft.com/office/drawing/2014/main" id="{F51E3916-CECC-46BD-953F-C2D72D58427A}"/>
              </a:ext>
            </a:extLst>
          </p:cNvPr>
          <p:cNvPicPr>
            <a:picLocks noChangeAspect="1"/>
          </p:cNvPicPr>
          <p:nvPr/>
        </p:nvPicPr>
        <p:blipFill rotWithShape="1">
          <a:blip r:embed="rId7">
            <a:extLst>
              <a:ext uri="{28A0092B-C50C-407E-A947-70E740481C1C}">
                <a14:useLocalDpi xmlns:a14="http://schemas.microsoft.com/office/drawing/2010/main" val="0"/>
              </a:ext>
            </a:extLst>
          </a:blip>
          <a:srcRect r="14693" b="24129"/>
          <a:stretch/>
        </p:blipFill>
        <p:spPr>
          <a:xfrm>
            <a:off x="3505589" y="3845617"/>
            <a:ext cx="3124871" cy="2520000"/>
          </a:xfrm>
          <a:prstGeom prst="rect">
            <a:avLst/>
          </a:prstGeom>
        </p:spPr>
      </p:pic>
      <p:pic>
        <p:nvPicPr>
          <p:cNvPr id="9" name="그림 8">
            <a:extLst>
              <a:ext uri="{FF2B5EF4-FFF2-40B4-BE49-F238E27FC236}">
                <a16:creationId xmlns:a16="http://schemas.microsoft.com/office/drawing/2014/main" id="{EE987EDB-1410-4C7A-AE14-710ADF1C76EF}"/>
              </a:ext>
            </a:extLst>
          </p:cNvPr>
          <p:cNvPicPr>
            <a:picLocks noChangeAspect="1"/>
          </p:cNvPicPr>
          <p:nvPr/>
        </p:nvPicPr>
        <p:blipFill rotWithShape="1">
          <a:blip r:embed="rId8">
            <a:extLst>
              <a:ext uri="{28A0092B-C50C-407E-A947-70E740481C1C}">
                <a14:useLocalDpi xmlns:a14="http://schemas.microsoft.com/office/drawing/2010/main" val="0"/>
              </a:ext>
            </a:extLst>
          </a:blip>
          <a:srcRect r="15837" b="30325"/>
          <a:stretch/>
        </p:blipFill>
        <p:spPr>
          <a:xfrm>
            <a:off x="6655515" y="3998382"/>
            <a:ext cx="3884102" cy="2214470"/>
          </a:xfrm>
          <a:prstGeom prst="rect">
            <a:avLst/>
          </a:prstGeom>
        </p:spPr>
      </p:pic>
      <p:sp>
        <p:nvSpPr>
          <p:cNvPr id="10" name="직사각형 9">
            <a:extLst>
              <a:ext uri="{FF2B5EF4-FFF2-40B4-BE49-F238E27FC236}">
                <a16:creationId xmlns:a16="http://schemas.microsoft.com/office/drawing/2014/main" id="{15AB830C-4618-47EC-A5CB-535ECF539102}"/>
              </a:ext>
            </a:extLst>
          </p:cNvPr>
          <p:cNvSpPr/>
          <p:nvPr/>
        </p:nvSpPr>
        <p:spPr>
          <a:xfrm>
            <a:off x="774208" y="3222991"/>
            <a:ext cx="1054592" cy="2060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33E19CEE-E7A6-464E-8928-16EDE0A07E3C}"/>
              </a:ext>
            </a:extLst>
          </p:cNvPr>
          <p:cNvSpPr/>
          <p:nvPr/>
        </p:nvSpPr>
        <p:spPr>
          <a:xfrm>
            <a:off x="3741313" y="3258128"/>
            <a:ext cx="1176916" cy="1708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A473D5E0-F3F5-4A90-8E2F-8B8019C66A2C}"/>
              </a:ext>
            </a:extLst>
          </p:cNvPr>
          <p:cNvSpPr/>
          <p:nvPr/>
        </p:nvSpPr>
        <p:spPr>
          <a:xfrm>
            <a:off x="6530443" y="3272902"/>
            <a:ext cx="1317418" cy="1560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1AB5629A-4552-4954-BE37-5729D067B1F1}"/>
              </a:ext>
            </a:extLst>
          </p:cNvPr>
          <p:cNvSpPr/>
          <p:nvPr/>
        </p:nvSpPr>
        <p:spPr>
          <a:xfrm>
            <a:off x="774208" y="5811360"/>
            <a:ext cx="1317418" cy="1560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1A8FEBE2-54A3-4261-8426-DAEF727A77FC}"/>
              </a:ext>
            </a:extLst>
          </p:cNvPr>
          <p:cNvSpPr/>
          <p:nvPr/>
        </p:nvSpPr>
        <p:spPr>
          <a:xfrm>
            <a:off x="3736023" y="5790521"/>
            <a:ext cx="1281195" cy="1769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AB1198CF-68F9-4D0D-A683-7642936B2011}"/>
              </a:ext>
            </a:extLst>
          </p:cNvPr>
          <p:cNvSpPr/>
          <p:nvPr/>
        </p:nvSpPr>
        <p:spPr>
          <a:xfrm>
            <a:off x="6924170" y="5494263"/>
            <a:ext cx="1639750" cy="234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E4E8C5A7-E077-4151-81DC-4C0C31945CE1}"/>
              </a:ext>
            </a:extLst>
          </p:cNvPr>
          <p:cNvSpPr txBox="1"/>
          <p:nvPr/>
        </p:nvSpPr>
        <p:spPr>
          <a:xfrm>
            <a:off x="9758901" y="2556618"/>
            <a:ext cx="2433099" cy="1323439"/>
          </a:xfrm>
          <a:prstGeom prst="rect">
            <a:avLst/>
          </a:prstGeom>
          <a:noFill/>
        </p:spPr>
        <p:txBody>
          <a:bodyPr wrap="square" rtlCol="0">
            <a:spAutoFit/>
          </a:bodyPr>
          <a:lstStyle/>
          <a:p>
            <a:pPr algn="ctr"/>
            <a:r>
              <a:rPr lang="en-US" altLang="ko-KR" sz="1600" dirty="0"/>
              <a:t>length of each of the first six TCP segments:</a:t>
            </a:r>
          </a:p>
          <a:p>
            <a:pPr algn="ctr"/>
            <a:endParaRPr lang="en-US" altLang="ko-KR" sz="1600" dirty="0"/>
          </a:p>
          <a:p>
            <a:pPr algn="ctr"/>
            <a:r>
              <a:rPr lang="en-US" altLang="ko-KR" sz="1600" dirty="0"/>
              <a:t>716, 13140, 1460</a:t>
            </a:r>
          </a:p>
          <a:p>
            <a:pPr algn="ctr"/>
            <a:r>
              <a:rPr lang="en-US" altLang="ko-KR" sz="1600" dirty="0"/>
              <a:t>1460, 1460, 10220</a:t>
            </a:r>
          </a:p>
        </p:txBody>
      </p:sp>
    </p:spTree>
    <p:extLst>
      <p:ext uri="{BB962C8B-B14F-4D97-AF65-F5344CB8AC3E}">
        <p14:creationId xmlns:p14="http://schemas.microsoft.com/office/powerpoint/2010/main" val="3396584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107175" cy="654113"/>
          </a:xfrm>
        </p:spPr>
        <p:txBody>
          <a:bodyPr>
            <a:noAutofit/>
          </a:bodyPr>
          <a:lstStyle/>
          <a:p>
            <a:r>
              <a:rPr lang="en-US" altLang="ko-KR" sz="1800" dirty="0"/>
              <a:t>4-2) </a:t>
            </a:r>
            <a:r>
              <a:rPr lang="en-US" altLang="ko-KR" sz="1800" b="1" dirty="0"/>
              <a:t>What is the minimum amount of available buffer space advertised at the received for the entire trace?</a:t>
            </a:r>
            <a:r>
              <a:rPr lang="en-US" altLang="ko-KR" sz="1800" dirty="0"/>
              <a:t>  Does the lack of receiver buffer space ever throttle(</a:t>
            </a:r>
            <a:r>
              <a:rPr lang="ko-KR" altLang="en-US" sz="1800" dirty="0"/>
              <a:t>차단 혹은 전송 </a:t>
            </a:r>
            <a:r>
              <a:rPr lang="en-US" altLang="ko-KR" sz="1800" dirty="0"/>
              <a:t>rate </a:t>
            </a:r>
            <a:r>
              <a:rPr lang="ko-KR" altLang="en-US" sz="1800" dirty="0"/>
              <a:t>감소</a:t>
            </a:r>
            <a:r>
              <a:rPr lang="en-US" altLang="ko-KR" sz="1800" dirty="0"/>
              <a:t>) the sender? </a:t>
            </a:r>
            <a:endParaRPr lang="ko-KR" altLang="en-US" sz="1800" dirty="0"/>
          </a:p>
        </p:txBody>
      </p:sp>
      <p:grpSp>
        <p:nvGrpSpPr>
          <p:cNvPr id="7" name="그룹 6">
            <a:extLst>
              <a:ext uri="{FF2B5EF4-FFF2-40B4-BE49-F238E27FC236}">
                <a16:creationId xmlns:a16="http://schemas.microsoft.com/office/drawing/2014/main" id="{84101371-7771-45F4-B8C2-FC969A0B821E}"/>
              </a:ext>
            </a:extLst>
          </p:cNvPr>
          <p:cNvGrpSpPr/>
          <p:nvPr/>
        </p:nvGrpSpPr>
        <p:grpSpPr>
          <a:xfrm>
            <a:off x="1096162" y="1299881"/>
            <a:ext cx="9588771" cy="3411883"/>
            <a:chOff x="605096" y="1397184"/>
            <a:chExt cx="8809837" cy="3339866"/>
          </a:xfrm>
        </p:grpSpPr>
        <p:pic>
          <p:nvPicPr>
            <p:cNvPr id="2" name="그림 1">
              <a:extLst>
                <a:ext uri="{FF2B5EF4-FFF2-40B4-BE49-F238E27FC236}">
                  <a16:creationId xmlns:a16="http://schemas.microsoft.com/office/drawing/2014/main" id="{09B98821-B380-44FB-9FA6-A67AD4AD065A}"/>
                </a:ext>
              </a:extLst>
            </p:cNvPr>
            <p:cNvPicPr>
              <a:picLocks noChangeAspect="1"/>
            </p:cNvPicPr>
            <p:nvPr/>
          </p:nvPicPr>
          <p:blipFill>
            <a:blip r:embed="rId3"/>
            <a:stretch>
              <a:fillRect/>
            </a:stretch>
          </p:blipFill>
          <p:spPr>
            <a:xfrm>
              <a:off x="605096" y="1397184"/>
              <a:ext cx="8809837" cy="3339866"/>
            </a:xfrm>
            <a:prstGeom prst="rect">
              <a:avLst/>
            </a:prstGeom>
          </p:spPr>
        </p:pic>
        <p:sp>
          <p:nvSpPr>
            <p:cNvPr id="5" name="직사각형 4">
              <a:extLst>
                <a:ext uri="{FF2B5EF4-FFF2-40B4-BE49-F238E27FC236}">
                  <a16:creationId xmlns:a16="http://schemas.microsoft.com/office/drawing/2014/main" id="{5E296349-5E70-40E2-81EE-E39E6C28D495}"/>
                </a:ext>
              </a:extLst>
            </p:cNvPr>
            <p:cNvSpPr/>
            <p:nvPr/>
          </p:nvSpPr>
          <p:spPr>
            <a:xfrm>
              <a:off x="6036031" y="2483188"/>
              <a:ext cx="584902" cy="1668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9A3F1790-3EDF-4910-93F1-2C46C2457391}"/>
              </a:ext>
            </a:extLst>
          </p:cNvPr>
          <p:cNvSpPr txBox="1"/>
          <p:nvPr/>
        </p:nvSpPr>
        <p:spPr>
          <a:xfrm>
            <a:off x="1677755" y="4850755"/>
            <a:ext cx="8108018" cy="1077218"/>
          </a:xfrm>
          <a:prstGeom prst="rect">
            <a:avLst/>
          </a:prstGeom>
          <a:noFill/>
        </p:spPr>
        <p:txBody>
          <a:bodyPr wrap="square" rtlCol="0">
            <a:spAutoFit/>
          </a:bodyPr>
          <a:lstStyle/>
          <a:p>
            <a:pPr algn="ctr"/>
            <a:r>
              <a:rPr lang="ko-KR" altLang="en-US" sz="1600" dirty="0"/>
              <a:t>실습은 </a:t>
            </a:r>
            <a:r>
              <a:rPr lang="en-US" altLang="ko-KR" sz="1600" dirty="0"/>
              <a:t>alice.txt</a:t>
            </a:r>
            <a:r>
              <a:rPr lang="ko-KR" altLang="en-US" sz="1600" dirty="0"/>
              <a:t>를 </a:t>
            </a:r>
            <a:r>
              <a:rPr lang="en-US" altLang="ko-KR" sz="1600" dirty="0" err="1"/>
              <a:t>gaia</a:t>
            </a:r>
            <a:r>
              <a:rPr lang="ko-KR" altLang="en-US" sz="1600" dirty="0"/>
              <a:t>에게 일방적으로 </a:t>
            </a:r>
            <a:r>
              <a:rPr lang="en-US" altLang="ko-KR" sz="1600" dirty="0"/>
              <a:t>send </a:t>
            </a:r>
            <a:r>
              <a:rPr lang="ko-KR" altLang="en-US" sz="1600" dirty="0"/>
              <a:t>하고있고</a:t>
            </a:r>
            <a:r>
              <a:rPr lang="en-US" altLang="ko-KR" sz="1600" dirty="0"/>
              <a:t>, server</a:t>
            </a:r>
            <a:r>
              <a:rPr lang="ko-KR" altLang="en-US" sz="1600" dirty="0"/>
              <a:t>에서 </a:t>
            </a:r>
            <a:r>
              <a:rPr lang="en-US" altLang="ko-KR" sz="1600" dirty="0"/>
              <a:t>advertise</a:t>
            </a:r>
            <a:r>
              <a:rPr lang="ko-KR" altLang="en-US" sz="1600" dirty="0"/>
              <a:t>하는 내용은 없으므로</a:t>
            </a:r>
            <a:r>
              <a:rPr lang="en-US" altLang="ko-KR" sz="1600" dirty="0"/>
              <a:t> port number</a:t>
            </a:r>
            <a:r>
              <a:rPr lang="ko-KR" altLang="en-US" sz="1600" dirty="0"/>
              <a:t> </a:t>
            </a:r>
            <a:r>
              <a:rPr lang="en-US" altLang="ko-KR" sz="1600" dirty="0"/>
              <a:t>50440</a:t>
            </a:r>
            <a:r>
              <a:rPr lang="ko-KR" altLang="en-US" sz="1600" dirty="0"/>
              <a:t>만 고려하였다</a:t>
            </a:r>
            <a:r>
              <a:rPr lang="en-US" altLang="ko-KR" sz="1600" dirty="0"/>
              <a:t>. </a:t>
            </a:r>
          </a:p>
          <a:p>
            <a:pPr algn="ctr"/>
            <a:r>
              <a:rPr lang="ko-KR" altLang="en-US" sz="1600" dirty="0"/>
              <a:t>이에</a:t>
            </a:r>
            <a:r>
              <a:rPr lang="en-US" altLang="ko-KR" sz="1600" dirty="0"/>
              <a:t>, 3-way</a:t>
            </a:r>
            <a:r>
              <a:rPr lang="ko-KR" altLang="en-US" sz="1600" dirty="0"/>
              <a:t> </a:t>
            </a:r>
            <a:r>
              <a:rPr lang="en-US" altLang="ko-KR" sz="1600" dirty="0"/>
              <a:t>handshake</a:t>
            </a:r>
            <a:r>
              <a:rPr lang="ko-KR" altLang="en-US" sz="1600" dirty="0"/>
              <a:t> 과정에서 </a:t>
            </a:r>
            <a:r>
              <a:rPr lang="en-US" altLang="ko-KR" sz="1600" dirty="0"/>
              <a:t>[SYN,ACK] segment</a:t>
            </a:r>
            <a:r>
              <a:rPr lang="ko-KR" altLang="en-US" sz="1600" dirty="0"/>
              <a:t>의 </a:t>
            </a:r>
            <a:r>
              <a:rPr lang="en-US" altLang="ko-KR" sz="1600" dirty="0"/>
              <a:t>window size</a:t>
            </a:r>
            <a:r>
              <a:rPr lang="ko-KR" altLang="en-US" sz="1600" dirty="0"/>
              <a:t>가 </a:t>
            </a:r>
            <a:r>
              <a:rPr lang="en-US" altLang="ko-KR" sz="1600" dirty="0"/>
              <a:t>29200</a:t>
            </a:r>
            <a:r>
              <a:rPr lang="ko-KR" altLang="en-US" sz="1600" dirty="0"/>
              <a:t>으로</a:t>
            </a:r>
            <a:endParaRPr lang="en-US" altLang="ko-KR" sz="1600" dirty="0"/>
          </a:p>
          <a:p>
            <a:pPr algn="ctr"/>
            <a:r>
              <a:rPr lang="en-US" altLang="ko-KR" sz="1600" dirty="0"/>
              <a:t>Minimum</a:t>
            </a:r>
            <a:r>
              <a:rPr lang="ko-KR" altLang="en-US" sz="1600" dirty="0"/>
              <a:t>한 값임을 알 수 있었다</a:t>
            </a:r>
            <a:r>
              <a:rPr lang="en-US" altLang="ko-KR" sz="1600" dirty="0"/>
              <a:t>.</a:t>
            </a:r>
            <a:r>
              <a:rPr lang="ko-KR" altLang="en-US" sz="1600" dirty="0"/>
              <a:t> </a:t>
            </a:r>
            <a:endParaRPr lang="en-US" altLang="ko-KR" sz="1600" dirty="0"/>
          </a:p>
        </p:txBody>
      </p:sp>
    </p:spTree>
    <p:extLst>
      <p:ext uri="{BB962C8B-B14F-4D97-AF65-F5344CB8AC3E}">
        <p14:creationId xmlns:p14="http://schemas.microsoft.com/office/powerpoint/2010/main" val="1272296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107175" cy="654113"/>
          </a:xfrm>
        </p:spPr>
        <p:txBody>
          <a:bodyPr>
            <a:noAutofit/>
          </a:bodyPr>
          <a:lstStyle/>
          <a:p>
            <a:r>
              <a:rPr lang="en-US" altLang="ko-KR" sz="1800" dirty="0"/>
              <a:t>4-2) What is the minimum amount of available buffer space advertised at the received for the entire trace?  </a:t>
            </a:r>
            <a:r>
              <a:rPr lang="en-US" altLang="ko-KR" sz="1800" b="1" dirty="0"/>
              <a:t>Does the lack of receiver buffer space ever throttle(</a:t>
            </a:r>
            <a:r>
              <a:rPr lang="ko-KR" altLang="en-US" sz="1800" b="1" dirty="0"/>
              <a:t>차단 혹은 전송 </a:t>
            </a:r>
            <a:r>
              <a:rPr lang="en-US" altLang="ko-KR" sz="1800" b="1" dirty="0"/>
              <a:t>rate </a:t>
            </a:r>
            <a:r>
              <a:rPr lang="ko-KR" altLang="en-US" sz="1800" b="1" dirty="0"/>
              <a:t>감소</a:t>
            </a:r>
            <a:r>
              <a:rPr lang="en-US" altLang="ko-KR" sz="1800" b="1" dirty="0"/>
              <a:t>) the sender? </a:t>
            </a:r>
            <a:endParaRPr lang="ko-KR" altLang="en-US" sz="1800" b="1" dirty="0"/>
          </a:p>
        </p:txBody>
      </p:sp>
      <p:pic>
        <p:nvPicPr>
          <p:cNvPr id="8" name="그림 7">
            <a:extLst>
              <a:ext uri="{FF2B5EF4-FFF2-40B4-BE49-F238E27FC236}">
                <a16:creationId xmlns:a16="http://schemas.microsoft.com/office/drawing/2014/main" id="{4F642A40-9E2C-4384-A1DF-6A233DA104F0}"/>
              </a:ext>
            </a:extLst>
          </p:cNvPr>
          <p:cNvPicPr>
            <a:picLocks noChangeAspect="1"/>
          </p:cNvPicPr>
          <p:nvPr/>
        </p:nvPicPr>
        <p:blipFill rotWithShape="1">
          <a:blip r:embed="rId3"/>
          <a:srcRect l="490"/>
          <a:stretch/>
        </p:blipFill>
        <p:spPr>
          <a:xfrm>
            <a:off x="605096" y="1658304"/>
            <a:ext cx="6647290" cy="3850346"/>
          </a:xfrm>
          <a:prstGeom prst="rect">
            <a:avLst/>
          </a:prstGeom>
        </p:spPr>
      </p:pic>
      <p:sp>
        <p:nvSpPr>
          <p:cNvPr id="9" name="TextBox 8">
            <a:extLst>
              <a:ext uri="{FF2B5EF4-FFF2-40B4-BE49-F238E27FC236}">
                <a16:creationId xmlns:a16="http://schemas.microsoft.com/office/drawing/2014/main" id="{9E097600-99C3-4856-B205-FC6EB8BFA636}"/>
              </a:ext>
            </a:extLst>
          </p:cNvPr>
          <p:cNvSpPr txBox="1"/>
          <p:nvPr/>
        </p:nvSpPr>
        <p:spPr>
          <a:xfrm>
            <a:off x="7617380" y="2397948"/>
            <a:ext cx="3665522" cy="3046988"/>
          </a:xfrm>
          <a:prstGeom prst="rect">
            <a:avLst/>
          </a:prstGeom>
          <a:noFill/>
        </p:spPr>
        <p:txBody>
          <a:bodyPr wrap="square" rtlCol="0">
            <a:spAutoFit/>
          </a:bodyPr>
          <a:lstStyle/>
          <a:p>
            <a:pPr algn="ctr"/>
            <a:r>
              <a:rPr lang="en-US" altLang="ko-KR" sz="1600" dirty="0"/>
              <a:t>Window size</a:t>
            </a:r>
            <a:r>
              <a:rPr lang="ko-KR" altLang="en-US" sz="1600" dirty="0"/>
              <a:t>는 </a:t>
            </a:r>
            <a:r>
              <a:rPr lang="en-US" altLang="ko-KR" sz="1600" dirty="0"/>
              <a:t>congestion window</a:t>
            </a:r>
            <a:r>
              <a:rPr lang="ko-KR" altLang="en-US" sz="1600" dirty="0"/>
              <a:t>와 </a:t>
            </a:r>
            <a:r>
              <a:rPr lang="en-US" altLang="ko-KR" sz="1600" dirty="0"/>
              <a:t>receiver window</a:t>
            </a:r>
            <a:r>
              <a:rPr lang="ko-KR" altLang="en-US" sz="1600" dirty="0"/>
              <a:t>의 최솟값으로</a:t>
            </a:r>
            <a:r>
              <a:rPr lang="en-US" altLang="ko-KR" sz="1600" dirty="0"/>
              <a:t>, receiver buffer space</a:t>
            </a:r>
            <a:r>
              <a:rPr lang="ko-KR" altLang="en-US" sz="1600" dirty="0"/>
              <a:t>의 크기가 줄어들면 전송하는 데이터의 크기도 줄어들 것으로 생각했다</a:t>
            </a:r>
            <a:r>
              <a:rPr lang="en-US" altLang="ko-KR" sz="1600" dirty="0"/>
              <a:t>. </a:t>
            </a:r>
          </a:p>
          <a:p>
            <a:pPr algn="ctr"/>
            <a:r>
              <a:rPr lang="en-US" altLang="ko-KR" sz="1600" dirty="0"/>
              <a:t>Capture</a:t>
            </a:r>
            <a:r>
              <a:rPr lang="ko-KR" altLang="en-US" sz="1600" dirty="0"/>
              <a:t>한 결과를 </a:t>
            </a:r>
            <a:r>
              <a:rPr lang="en-US" altLang="ko-KR" sz="1600" dirty="0"/>
              <a:t>window scaling</a:t>
            </a:r>
            <a:r>
              <a:rPr lang="ko-KR" altLang="en-US" sz="1600" dirty="0"/>
              <a:t>한 결과로 보면</a:t>
            </a:r>
            <a:r>
              <a:rPr lang="en-US" altLang="ko-KR" sz="1600" dirty="0"/>
              <a:t>, </a:t>
            </a:r>
            <a:r>
              <a:rPr lang="ko-KR" altLang="en-US" sz="1600" dirty="0"/>
              <a:t>시간이 지날 수록 증가하는 것을 볼 수 있다</a:t>
            </a:r>
            <a:r>
              <a:rPr lang="en-US" altLang="ko-KR" sz="1600" dirty="0"/>
              <a:t>. </a:t>
            </a:r>
          </a:p>
          <a:p>
            <a:pPr algn="ctr"/>
            <a:r>
              <a:rPr lang="en-US" altLang="ko-KR" sz="1600" dirty="0"/>
              <a:t>Window size</a:t>
            </a:r>
            <a:r>
              <a:rPr lang="ko-KR" altLang="en-US" sz="1600" dirty="0"/>
              <a:t>의 증가</a:t>
            </a:r>
            <a:r>
              <a:rPr lang="en-US" altLang="ko-KR" sz="1600" dirty="0"/>
              <a:t>, </a:t>
            </a:r>
            <a:r>
              <a:rPr lang="ko-KR" altLang="en-US" sz="1600" dirty="0"/>
              <a:t>이에 따른 </a:t>
            </a:r>
            <a:r>
              <a:rPr lang="en-US" altLang="ko-KR" sz="1600" dirty="0"/>
              <a:t>outstanding bytes</a:t>
            </a:r>
            <a:r>
              <a:rPr lang="ko-KR" altLang="en-US" sz="1600" dirty="0"/>
              <a:t>도 늘어나므로</a:t>
            </a:r>
            <a:r>
              <a:rPr lang="en-US" altLang="ko-KR" sz="1600" dirty="0"/>
              <a:t>, </a:t>
            </a:r>
            <a:r>
              <a:rPr lang="ko-KR" altLang="en-US" sz="1600" dirty="0"/>
              <a:t>반대로 생각하면</a:t>
            </a:r>
            <a:r>
              <a:rPr lang="en-US" altLang="ko-KR" sz="1600" dirty="0"/>
              <a:t>, </a:t>
            </a:r>
            <a:r>
              <a:rPr lang="ko-KR" altLang="en-US" sz="1600" dirty="0"/>
              <a:t>차단 혹은 전송 감소에 영향을 준다고 볼 수 있다</a:t>
            </a:r>
            <a:r>
              <a:rPr lang="en-US" altLang="ko-KR" sz="1600" dirty="0"/>
              <a:t>.</a:t>
            </a:r>
          </a:p>
        </p:txBody>
      </p:sp>
    </p:spTree>
    <p:extLst>
      <p:ext uri="{BB962C8B-B14F-4D97-AF65-F5344CB8AC3E}">
        <p14:creationId xmlns:p14="http://schemas.microsoft.com/office/powerpoint/2010/main" val="550109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099223" cy="654113"/>
          </a:xfrm>
        </p:spPr>
        <p:txBody>
          <a:bodyPr>
            <a:noAutofit/>
          </a:bodyPr>
          <a:lstStyle/>
          <a:p>
            <a:r>
              <a:rPr lang="en-US" altLang="ko-KR" sz="2000" dirty="0"/>
              <a:t>4-3) Are there any retransmitted segments in the trace file? What did you check for (in the trace) in order to answer this question? </a:t>
            </a:r>
            <a:endParaRPr lang="ko-KR" altLang="en-US" sz="2000" dirty="0"/>
          </a:p>
        </p:txBody>
      </p:sp>
      <p:pic>
        <p:nvPicPr>
          <p:cNvPr id="4" name="그림 3">
            <a:extLst>
              <a:ext uri="{FF2B5EF4-FFF2-40B4-BE49-F238E27FC236}">
                <a16:creationId xmlns:a16="http://schemas.microsoft.com/office/drawing/2014/main" id="{F101F63C-852C-476C-9F37-F021BDFE8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96" y="1416845"/>
            <a:ext cx="8726749" cy="1071927"/>
          </a:xfrm>
          <a:prstGeom prst="rect">
            <a:avLst/>
          </a:prstGeom>
        </p:spPr>
      </p:pic>
      <p:pic>
        <p:nvPicPr>
          <p:cNvPr id="6" name="그림 5">
            <a:extLst>
              <a:ext uri="{FF2B5EF4-FFF2-40B4-BE49-F238E27FC236}">
                <a16:creationId xmlns:a16="http://schemas.microsoft.com/office/drawing/2014/main" id="{461FB6FF-F30E-403D-8D45-5523CCF11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659" y="2591921"/>
            <a:ext cx="9019713" cy="3759302"/>
          </a:xfrm>
          <a:prstGeom prst="rect">
            <a:avLst/>
          </a:prstGeom>
        </p:spPr>
      </p:pic>
      <p:sp>
        <p:nvSpPr>
          <p:cNvPr id="5" name="직사각형 4">
            <a:extLst>
              <a:ext uri="{FF2B5EF4-FFF2-40B4-BE49-F238E27FC236}">
                <a16:creationId xmlns:a16="http://schemas.microsoft.com/office/drawing/2014/main" id="{A198335A-BADB-4D84-B600-BC323B98F132}"/>
              </a:ext>
            </a:extLst>
          </p:cNvPr>
          <p:cNvSpPr/>
          <p:nvPr/>
        </p:nvSpPr>
        <p:spPr>
          <a:xfrm>
            <a:off x="448857" y="1416845"/>
            <a:ext cx="9186210" cy="1579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B6FD4101-5736-4096-8BA4-CD04C066BC0F}"/>
              </a:ext>
            </a:extLst>
          </p:cNvPr>
          <p:cNvSpPr/>
          <p:nvPr/>
        </p:nvSpPr>
        <p:spPr>
          <a:xfrm>
            <a:off x="448857" y="2586772"/>
            <a:ext cx="9186210" cy="1579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6781E8F-6983-429C-A7C4-7224672CB53C}"/>
              </a:ext>
            </a:extLst>
          </p:cNvPr>
          <p:cNvSpPr/>
          <p:nvPr/>
        </p:nvSpPr>
        <p:spPr>
          <a:xfrm>
            <a:off x="1033057" y="5565512"/>
            <a:ext cx="3217210" cy="1579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D2528879-CC24-40A2-9AA5-25FDE4A2CF17}"/>
              </a:ext>
            </a:extLst>
          </p:cNvPr>
          <p:cNvSpPr txBox="1"/>
          <p:nvPr/>
        </p:nvSpPr>
        <p:spPr>
          <a:xfrm>
            <a:off x="9483792" y="3335552"/>
            <a:ext cx="2433099" cy="1569660"/>
          </a:xfrm>
          <a:prstGeom prst="rect">
            <a:avLst/>
          </a:prstGeom>
          <a:noFill/>
        </p:spPr>
        <p:txBody>
          <a:bodyPr wrap="square" rtlCol="0">
            <a:spAutoFit/>
          </a:bodyPr>
          <a:lstStyle/>
          <a:p>
            <a:pPr algn="ctr"/>
            <a:r>
              <a:rPr lang="en-US" altLang="ko-KR" sz="1600" dirty="0"/>
              <a:t>No. 28, 33, 34</a:t>
            </a:r>
            <a:r>
              <a:rPr lang="ko-KR" altLang="en-US" sz="1600" dirty="0"/>
              <a:t>의 </a:t>
            </a:r>
            <a:r>
              <a:rPr lang="en-US" altLang="ko-KR" sz="1600" dirty="0"/>
              <a:t>TCP analysis Flags</a:t>
            </a:r>
            <a:r>
              <a:rPr lang="ko-KR" altLang="en-US" sz="1600" dirty="0"/>
              <a:t>를 살펴보니</a:t>
            </a:r>
            <a:endParaRPr lang="en-US" altLang="ko-KR" sz="1600" dirty="0"/>
          </a:p>
          <a:p>
            <a:pPr algn="ctr"/>
            <a:r>
              <a:rPr lang="ko-KR" altLang="en-US" sz="1600" dirty="0"/>
              <a:t> </a:t>
            </a:r>
            <a:r>
              <a:rPr lang="en-US" altLang="ko-KR" sz="1600" dirty="0"/>
              <a:t>“This frame is a retransmission” </a:t>
            </a:r>
            <a:r>
              <a:rPr lang="ko-KR" altLang="en-US" sz="1600" dirty="0"/>
              <a:t>을 통해 알 수 있었다</a:t>
            </a:r>
            <a:r>
              <a:rPr lang="en-US" altLang="ko-KR" sz="1600" dirty="0"/>
              <a:t>.</a:t>
            </a:r>
          </a:p>
        </p:txBody>
      </p:sp>
    </p:spTree>
    <p:extLst>
      <p:ext uri="{BB962C8B-B14F-4D97-AF65-F5344CB8AC3E}">
        <p14:creationId xmlns:p14="http://schemas.microsoft.com/office/powerpoint/2010/main" val="3247976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그림 29">
            <a:extLst>
              <a:ext uri="{FF2B5EF4-FFF2-40B4-BE49-F238E27FC236}">
                <a16:creationId xmlns:a16="http://schemas.microsoft.com/office/drawing/2014/main" id="{865041BB-7D52-4609-8EF0-F847D921BFEA}"/>
              </a:ext>
            </a:extLst>
          </p:cNvPr>
          <p:cNvPicPr>
            <a:picLocks noChangeAspect="1"/>
          </p:cNvPicPr>
          <p:nvPr/>
        </p:nvPicPr>
        <p:blipFill rotWithShape="1">
          <a:blip r:embed="rId3">
            <a:extLst>
              <a:ext uri="{28A0092B-C50C-407E-A947-70E740481C1C}">
                <a14:useLocalDpi xmlns:a14="http://schemas.microsoft.com/office/drawing/2010/main" val="0"/>
              </a:ext>
            </a:extLst>
          </a:blip>
          <a:srcRect r="-104" b="22137"/>
          <a:stretch/>
        </p:blipFill>
        <p:spPr>
          <a:xfrm>
            <a:off x="6588054" y="1333341"/>
            <a:ext cx="4981493" cy="3779893"/>
          </a:xfrm>
          <a:prstGeom prst="rect">
            <a:avLst/>
          </a:prstGeom>
        </p:spPr>
      </p:pic>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506778"/>
            <a:ext cx="10264336" cy="670016"/>
          </a:xfrm>
        </p:spPr>
        <p:txBody>
          <a:bodyPr>
            <a:noAutofit/>
          </a:bodyPr>
          <a:lstStyle/>
          <a:p>
            <a:r>
              <a:rPr lang="en-US" altLang="ko-KR" sz="2000" dirty="0"/>
              <a:t>1-1) What is the IP address and TCP port number used by the client computer (source) that is transferring the file to gaia.cs.umass.edu?  </a:t>
            </a:r>
            <a:endParaRPr lang="ko-KR" altLang="en-US" sz="2000" dirty="0"/>
          </a:p>
        </p:txBody>
      </p:sp>
      <p:pic>
        <p:nvPicPr>
          <p:cNvPr id="6" name="그림 5">
            <a:extLst>
              <a:ext uri="{FF2B5EF4-FFF2-40B4-BE49-F238E27FC236}">
                <a16:creationId xmlns:a16="http://schemas.microsoft.com/office/drawing/2014/main" id="{92802E31-BFCF-4D6E-922F-511BBE02BD4F}"/>
              </a:ext>
            </a:extLst>
          </p:cNvPr>
          <p:cNvPicPr>
            <a:picLocks noChangeAspect="1"/>
          </p:cNvPicPr>
          <p:nvPr/>
        </p:nvPicPr>
        <p:blipFill rotWithShape="1">
          <a:blip r:embed="rId4">
            <a:extLst>
              <a:ext uri="{28A0092B-C50C-407E-A947-70E740481C1C}">
                <a14:useLocalDpi xmlns:a14="http://schemas.microsoft.com/office/drawing/2010/main" val="0"/>
              </a:ext>
            </a:extLst>
          </a:blip>
          <a:srcRect r="21857" b="10336"/>
          <a:stretch/>
        </p:blipFill>
        <p:spPr>
          <a:xfrm>
            <a:off x="605097" y="1333341"/>
            <a:ext cx="4392697" cy="2896753"/>
          </a:xfrm>
          <a:prstGeom prst="rect">
            <a:avLst/>
          </a:prstGeom>
        </p:spPr>
      </p:pic>
      <p:pic>
        <p:nvPicPr>
          <p:cNvPr id="10" name="그림 9">
            <a:extLst>
              <a:ext uri="{FF2B5EF4-FFF2-40B4-BE49-F238E27FC236}">
                <a16:creationId xmlns:a16="http://schemas.microsoft.com/office/drawing/2014/main" id="{8D7C7D10-648E-4842-813F-6E58F229DD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097" y="4330982"/>
            <a:ext cx="3499225" cy="1800771"/>
          </a:xfrm>
          <a:prstGeom prst="rect">
            <a:avLst/>
          </a:prstGeom>
        </p:spPr>
      </p:pic>
      <p:sp>
        <p:nvSpPr>
          <p:cNvPr id="13" name="직사각형 12">
            <a:extLst>
              <a:ext uri="{FF2B5EF4-FFF2-40B4-BE49-F238E27FC236}">
                <a16:creationId xmlns:a16="http://schemas.microsoft.com/office/drawing/2014/main" id="{959F1643-81B0-4019-82D7-9C42A7CED87A}"/>
              </a:ext>
            </a:extLst>
          </p:cNvPr>
          <p:cNvSpPr/>
          <p:nvPr/>
        </p:nvSpPr>
        <p:spPr>
          <a:xfrm>
            <a:off x="3005593" y="2544417"/>
            <a:ext cx="1160890" cy="1590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75E083E9-7C57-4CDD-9EE4-DCF56B26DAC8}"/>
              </a:ext>
            </a:extLst>
          </p:cNvPr>
          <p:cNvSpPr/>
          <p:nvPr/>
        </p:nvSpPr>
        <p:spPr>
          <a:xfrm>
            <a:off x="1384852" y="5333825"/>
            <a:ext cx="1191371" cy="1908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8D6A8661-A6D4-40BE-8A6D-1F0D4C084E9A}"/>
              </a:ext>
            </a:extLst>
          </p:cNvPr>
          <p:cNvSpPr/>
          <p:nvPr/>
        </p:nvSpPr>
        <p:spPr>
          <a:xfrm>
            <a:off x="6791736" y="4795700"/>
            <a:ext cx="1127763" cy="1590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2764312A-55E5-47F9-904C-6B6980F51D70}"/>
              </a:ext>
            </a:extLst>
          </p:cNvPr>
          <p:cNvSpPr/>
          <p:nvPr/>
        </p:nvSpPr>
        <p:spPr>
          <a:xfrm>
            <a:off x="6823541" y="4383812"/>
            <a:ext cx="1366299" cy="1590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2910C309-6D17-46CE-8EAC-C0F2F24A908B}"/>
              </a:ext>
            </a:extLst>
          </p:cNvPr>
          <p:cNvSpPr txBox="1"/>
          <p:nvPr/>
        </p:nvSpPr>
        <p:spPr>
          <a:xfrm>
            <a:off x="4547348" y="5159239"/>
            <a:ext cx="6791211" cy="1323439"/>
          </a:xfrm>
          <a:prstGeom prst="rect">
            <a:avLst/>
          </a:prstGeom>
          <a:noFill/>
        </p:spPr>
        <p:txBody>
          <a:bodyPr wrap="square" rtlCol="0">
            <a:spAutoFit/>
          </a:bodyPr>
          <a:lstStyle/>
          <a:p>
            <a:r>
              <a:rPr lang="en-US" altLang="ko-KR" sz="1600" dirty="0"/>
              <a:t>ipconfig /all</a:t>
            </a:r>
            <a:r>
              <a:rPr lang="ko-KR" altLang="en-US" sz="1600" dirty="0"/>
              <a:t>로 부터 알아낸 내 </a:t>
            </a:r>
            <a:r>
              <a:rPr lang="en-US" altLang="ko-KR" sz="1600" dirty="0"/>
              <a:t>pc</a:t>
            </a:r>
            <a:r>
              <a:rPr lang="ko-KR" altLang="en-US" sz="1600" dirty="0"/>
              <a:t>의 </a:t>
            </a:r>
            <a:r>
              <a:rPr lang="en-US" altLang="ko-KR" sz="1600" dirty="0"/>
              <a:t>IP</a:t>
            </a:r>
            <a:r>
              <a:rPr lang="ko-KR" altLang="en-US" sz="1600" dirty="0"/>
              <a:t> </a:t>
            </a:r>
            <a:r>
              <a:rPr lang="en-US" altLang="ko-KR" sz="1600" dirty="0"/>
              <a:t>address</a:t>
            </a:r>
            <a:r>
              <a:rPr lang="ko-KR" altLang="en-US" sz="1600" dirty="0"/>
              <a:t>와</a:t>
            </a:r>
            <a:r>
              <a:rPr lang="en-US" altLang="ko-KR" sz="1600" dirty="0"/>
              <a:t>, </a:t>
            </a:r>
            <a:r>
              <a:rPr lang="en-US" altLang="ko-KR" sz="1600" dirty="0" err="1"/>
              <a:t>nslookup</a:t>
            </a:r>
            <a:r>
              <a:rPr lang="en-US" altLang="ko-KR" sz="1600" dirty="0"/>
              <a:t> </a:t>
            </a:r>
            <a:r>
              <a:rPr lang="ko-KR" altLang="en-US" sz="1600" dirty="0"/>
              <a:t>을 통해 알아낸 </a:t>
            </a:r>
            <a:r>
              <a:rPr lang="en-US" altLang="ko-KR" sz="1600" dirty="0"/>
              <a:t>gaia.cs.umass.edu</a:t>
            </a:r>
            <a:r>
              <a:rPr lang="ko-KR" altLang="en-US" sz="1600" dirty="0"/>
              <a:t>의 </a:t>
            </a:r>
            <a:r>
              <a:rPr lang="en-US" altLang="ko-KR" sz="1600" dirty="0"/>
              <a:t>IP address</a:t>
            </a:r>
            <a:r>
              <a:rPr lang="ko-KR" altLang="en-US" sz="1600" dirty="0"/>
              <a:t>를 이용하여 분류해낸 </a:t>
            </a:r>
            <a:r>
              <a:rPr lang="en-US" altLang="ko-KR" sz="1600" dirty="0"/>
              <a:t>packet</a:t>
            </a:r>
            <a:r>
              <a:rPr lang="ko-KR" altLang="en-US" sz="1600" dirty="0"/>
              <a:t>이다</a:t>
            </a:r>
            <a:r>
              <a:rPr lang="en-US" altLang="ko-KR" sz="1600" dirty="0"/>
              <a:t>. </a:t>
            </a:r>
          </a:p>
          <a:p>
            <a:endParaRPr lang="en-US" altLang="ko-KR" sz="1600" dirty="0"/>
          </a:p>
          <a:p>
            <a:r>
              <a:rPr lang="en-US" altLang="ko-KR" sz="1600" dirty="0"/>
              <a:t>IP address : 192.168.200.174</a:t>
            </a:r>
          </a:p>
          <a:p>
            <a:r>
              <a:rPr lang="en-US" altLang="ko-KR" sz="1600" dirty="0"/>
              <a:t>Source</a:t>
            </a:r>
            <a:r>
              <a:rPr lang="ko-KR" altLang="en-US" sz="1600" dirty="0"/>
              <a:t> </a:t>
            </a:r>
            <a:r>
              <a:rPr lang="en-US" altLang="ko-KR" sz="1600" dirty="0"/>
              <a:t>port</a:t>
            </a:r>
            <a:r>
              <a:rPr lang="ko-KR" altLang="en-US" sz="1600" dirty="0"/>
              <a:t> </a:t>
            </a:r>
            <a:r>
              <a:rPr lang="en-US" altLang="ko-KR" sz="1600" dirty="0"/>
              <a:t>Num</a:t>
            </a:r>
            <a:r>
              <a:rPr lang="ko-KR" altLang="en-US" sz="1600" dirty="0"/>
              <a:t> </a:t>
            </a:r>
            <a:r>
              <a:rPr lang="en-US" altLang="ko-KR" sz="1600" dirty="0"/>
              <a:t>:</a:t>
            </a:r>
            <a:r>
              <a:rPr lang="ko-KR" altLang="en-US" sz="1600" dirty="0"/>
              <a:t> </a:t>
            </a:r>
            <a:r>
              <a:rPr lang="en-US" altLang="ko-KR" sz="1600" dirty="0"/>
              <a:t>50440</a:t>
            </a:r>
            <a:endParaRPr lang="ko-KR" altLang="en-US" sz="1600" dirty="0"/>
          </a:p>
        </p:txBody>
      </p:sp>
      <p:cxnSp>
        <p:nvCxnSpPr>
          <p:cNvPr id="16" name="직선 화살표 연결선 15">
            <a:extLst>
              <a:ext uri="{FF2B5EF4-FFF2-40B4-BE49-F238E27FC236}">
                <a16:creationId xmlns:a16="http://schemas.microsoft.com/office/drawing/2014/main" id="{C726331F-1387-403D-969D-DD45F688FC85}"/>
              </a:ext>
            </a:extLst>
          </p:cNvPr>
          <p:cNvCxnSpPr>
            <a:cxnSpLocks/>
            <a:stCxn id="13" idx="3"/>
          </p:cNvCxnSpPr>
          <p:nvPr/>
        </p:nvCxnSpPr>
        <p:spPr>
          <a:xfrm>
            <a:off x="4166483" y="2623930"/>
            <a:ext cx="3315043" cy="236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8906BCF1-9958-41AB-A0BD-7643843228BB}"/>
              </a:ext>
            </a:extLst>
          </p:cNvPr>
          <p:cNvCxnSpPr>
            <a:cxnSpLocks/>
          </p:cNvCxnSpPr>
          <p:nvPr/>
        </p:nvCxnSpPr>
        <p:spPr>
          <a:xfrm flipV="1">
            <a:off x="2576223" y="2960878"/>
            <a:ext cx="5883965" cy="24802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67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099223" cy="654113"/>
          </a:xfrm>
        </p:spPr>
        <p:txBody>
          <a:bodyPr>
            <a:noAutofit/>
          </a:bodyPr>
          <a:lstStyle/>
          <a:p>
            <a:r>
              <a:rPr lang="en-US" altLang="ko-KR" sz="1800" dirty="0"/>
              <a:t>4-4) How much data does the receiver typically acknowledge in an ACK?  Can you identify cases where the receiver is </a:t>
            </a:r>
            <a:r>
              <a:rPr lang="en-US" altLang="ko-KR" sz="1800" dirty="0" err="1"/>
              <a:t>ACKing</a:t>
            </a:r>
            <a:r>
              <a:rPr lang="en-US" altLang="ko-KR" sz="1800" dirty="0"/>
              <a:t> every other received segment (see the table on next page). </a:t>
            </a:r>
            <a:endParaRPr lang="ko-KR" altLang="en-US" sz="1800" dirty="0"/>
          </a:p>
        </p:txBody>
      </p:sp>
      <p:pic>
        <p:nvPicPr>
          <p:cNvPr id="2" name="그림 1">
            <a:extLst>
              <a:ext uri="{FF2B5EF4-FFF2-40B4-BE49-F238E27FC236}">
                <a16:creationId xmlns:a16="http://schemas.microsoft.com/office/drawing/2014/main" id="{4A3750AC-3303-46FC-9E1D-841CCC5CD1E2}"/>
              </a:ext>
            </a:extLst>
          </p:cNvPr>
          <p:cNvPicPr>
            <a:picLocks noChangeAspect="1"/>
          </p:cNvPicPr>
          <p:nvPr/>
        </p:nvPicPr>
        <p:blipFill>
          <a:blip r:embed="rId3"/>
          <a:stretch>
            <a:fillRect/>
          </a:stretch>
        </p:blipFill>
        <p:spPr>
          <a:xfrm>
            <a:off x="605096" y="1304332"/>
            <a:ext cx="10145865" cy="174817"/>
          </a:xfrm>
          <a:prstGeom prst="rect">
            <a:avLst/>
          </a:prstGeom>
        </p:spPr>
      </p:pic>
      <p:pic>
        <p:nvPicPr>
          <p:cNvPr id="4" name="그림 3">
            <a:extLst>
              <a:ext uri="{FF2B5EF4-FFF2-40B4-BE49-F238E27FC236}">
                <a16:creationId xmlns:a16="http://schemas.microsoft.com/office/drawing/2014/main" id="{355A5F11-CA27-4C48-862C-86DCA603034B}"/>
              </a:ext>
            </a:extLst>
          </p:cNvPr>
          <p:cNvPicPr>
            <a:picLocks noChangeAspect="1"/>
          </p:cNvPicPr>
          <p:nvPr/>
        </p:nvPicPr>
        <p:blipFill rotWithShape="1">
          <a:blip r:embed="rId4"/>
          <a:srcRect b="96550"/>
          <a:stretch/>
        </p:blipFill>
        <p:spPr>
          <a:xfrm>
            <a:off x="605096" y="1479149"/>
            <a:ext cx="10145865" cy="174817"/>
          </a:xfrm>
          <a:prstGeom prst="rect">
            <a:avLst/>
          </a:prstGeom>
        </p:spPr>
      </p:pic>
      <p:pic>
        <p:nvPicPr>
          <p:cNvPr id="5" name="그림 4">
            <a:extLst>
              <a:ext uri="{FF2B5EF4-FFF2-40B4-BE49-F238E27FC236}">
                <a16:creationId xmlns:a16="http://schemas.microsoft.com/office/drawing/2014/main" id="{5BE4EEFF-EB13-457B-BE85-749515F51340}"/>
              </a:ext>
            </a:extLst>
          </p:cNvPr>
          <p:cNvPicPr>
            <a:picLocks noChangeAspect="1"/>
          </p:cNvPicPr>
          <p:nvPr/>
        </p:nvPicPr>
        <p:blipFill rotWithShape="1">
          <a:blip r:embed="rId4"/>
          <a:srcRect t="61785" b="16871"/>
          <a:stretch/>
        </p:blipFill>
        <p:spPr>
          <a:xfrm>
            <a:off x="605096" y="1828783"/>
            <a:ext cx="10145865" cy="1081379"/>
          </a:xfrm>
          <a:prstGeom prst="rect">
            <a:avLst/>
          </a:prstGeom>
        </p:spPr>
      </p:pic>
      <p:sp>
        <p:nvSpPr>
          <p:cNvPr id="6" name="직사각형 5">
            <a:extLst>
              <a:ext uri="{FF2B5EF4-FFF2-40B4-BE49-F238E27FC236}">
                <a16:creationId xmlns:a16="http://schemas.microsoft.com/office/drawing/2014/main" id="{8959048E-F08A-4FE9-B23C-77A165EE9397}"/>
              </a:ext>
            </a:extLst>
          </p:cNvPr>
          <p:cNvSpPr/>
          <p:nvPr/>
        </p:nvSpPr>
        <p:spPr>
          <a:xfrm>
            <a:off x="5970816" y="1304332"/>
            <a:ext cx="732133" cy="1481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96ED0C4-9A3A-4F06-8D32-80AEE12CE9A0}"/>
              </a:ext>
            </a:extLst>
          </p:cNvPr>
          <p:cNvSpPr/>
          <p:nvPr/>
        </p:nvSpPr>
        <p:spPr>
          <a:xfrm>
            <a:off x="7824082" y="1290976"/>
            <a:ext cx="642731" cy="1881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70B3A4F4-70B4-41DF-A307-79B51EB56F5D}"/>
              </a:ext>
            </a:extLst>
          </p:cNvPr>
          <p:cNvSpPr/>
          <p:nvPr/>
        </p:nvSpPr>
        <p:spPr>
          <a:xfrm>
            <a:off x="5970816" y="1452438"/>
            <a:ext cx="732133" cy="201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96C95E12-5F76-4A45-A953-167235AD73A4}"/>
              </a:ext>
            </a:extLst>
          </p:cNvPr>
          <p:cNvSpPr/>
          <p:nvPr/>
        </p:nvSpPr>
        <p:spPr>
          <a:xfrm>
            <a:off x="6027090" y="1954697"/>
            <a:ext cx="675859" cy="160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3D809A9D-23CC-40A6-9001-694C5368AA7E}"/>
              </a:ext>
            </a:extLst>
          </p:cNvPr>
          <p:cNvSpPr/>
          <p:nvPr/>
        </p:nvSpPr>
        <p:spPr>
          <a:xfrm>
            <a:off x="6027090" y="2289864"/>
            <a:ext cx="675859" cy="618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78CFFFA9-85FB-43F8-BA4C-4FC3B00364DB}"/>
              </a:ext>
            </a:extLst>
          </p:cNvPr>
          <p:cNvSpPr txBox="1"/>
          <p:nvPr/>
        </p:nvSpPr>
        <p:spPr>
          <a:xfrm>
            <a:off x="564327" y="2908855"/>
            <a:ext cx="10812977" cy="2308324"/>
          </a:xfrm>
          <a:prstGeom prst="rect">
            <a:avLst/>
          </a:prstGeom>
          <a:noFill/>
        </p:spPr>
        <p:txBody>
          <a:bodyPr wrap="square" rtlCol="0">
            <a:spAutoFit/>
          </a:bodyPr>
          <a:lstStyle/>
          <a:p>
            <a:r>
              <a:rPr lang="en-US" altLang="ko-KR" sz="1600" dirty="0"/>
              <a:t>TCP Large Segment Offloading (TSO)</a:t>
            </a:r>
            <a:r>
              <a:rPr lang="ko-KR" altLang="en-US" sz="1600" dirty="0"/>
              <a:t>에 의해 전송된 결과이기 때문에</a:t>
            </a:r>
            <a:r>
              <a:rPr lang="en-US" altLang="ko-KR" sz="1600" dirty="0"/>
              <a:t>, </a:t>
            </a:r>
            <a:r>
              <a:rPr lang="ko-KR" altLang="en-US" sz="1600" dirty="0"/>
              <a:t>다른 학우들과 결과가 다소 많이 달랐습니다</a:t>
            </a:r>
            <a:r>
              <a:rPr lang="en-US" altLang="ko-KR" sz="1600" dirty="0"/>
              <a:t>.</a:t>
            </a:r>
          </a:p>
          <a:p>
            <a:r>
              <a:rPr lang="ko-KR" altLang="en-US" sz="1600" dirty="0"/>
              <a:t>대부분 하나</a:t>
            </a:r>
            <a:r>
              <a:rPr lang="en-US" altLang="ko-KR" sz="1600" dirty="0"/>
              <a:t>(</a:t>
            </a:r>
            <a:r>
              <a:rPr lang="ko-KR" altLang="en-US" sz="1600" dirty="0"/>
              <a:t>또는 여러 개</a:t>
            </a:r>
            <a:r>
              <a:rPr lang="en-US" altLang="ko-KR" sz="1600" dirty="0"/>
              <a:t>)</a:t>
            </a:r>
            <a:r>
              <a:rPr lang="ko-KR" altLang="en-US" sz="1600" dirty="0"/>
              <a:t>의</a:t>
            </a:r>
            <a:r>
              <a:rPr lang="en-US" altLang="ko-KR" sz="1600" dirty="0"/>
              <a:t>segment</a:t>
            </a:r>
            <a:r>
              <a:rPr lang="ko-KR" altLang="en-US" sz="1600" dirty="0"/>
              <a:t>에 대한 하나의 </a:t>
            </a:r>
            <a:r>
              <a:rPr lang="en-US" altLang="ko-KR" sz="1600" dirty="0"/>
              <a:t>ack</a:t>
            </a:r>
            <a:r>
              <a:rPr lang="ko-KR" altLang="en-US" sz="1600" dirty="0"/>
              <a:t>가 날아오는 반면</a:t>
            </a:r>
            <a:r>
              <a:rPr lang="en-US" altLang="ko-KR" sz="1600" dirty="0"/>
              <a:t>, segment</a:t>
            </a:r>
            <a:r>
              <a:rPr lang="ko-KR" altLang="en-US" sz="1600" dirty="0"/>
              <a:t> 크기가 커서</a:t>
            </a:r>
            <a:r>
              <a:rPr lang="en-US" altLang="ko-KR" sz="1600" dirty="0"/>
              <a:t>, </a:t>
            </a:r>
            <a:r>
              <a:rPr lang="ko-KR" altLang="en-US" sz="1600" dirty="0"/>
              <a:t>여러 </a:t>
            </a:r>
            <a:r>
              <a:rPr lang="en-US" altLang="ko-KR" sz="1600" dirty="0"/>
              <a:t>ack</a:t>
            </a:r>
            <a:r>
              <a:rPr lang="ko-KR" altLang="en-US" sz="1600" dirty="0"/>
              <a:t>들이 날아오는 것을 볼 수 있었습니다</a:t>
            </a:r>
            <a:r>
              <a:rPr lang="en-US" altLang="ko-KR" sz="1600" dirty="0"/>
              <a:t>.. </a:t>
            </a:r>
            <a:r>
              <a:rPr lang="ko-KR" altLang="en-US" sz="1600" dirty="0"/>
              <a:t>하나의 </a:t>
            </a:r>
            <a:r>
              <a:rPr lang="en-US" altLang="ko-KR" sz="1600" dirty="0"/>
              <a:t>segment</a:t>
            </a:r>
            <a:r>
              <a:rPr lang="ko-KR" altLang="en-US" sz="1600" dirty="0"/>
              <a:t>에 대해 평균 </a:t>
            </a:r>
            <a:r>
              <a:rPr lang="en-US" altLang="ko-KR" sz="1600" dirty="0"/>
              <a:t>4~9</a:t>
            </a:r>
            <a:r>
              <a:rPr lang="ko-KR" altLang="en-US" sz="1600" dirty="0"/>
              <a:t>개의 </a:t>
            </a:r>
            <a:r>
              <a:rPr lang="en-US" altLang="ko-KR" sz="1600" dirty="0"/>
              <a:t>ack</a:t>
            </a:r>
            <a:r>
              <a:rPr lang="ko-KR" altLang="en-US" sz="1600" dirty="0"/>
              <a:t>가 날아왔습니다</a:t>
            </a:r>
            <a:r>
              <a:rPr lang="en-US" altLang="ko-KR" sz="1600" dirty="0"/>
              <a:t>.</a:t>
            </a:r>
          </a:p>
          <a:p>
            <a:r>
              <a:rPr lang="en-US" altLang="ko-KR" sz="1600" dirty="0"/>
              <a:t>Segment</a:t>
            </a:r>
            <a:r>
              <a:rPr lang="ko-KR" altLang="en-US" sz="1600" dirty="0"/>
              <a:t>의 길이가 </a:t>
            </a:r>
            <a:r>
              <a:rPr lang="en-US" altLang="ko-KR" sz="1600" dirty="0"/>
              <a:t>1460~33200</a:t>
            </a:r>
            <a:r>
              <a:rPr lang="ko-KR" altLang="en-US" sz="1600" dirty="0"/>
              <a:t>으로 너무 들쭉날쭉해서 한 </a:t>
            </a:r>
            <a:r>
              <a:rPr lang="en-US" altLang="ko-KR" sz="1600" dirty="0"/>
              <a:t>segment</a:t>
            </a:r>
            <a:r>
              <a:rPr lang="ko-KR" altLang="en-US" sz="1600" dirty="0"/>
              <a:t>를 정하고</a:t>
            </a:r>
            <a:r>
              <a:rPr lang="en-US" altLang="ko-KR" sz="1600" dirty="0"/>
              <a:t>, ack</a:t>
            </a:r>
            <a:r>
              <a:rPr lang="ko-KR" altLang="en-US" sz="1600" dirty="0"/>
              <a:t>가 </a:t>
            </a:r>
            <a:r>
              <a:rPr lang="en-US" altLang="ko-KR" sz="1600" dirty="0"/>
              <a:t>acknowledge</a:t>
            </a:r>
            <a:r>
              <a:rPr lang="ko-KR" altLang="en-US" sz="1600" dirty="0"/>
              <a:t>하는 </a:t>
            </a:r>
            <a:r>
              <a:rPr lang="en-US" altLang="ko-KR" sz="1600" dirty="0"/>
              <a:t>data </a:t>
            </a:r>
            <a:r>
              <a:rPr lang="ko-KR" altLang="en-US" sz="1600" dirty="0"/>
              <a:t>값을 구해보았다</a:t>
            </a:r>
            <a:r>
              <a:rPr lang="en-US" altLang="ko-KR" sz="1600" dirty="0"/>
              <a:t>. </a:t>
            </a:r>
          </a:p>
          <a:p>
            <a:r>
              <a:rPr lang="ko-KR" altLang="en-US" sz="1600" dirty="0"/>
              <a:t>평균적으로 </a:t>
            </a:r>
            <a:r>
              <a:rPr lang="en-US" altLang="ko-KR" sz="1600" dirty="0"/>
              <a:t>1460~32000</a:t>
            </a:r>
            <a:r>
              <a:rPr lang="ko-KR" altLang="en-US" sz="1600" dirty="0"/>
              <a:t>의 길이에 대해 </a:t>
            </a:r>
            <a:r>
              <a:rPr lang="en-US" altLang="ko-KR" sz="1600" dirty="0"/>
              <a:t>4~9</a:t>
            </a:r>
            <a:r>
              <a:rPr lang="ko-KR" altLang="en-US" sz="1600" dirty="0"/>
              <a:t>개의 </a:t>
            </a:r>
            <a:r>
              <a:rPr lang="en-US" altLang="ko-KR" sz="1600" dirty="0"/>
              <a:t>ack</a:t>
            </a:r>
            <a:r>
              <a:rPr lang="ko-KR" altLang="en-US" sz="1600" dirty="0"/>
              <a:t>가 왔기에</a:t>
            </a:r>
            <a:r>
              <a:rPr lang="en-US" altLang="ko-KR" sz="1600" dirty="0"/>
              <a:t>, </a:t>
            </a:r>
            <a:r>
              <a:rPr lang="ko-KR" altLang="en-US" sz="1600" dirty="0"/>
              <a:t>평균 </a:t>
            </a:r>
            <a:r>
              <a:rPr lang="en-US" altLang="ko-KR" sz="1600" dirty="0"/>
              <a:t>1460 ~ 8000 bytes</a:t>
            </a:r>
            <a:r>
              <a:rPr lang="ko-KR" altLang="en-US" sz="1600" dirty="0"/>
              <a:t>의</a:t>
            </a:r>
            <a:r>
              <a:rPr lang="en-US" altLang="ko-KR" sz="1600" dirty="0"/>
              <a:t> data</a:t>
            </a:r>
            <a:r>
              <a:rPr lang="ko-KR" altLang="en-US" sz="1600" dirty="0"/>
              <a:t>를 </a:t>
            </a:r>
            <a:r>
              <a:rPr lang="en-US" altLang="ko-KR" sz="1600" dirty="0"/>
              <a:t>ack </a:t>
            </a:r>
            <a:r>
              <a:rPr lang="ko-KR" altLang="en-US" sz="1600" dirty="0"/>
              <a:t>했다고 볼 수 있다</a:t>
            </a:r>
            <a:r>
              <a:rPr lang="en-US" altLang="ko-KR" sz="1600" dirty="0"/>
              <a:t>.</a:t>
            </a:r>
          </a:p>
          <a:p>
            <a:endParaRPr lang="en-US" altLang="ko-KR" sz="1600" dirty="0"/>
          </a:p>
          <a:p>
            <a:endParaRPr lang="en-US" altLang="ko-KR" sz="1600" dirty="0"/>
          </a:p>
        </p:txBody>
      </p:sp>
      <p:graphicFrame>
        <p:nvGraphicFramePr>
          <p:cNvPr id="12" name="표 11">
            <a:extLst>
              <a:ext uri="{FF2B5EF4-FFF2-40B4-BE49-F238E27FC236}">
                <a16:creationId xmlns:a16="http://schemas.microsoft.com/office/drawing/2014/main" id="{43F6E625-F0A2-444E-B736-6DFFF364999C}"/>
              </a:ext>
            </a:extLst>
          </p:cNvPr>
          <p:cNvGraphicFramePr>
            <a:graphicFrameLocks noGrp="1"/>
          </p:cNvGraphicFramePr>
          <p:nvPr>
            <p:extLst>
              <p:ext uri="{D42A27DB-BD31-4B8C-83A1-F6EECF244321}">
                <p14:modId xmlns:p14="http://schemas.microsoft.com/office/powerpoint/2010/main" val="1231487449"/>
              </p:ext>
            </p:extLst>
          </p:nvPr>
        </p:nvGraphicFramePr>
        <p:xfrm>
          <a:off x="1614028" y="4587339"/>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16443780"/>
                    </a:ext>
                  </a:extLst>
                </a:gridCol>
                <a:gridCol w="2709333">
                  <a:extLst>
                    <a:ext uri="{9D8B030D-6E8A-4147-A177-3AD203B41FA5}">
                      <a16:colId xmlns:a16="http://schemas.microsoft.com/office/drawing/2014/main" val="960843985"/>
                    </a:ext>
                  </a:extLst>
                </a:gridCol>
                <a:gridCol w="2709333">
                  <a:extLst>
                    <a:ext uri="{9D8B030D-6E8A-4147-A177-3AD203B41FA5}">
                      <a16:colId xmlns:a16="http://schemas.microsoft.com/office/drawing/2014/main" val="3025403731"/>
                    </a:ext>
                  </a:extLst>
                </a:gridCol>
              </a:tblGrid>
              <a:tr h="370840">
                <a:tc>
                  <a:txBody>
                    <a:bodyPr/>
                    <a:lstStyle/>
                    <a:p>
                      <a:pPr algn="ctr"/>
                      <a:r>
                        <a:rPr lang="en-US" altLang="ko-KR" dirty="0"/>
                        <a:t>No.345</a:t>
                      </a:r>
                      <a:endParaRPr lang="ko-KR" altLang="en-US" dirty="0"/>
                    </a:p>
                  </a:txBody>
                  <a:tcPr/>
                </a:tc>
                <a:tc>
                  <a:txBody>
                    <a:bodyPr/>
                    <a:lstStyle/>
                    <a:p>
                      <a:pPr algn="ctr" latinLnBrk="1"/>
                      <a:r>
                        <a:rPr lang="en-US" altLang="ko-KR" dirty="0"/>
                        <a:t>888373</a:t>
                      </a:r>
                      <a:endParaRPr lang="ko-KR" altLang="en-US" dirty="0"/>
                    </a:p>
                  </a:txBody>
                  <a:tcPr/>
                </a:tc>
                <a:tc>
                  <a:txBody>
                    <a:bodyPr/>
                    <a:lstStyle/>
                    <a:p>
                      <a:pPr algn="ctr" latinLnBrk="1"/>
                      <a:r>
                        <a:rPr lang="en-US" altLang="ko-KR" dirty="0"/>
                        <a:t>2920</a:t>
                      </a:r>
                      <a:endParaRPr lang="ko-KR" altLang="en-US" dirty="0"/>
                    </a:p>
                  </a:txBody>
                  <a:tcPr/>
                </a:tc>
                <a:extLst>
                  <a:ext uri="{0D108BD9-81ED-4DB2-BD59-A6C34878D82A}">
                    <a16:rowId xmlns:a16="http://schemas.microsoft.com/office/drawing/2014/main" val="2356802328"/>
                  </a:ext>
                </a:extLst>
              </a:tr>
              <a:tr h="370840">
                <a:tc>
                  <a:txBody>
                    <a:bodyPr/>
                    <a:lstStyle/>
                    <a:p>
                      <a:pPr algn="ctr"/>
                      <a:r>
                        <a:rPr lang="en-US" altLang="ko-KR" dirty="0"/>
                        <a:t>No.347</a:t>
                      </a:r>
                      <a:endParaRPr lang="ko-KR" altLang="en-US" dirty="0"/>
                    </a:p>
                  </a:txBody>
                  <a:tcPr/>
                </a:tc>
                <a:tc>
                  <a:txBody>
                    <a:bodyPr/>
                    <a:lstStyle/>
                    <a:p>
                      <a:pPr algn="ctr" latinLnBrk="1"/>
                      <a:r>
                        <a:rPr lang="en-US" altLang="ko-KR" dirty="0"/>
                        <a:t>891293</a:t>
                      </a:r>
                      <a:endParaRPr lang="ko-KR" altLang="en-US" dirty="0"/>
                    </a:p>
                  </a:txBody>
                  <a:tcPr/>
                </a:tc>
                <a:tc>
                  <a:txBody>
                    <a:bodyPr/>
                    <a:lstStyle/>
                    <a:p>
                      <a:pPr algn="ctr" latinLnBrk="1"/>
                      <a:r>
                        <a:rPr lang="en-US" altLang="ko-KR" dirty="0"/>
                        <a:t>2920</a:t>
                      </a:r>
                      <a:endParaRPr lang="ko-KR" altLang="en-US" dirty="0"/>
                    </a:p>
                  </a:txBody>
                  <a:tcPr/>
                </a:tc>
                <a:extLst>
                  <a:ext uri="{0D108BD9-81ED-4DB2-BD59-A6C34878D82A}">
                    <a16:rowId xmlns:a16="http://schemas.microsoft.com/office/drawing/2014/main" val="2919487219"/>
                  </a:ext>
                </a:extLst>
              </a:tr>
              <a:tr h="370840">
                <a:tc>
                  <a:txBody>
                    <a:bodyPr/>
                    <a:lstStyle/>
                    <a:p>
                      <a:pPr algn="ctr"/>
                      <a:r>
                        <a:rPr lang="en-US" altLang="ko-KR" dirty="0"/>
                        <a:t>No.348</a:t>
                      </a:r>
                      <a:endParaRPr lang="ko-KR" altLang="en-US" dirty="0"/>
                    </a:p>
                  </a:txBody>
                  <a:tcPr/>
                </a:tc>
                <a:tc>
                  <a:txBody>
                    <a:bodyPr/>
                    <a:lstStyle/>
                    <a:p>
                      <a:pPr algn="ctr" latinLnBrk="1"/>
                      <a:r>
                        <a:rPr lang="en-US" altLang="ko-KR" dirty="0"/>
                        <a:t>894213</a:t>
                      </a:r>
                      <a:endParaRPr lang="ko-KR" altLang="en-US" dirty="0"/>
                    </a:p>
                  </a:txBody>
                  <a:tcPr/>
                </a:tc>
                <a:tc>
                  <a:txBody>
                    <a:bodyPr/>
                    <a:lstStyle/>
                    <a:p>
                      <a:pPr algn="ctr" latinLnBrk="1"/>
                      <a:r>
                        <a:rPr lang="en-US" altLang="ko-KR" dirty="0"/>
                        <a:t>2920</a:t>
                      </a:r>
                      <a:endParaRPr lang="ko-KR" altLang="en-US" dirty="0"/>
                    </a:p>
                  </a:txBody>
                  <a:tcPr/>
                </a:tc>
                <a:extLst>
                  <a:ext uri="{0D108BD9-81ED-4DB2-BD59-A6C34878D82A}">
                    <a16:rowId xmlns:a16="http://schemas.microsoft.com/office/drawing/2014/main" val="3576211834"/>
                  </a:ext>
                </a:extLst>
              </a:tr>
              <a:tr h="370840">
                <a:tc>
                  <a:txBody>
                    <a:bodyPr/>
                    <a:lstStyle/>
                    <a:p>
                      <a:pPr algn="ctr"/>
                      <a:r>
                        <a:rPr lang="en-US" altLang="ko-KR" dirty="0"/>
                        <a:t>No.349</a:t>
                      </a:r>
                      <a:endParaRPr lang="ko-KR" altLang="en-US" dirty="0"/>
                    </a:p>
                  </a:txBody>
                  <a:tcPr/>
                </a:tc>
                <a:tc>
                  <a:txBody>
                    <a:bodyPr/>
                    <a:lstStyle/>
                    <a:p>
                      <a:pPr algn="ctr" latinLnBrk="1"/>
                      <a:r>
                        <a:rPr lang="en-US" altLang="ko-KR" dirty="0"/>
                        <a:t>897133</a:t>
                      </a:r>
                      <a:endParaRPr lang="ko-KR" altLang="en-US" dirty="0"/>
                    </a:p>
                  </a:txBody>
                  <a:tcPr/>
                </a:tc>
                <a:tc>
                  <a:txBody>
                    <a:bodyPr/>
                    <a:lstStyle/>
                    <a:p>
                      <a:pPr algn="ctr" latinLnBrk="1"/>
                      <a:r>
                        <a:rPr lang="en-US" altLang="ko-KR" dirty="0"/>
                        <a:t>2920</a:t>
                      </a:r>
                      <a:endParaRPr lang="ko-KR" altLang="en-US" dirty="0"/>
                    </a:p>
                  </a:txBody>
                  <a:tcPr/>
                </a:tc>
                <a:extLst>
                  <a:ext uri="{0D108BD9-81ED-4DB2-BD59-A6C34878D82A}">
                    <a16:rowId xmlns:a16="http://schemas.microsoft.com/office/drawing/2014/main" val="2728136854"/>
                  </a:ext>
                </a:extLst>
              </a:tr>
              <a:tr h="370840">
                <a:tc>
                  <a:txBody>
                    <a:bodyPr/>
                    <a:lstStyle/>
                    <a:p>
                      <a:pPr algn="ctr"/>
                      <a:r>
                        <a:rPr lang="en-US" altLang="ko-KR" dirty="0"/>
                        <a:t>No.350</a:t>
                      </a:r>
                      <a:endParaRPr lang="ko-KR" altLang="en-US" dirty="0"/>
                    </a:p>
                  </a:txBody>
                  <a:tcPr/>
                </a:tc>
                <a:tc>
                  <a:txBody>
                    <a:bodyPr/>
                    <a:lstStyle/>
                    <a:p>
                      <a:pPr algn="ctr" latinLnBrk="1"/>
                      <a:r>
                        <a:rPr lang="en-US" altLang="ko-KR" dirty="0"/>
                        <a:t>901837</a:t>
                      </a:r>
                      <a:endParaRPr lang="ko-KR" altLang="en-US" dirty="0"/>
                    </a:p>
                  </a:txBody>
                  <a:tcPr/>
                </a:tc>
                <a:tc>
                  <a:txBody>
                    <a:bodyPr/>
                    <a:lstStyle/>
                    <a:p>
                      <a:pPr algn="ctr" latinLnBrk="1"/>
                      <a:r>
                        <a:rPr lang="en-US" altLang="ko-KR" dirty="0"/>
                        <a:t>4704</a:t>
                      </a:r>
                      <a:endParaRPr lang="ko-KR" altLang="en-US" dirty="0"/>
                    </a:p>
                  </a:txBody>
                  <a:tcPr/>
                </a:tc>
                <a:extLst>
                  <a:ext uri="{0D108BD9-81ED-4DB2-BD59-A6C34878D82A}">
                    <a16:rowId xmlns:a16="http://schemas.microsoft.com/office/drawing/2014/main" val="2771000581"/>
                  </a:ext>
                </a:extLst>
              </a:tr>
            </a:tbl>
          </a:graphicData>
        </a:graphic>
      </p:graphicFrame>
    </p:spTree>
    <p:extLst>
      <p:ext uri="{BB962C8B-B14F-4D97-AF65-F5344CB8AC3E}">
        <p14:creationId xmlns:p14="http://schemas.microsoft.com/office/powerpoint/2010/main" val="3201508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099223" cy="654113"/>
          </a:xfrm>
        </p:spPr>
        <p:txBody>
          <a:bodyPr>
            <a:noAutofit/>
          </a:bodyPr>
          <a:lstStyle/>
          <a:p>
            <a:r>
              <a:rPr lang="en-US" altLang="ko-KR" sz="2000" dirty="0"/>
              <a:t>4-5) What is the throughput (bytes transferred per unit time) for the TCP connection? Explain how you calculated this value. </a:t>
            </a:r>
            <a:endParaRPr lang="ko-KR" altLang="en-US" sz="2000" dirty="0"/>
          </a:p>
        </p:txBody>
      </p:sp>
      <p:pic>
        <p:nvPicPr>
          <p:cNvPr id="5" name="그림 4">
            <a:extLst>
              <a:ext uri="{FF2B5EF4-FFF2-40B4-BE49-F238E27FC236}">
                <a16:creationId xmlns:a16="http://schemas.microsoft.com/office/drawing/2014/main" id="{EBECDAFD-F901-44FD-97F3-A9015A44B6AF}"/>
              </a:ext>
            </a:extLst>
          </p:cNvPr>
          <p:cNvPicPr>
            <a:picLocks noChangeAspect="1"/>
          </p:cNvPicPr>
          <p:nvPr/>
        </p:nvPicPr>
        <p:blipFill rotWithShape="1">
          <a:blip r:embed="rId3"/>
          <a:srcRect b="28904"/>
          <a:stretch/>
        </p:blipFill>
        <p:spPr>
          <a:xfrm>
            <a:off x="543295" y="3934026"/>
            <a:ext cx="6302777" cy="2334866"/>
          </a:xfrm>
          <a:prstGeom prst="rect">
            <a:avLst/>
          </a:prstGeom>
        </p:spPr>
      </p:pic>
      <p:pic>
        <p:nvPicPr>
          <p:cNvPr id="2" name="그림 1">
            <a:extLst>
              <a:ext uri="{FF2B5EF4-FFF2-40B4-BE49-F238E27FC236}">
                <a16:creationId xmlns:a16="http://schemas.microsoft.com/office/drawing/2014/main" id="{B6DAAD4F-5881-4228-8FE8-8E8D94713E44}"/>
              </a:ext>
            </a:extLst>
          </p:cNvPr>
          <p:cNvPicPr>
            <a:picLocks noChangeAspect="1"/>
          </p:cNvPicPr>
          <p:nvPr/>
        </p:nvPicPr>
        <p:blipFill rotWithShape="1">
          <a:blip r:embed="rId4"/>
          <a:srcRect r="17409"/>
          <a:stretch/>
        </p:blipFill>
        <p:spPr>
          <a:xfrm>
            <a:off x="543296" y="1439759"/>
            <a:ext cx="6302776" cy="2334866"/>
          </a:xfrm>
          <a:prstGeom prst="rect">
            <a:avLst/>
          </a:prstGeom>
        </p:spPr>
      </p:pic>
      <p:sp>
        <p:nvSpPr>
          <p:cNvPr id="6" name="직사각형 5">
            <a:extLst>
              <a:ext uri="{FF2B5EF4-FFF2-40B4-BE49-F238E27FC236}">
                <a16:creationId xmlns:a16="http://schemas.microsoft.com/office/drawing/2014/main" id="{B95F881B-581B-43C1-BDD3-DFDEBA2CAAF9}"/>
              </a:ext>
            </a:extLst>
          </p:cNvPr>
          <p:cNvSpPr/>
          <p:nvPr/>
        </p:nvSpPr>
        <p:spPr>
          <a:xfrm>
            <a:off x="850791" y="5338066"/>
            <a:ext cx="548639" cy="172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BD29FBE-DA82-446A-92AF-AAA85EADABAD}"/>
              </a:ext>
            </a:extLst>
          </p:cNvPr>
          <p:cNvSpPr/>
          <p:nvPr/>
        </p:nvSpPr>
        <p:spPr>
          <a:xfrm>
            <a:off x="732848" y="1470016"/>
            <a:ext cx="491654" cy="1759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8BE7FC96-CDCA-4DBD-B812-679F2E3D6E78}"/>
              </a:ext>
            </a:extLst>
          </p:cNvPr>
          <p:cNvSpPr txBox="1"/>
          <p:nvPr/>
        </p:nvSpPr>
        <p:spPr>
          <a:xfrm>
            <a:off x="6846072" y="2287421"/>
            <a:ext cx="4860360" cy="3785652"/>
          </a:xfrm>
          <a:prstGeom prst="rect">
            <a:avLst/>
          </a:prstGeom>
          <a:noFill/>
        </p:spPr>
        <p:txBody>
          <a:bodyPr wrap="square" rtlCol="0">
            <a:spAutoFit/>
          </a:bodyPr>
          <a:lstStyle/>
          <a:p>
            <a:pPr algn="ctr"/>
            <a:r>
              <a:rPr lang="ko-KR" altLang="en-US" sz="1600" dirty="0"/>
              <a:t>첫 전송 </a:t>
            </a:r>
            <a:r>
              <a:rPr lang="en-US" altLang="ko-KR" sz="1600" dirty="0"/>
              <a:t>segment</a:t>
            </a:r>
            <a:r>
              <a:rPr lang="ko-KR" altLang="en-US" sz="1600" dirty="0"/>
              <a:t>는 </a:t>
            </a:r>
            <a:r>
              <a:rPr lang="en-US" altLang="ko-KR" sz="1600" dirty="0"/>
              <a:t>3.321898</a:t>
            </a:r>
          </a:p>
          <a:p>
            <a:pPr algn="ctr"/>
            <a:r>
              <a:rPr lang="ko-KR" altLang="en-US" sz="1600" dirty="0"/>
              <a:t>마지막</a:t>
            </a:r>
            <a:r>
              <a:rPr lang="en-US" altLang="ko-KR" sz="1600" dirty="0"/>
              <a:t> ack</a:t>
            </a:r>
            <a:r>
              <a:rPr lang="ko-KR" altLang="en-US" sz="1600" dirty="0"/>
              <a:t> 수신 시각은 </a:t>
            </a:r>
            <a:r>
              <a:rPr lang="en-US" altLang="ko-KR" sz="1600" dirty="0"/>
              <a:t>24.893531</a:t>
            </a:r>
            <a:r>
              <a:rPr lang="ko-KR" altLang="en-US" sz="1600" dirty="0"/>
              <a:t>이다</a:t>
            </a:r>
            <a:r>
              <a:rPr lang="en-US" altLang="ko-KR" sz="1600" dirty="0"/>
              <a:t>.</a:t>
            </a:r>
          </a:p>
          <a:p>
            <a:pPr algn="ctr"/>
            <a:r>
              <a:rPr lang="en-US" altLang="ko-KR" sz="1600" dirty="0"/>
              <a:t>3-way handshake </a:t>
            </a:r>
            <a:r>
              <a:rPr lang="ko-KR" altLang="en-US" sz="1600" dirty="0"/>
              <a:t>과정 동안은 </a:t>
            </a:r>
            <a:r>
              <a:rPr lang="en-US" altLang="ko-KR" sz="1600" dirty="0"/>
              <a:t>data</a:t>
            </a:r>
            <a:r>
              <a:rPr lang="ko-KR" altLang="en-US" sz="1600" dirty="0"/>
              <a:t>를 보내지 않기에 첫 전송 시간을 기준으로 하고 계산하였다</a:t>
            </a:r>
            <a:r>
              <a:rPr lang="en-US" altLang="ko-KR" sz="1600" dirty="0"/>
              <a:t>.</a:t>
            </a:r>
          </a:p>
          <a:p>
            <a:pPr algn="ctr"/>
            <a:endParaRPr lang="en-US" altLang="ko-KR" sz="1600" dirty="0"/>
          </a:p>
          <a:p>
            <a:pPr algn="ctr"/>
            <a:r>
              <a:rPr lang="en-US" altLang="ko-KR" sz="1600" dirty="0"/>
              <a:t>Throughput</a:t>
            </a:r>
            <a:r>
              <a:rPr lang="ko-KR" altLang="en-US" sz="1600" dirty="0"/>
              <a:t>은 전송한 데이터</a:t>
            </a:r>
            <a:r>
              <a:rPr lang="en-US" altLang="ko-KR" sz="1600" dirty="0"/>
              <a:t>/ </a:t>
            </a:r>
            <a:r>
              <a:rPr lang="ko-KR" altLang="en-US" sz="1600" dirty="0"/>
              <a:t>걸린 시간</a:t>
            </a:r>
            <a:endParaRPr lang="en-US" altLang="ko-KR" sz="1600" dirty="0"/>
          </a:p>
          <a:p>
            <a:pPr algn="ctr"/>
            <a:r>
              <a:rPr lang="en-US" altLang="ko-KR" sz="1600" dirty="0"/>
              <a:t>(</a:t>
            </a:r>
            <a:r>
              <a:rPr lang="ko-KR" altLang="en-US" sz="1600" dirty="0"/>
              <a:t> 이므로</a:t>
            </a:r>
            <a:endParaRPr lang="en-US" altLang="ko-KR" sz="1600" dirty="0"/>
          </a:p>
          <a:p>
            <a:pPr algn="ctr"/>
            <a:endParaRPr lang="en-US" altLang="ko-KR" sz="1600" dirty="0"/>
          </a:p>
          <a:p>
            <a:pPr algn="ctr"/>
            <a:r>
              <a:rPr lang="ko-KR" altLang="en-US" sz="1600" dirty="0"/>
              <a:t>가장 마지막 </a:t>
            </a:r>
            <a:r>
              <a:rPr lang="en-US" altLang="ko-KR" sz="1600" dirty="0"/>
              <a:t>ack num – </a:t>
            </a:r>
            <a:r>
              <a:rPr lang="ko-KR" altLang="en-US" sz="1600" dirty="0"/>
              <a:t>첫 </a:t>
            </a:r>
            <a:r>
              <a:rPr lang="en-US" altLang="ko-KR" sz="1600" dirty="0"/>
              <a:t>segment seq num</a:t>
            </a:r>
            <a:r>
              <a:rPr lang="ko-KR" altLang="en-US" sz="1600" dirty="0"/>
              <a:t>인</a:t>
            </a:r>
            <a:endParaRPr lang="en-US" altLang="ko-KR" sz="1600" dirty="0"/>
          </a:p>
          <a:p>
            <a:pPr algn="ctr"/>
            <a:r>
              <a:rPr lang="en-US" altLang="ko-KR" sz="1600" dirty="0"/>
              <a:t>19010890 – 1 = 19010889</a:t>
            </a:r>
          </a:p>
          <a:p>
            <a:pPr algn="ctr"/>
            <a:endParaRPr lang="en-US" altLang="ko-KR" sz="1600" dirty="0"/>
          </a:p>
          <a:p>
            <a:pPr algn="ctr"/>
            <a:r>
              <a:rPr lang="ko-KR" altLang="en-US" sz="1600" dirty="0"/>
              <a:t>따라서</a:t>
            </a:r>
            <a:r>
              <a:rPr lang="en-US" altLang="ko-KR" sz="1600" dirty="0"/>
              <a:t>, </a:t>
            </a:r>
          </a:p>
          <a:p>
            <a:pPr algn="ctr"/>
            <a:r>
              <a:rPr lang="en-US" altLang="ko-KR" sz="1600" dirty="0"/>
              <a:t>19,010,889 / </a:t>
            </a:r>
            <a:r>
              <a:rPr lang="ko-KR" altLang="en-US" sz="1600" dirty="0"/>
              <a:t> </a:t>
            </a:r>
            <a:r>
              <a:rPr lang="en-US" altLang="ko-KR" sz="1600" dirty="0"/>
              <a:t>21.517633 = 883,502.799(bytes/sec)</a:t>
            </a:r>
          </a:p>
          <a:p>
            <a:pPr algn="ctr"/>
            <a:r>
              <a:rPr lang="ko-KR" altLang="en-US" sz="1600" dirty="0"/>
              <a:t>임을 볼 수 있다</a:t>
            </a:r>
            <a:r>
              <a:rPr lang="en-US" altLang="ko-KR" sz="1600" dirty="0"/>
              <a:t>.</a:t>
            </a:r>
          </a:p>
          <a:p>
            <a:pPr algn="ctr"/>
            <a:endParaRPr lang="en-US" altLang="ko-KR" sz="1600" dirty="0"/>
          </a:p>
        </p:txBody>
      </p:sp>
      <p:sp>
        <p:nvSpPr>
          <p:cNvPr id="9" name="직사각형 8">
            <a:extLst>
              <a:ext uri="{FF2B5EF4-FFF2-40B4-BE49-F238E27FC236}">
                <a16:creationId xmlns:a16="http://schemas.microsoft.com/office/drawing/2014/main" id="{85D216D9-9981-4A77-A21E-B303916F2224}"/>
              </a:ext>
            </a:extLst>
          </p:cNvPr>
          <p:cNvSpPr/>
          <p:nvPr/>
        </p:nvSpPr>
        <p:spPr>
          <a:xfrm>
            <a:off x="4970892" y="5338066"/>
            <a:ext cx="706339" cy="172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BAB350C1-3C62-4E86-80BA-39CAEA1152F0}"/>
              </a:ext>
            </a:extLst>
          </p:cNvPr>
          <p:cNvSpPr/>
          <p:nvPr/>
        </p:nvSpPr>
        <p:spPr>
          <a:xfrm>
            <a:off x="4725728" y="1477969"/>
            <a:ext cx="315400" cy="167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44366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506777"/>
            <a:ext cx="10614194" cy="654113"/>
          </a:xfrm>
        </p:spPr>
        <p:txBody>
          <a:bodyPr>
            <a:noAutofit/>
          </a:bodyPr>
          <a:lstStyle/>
          <a:p>
            <a:r>
              <a:rPr lang="en-US" altLang="ko-KR" sz="2000" dirty="0"/>
              <a:t>1-2) What is the IP address of gaia.cs.umass.edu? On what port number is it sending and receiving TCP segments for this connection? </a:t>
            </a:r>
            <a:endParaRPr lang="ko-KR" altLang="en-US" sz="2000" dirty="0"/>
          </a:p>
        </p:txBody>
      </p:sp>
      <p:pic>
        <p:nvPicPr>
          <p:cNvPr id="4" name="그림 3">
            <a:extLst>
              <a:ext uri="{FF2B5EF4-FFF2-40B4-BE49-F238E27FC236}">
                <a16:creationId xmlns:a16="http://schemas.microsoft.com/office/drawing/2014/main" id="{DD7AA6A8-0147-41E5-BA99-64D6FD5E73C4}"/>
              </a:ext>
            </a:extLst>
          </p:cNvPr>
          <p:cNvPicPr>
            <a:picLocks noChangeAspect="1"/>
          </p:cNvPicPr>
          <p:nvPr/>
        </p:nvPicPr>
        <p:blipFill rotWithShape="1">
          <a:blip r:embed="rId3">
            <a:extLst>
              <a:ext uri="{28A0092B-C50C-407E-A947-70E740481C1C}">
                <a14:useLocalDpi xmlns:a14="http://schemas.microsoft.com/office/drawing/2010/main" val="0"/>
              </a:ext>
            </a:extLst>
          </a:blip>
          <a:srcRect r="-104" b="22137"/>
          <a:stretch/>
        </p:blipFill>
        <p:spPr>
          <a:xfrm>
            <a:off x="751796" y="1277681"/>
            <a:ext cx="5976277" cy="4534722"/>
          </a:xfrm>
          <a:prstGeom prst="rect">
            <a:avLst/>
          </a:prstGeom>
        </p:spPr>
      </p:pic>
      <p:sp>
        <p:nvSpPr>
          <p:cNvPr id="5" name="직사각형 4">
            <a:extLst>
              <a:ext uri="{FF2B5EF4-FFF2-40B4-BE49-F238E27FC236}">
                <a16:creationId xmlns:a16="http://schemas.microsoft.com/office/drawing/2014/main" id="{843D1EB4-6D9E-4A2E-B43E-BAF64A6EFBC2}"/>
              </a:ext>
            </a:extLst>
          </p:cNvPr>
          <p:cNvSpPr/>
          <p:nvPr/>
        </p:nvSpPr>
        <p:spPr>
          <a:xfrm>
            <a:off x="1027040" y="5580319"/>
            <a:ext cx="1477621" cy="1907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B031D8B-4B0A-498A-B8EB-FEE07DEB52EC}"/>
              </a:ext>
            </a:extLst>
          </p:cNvPr>
          <p:cNvSpPr/>
          <p:nvPr/>
        </p:nvSpPr>
        <p:spPr>
          <a:xfrm>
            <a:off x="1027040" y="5087207"/>
            <a:ext cx="1946748" cy="1907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FA844B99-0D90-447A-9D94-92D88C79BDAA}"/>
              </a:ext>
            </a:extLst>
          </p:cNvPr>
          <p:cNvSpPr txBox="1"/>
          <p:nvPr/>
        </p:nvSpPr>
        <p:spPr>
          <a:xfrm>
            <a:off x="7696065" y="2949891"/>
            <a:ext cx="3229027" cy="1569660"/>
          </a:xfrm>
          <a:prstGeom prst="rect">
            <a:avLst/>
          </a:prstGeom>
          <a:noFill/>
        </p:spPr>
        <p:txBody>
          <a:bodyPr wrap="square" rtlCol="0">
            <a:spAutoFit/>
          </a:bodyPr>
          <a:lstStyle/>
          <a:p>
            <a:endParaRPr lang="en-US" altLang="ko-KR" sz="1600" dirty="0"/>
          </a:p>
          <a:p>
            <a:r>
              <a:rPr lang="en-US" altLang="ko-KR" sz="1600" dirty="0"/>
              <a:t>IP address : 128.119.245.12</a:t>
            </a:r>
          </a:p>
          <a:p>
            <a:r>
              <a:rPr lang="en-US" altLang="ko-KR" sz="1600" dirty="0"/>
              <a:t>port</a:t>
            </a:r>
            <a:r>
              <a:rPr lang="ko-KR" altLang="en-US" sz="1600" dirty="0"/>
              <a:t> </a:t>
            </a:r>
            <a:r>
              <a:rPr lang="en-US" altLang="ko-KR" sz="1600" dirty="0"/>
              <a:t>Num</a:t>
            </a:r>
            <a:r>
              <a:rPr lang="ko-KR" altLang="en-US" sz="1600" dirty="0"/>
              <a:t> </a:t>
            </a:r>
            <a:r>
              <a:rPr lang="en-US" altLang="ko-KR" sz="1600" dirty="0"/>
              <a:t>:</a:t>
            </a:r>
            <a:r>
              <a:rPr lang="ko-KR" altLang="en-US" sz="1600" dirty="0"/>
              <a:t> </a:t>
            </a:r>
            <a:r>
              <a:rPr lang="en-US" altLang="ko-KR" sz="1600" dirty="0"/>
              <a:t>80</a:t>
            </a:r>
          </a:p>
          <a:p>
            <a:endParaRPr lang="en-US" altLang="ko-KR" sz="1600" dirty="0"/>
          </a:p>
          <a:p>
            <a:r>
              <a:rPr lang="en-US" altLang="ko-KR" sz="1600" dirty="0"/>
              <a:t>Captured</a:t>
            </a:r>
            <a:r>
              <a:rPr lang="ko-KR" altLang="en-US" sz="1600" dirty="0"/>
              <a:t>된 </a:t>
            </a:r>
            <a:r>
              <a:rPr lang="en-US" altLang="ko-KR" sz="1600" dirty="0"/>
              <a:t>packet</a:t>
            </a:r>
            <a:r>
              <a:rPr lang="ko-KR" altLang="en-US" sz="1600" dirty="0"/>
              <a:t>을 통해 확인 할 수 있다</a:t>
            </a:r>
            <a:r>
              <a:rPr lang="en-US" altLang="ko-KR" sz="1600" dirty="0"/>
              <a:t>.</a:t>
            </a:r>
            <a:endParaRPr lang="ko-KR" altLang="en-US" sz="1600" dirty="0"/>
          </a:p>
        </p:txBody>
      </p:sp>
    </p:spTree>
    <p:extLst>
      <p:ext uri="{BB962C8B-B14F-4D97-AF65-F5344CB8AC3E}">
        <p14:creationId xmlns:p14="http://schemas.microsoft.com/office/powerpoint/2010/main" val="1962202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0661901" cy="709773"/>
          </a:xfrm>
        </p:spPr>
        <p:txBody>
          <a:bodyPr>
            <a:noAutofit/>
          </a:bodyPr>
          <a:lstStyle/>
          <a:p>
            <a:r>
              <a:rPr lang="en-US" altLang="ko-KR" sz="1800" dirty="0"/>
              <a:t>2-1) What is the sequence number of the TCP SYN segment that is used to initiate the TCP connection between the client computer and gaia.cs.umass.edu?  What is it in the segment that identifies the segment as a SYN segment? </a:t>
            </a:r>
            <a:endParaRPr lang="ko-KR" altLang="en-US" sz="1800" dirty="0"/>
          </a:p>
        </p:txBody>
      </p:sp>
      <p:pic>
        <p:nvPicPr>
          <p:cNvPr id="4" name="그림 3">
            <a:extLst>
              <a:ext uri="{FF2B5EF4-FFF2-40B4-BE49-F238E27FC236}">
                <a16:creationId xmlns:a16="http://schemas.microsoft.com/office/drawing/2014/main" id="{24D8CAEB-B83C-40BF-9429-FB1B9D209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96" y="1296060"/>
            <a:ext cx="6133563" cy="5136543"/>
          </a:xfrm>
          <a:prstGeom prst="rect">
            <a:avLst/>
          </a:prstGeom>
        </p:spPr>
      </p:pic>
      <p:sp>
        <p:nvSpPr>
          <p:cNvPr id="5" name="직사각형 4">
            <a:extLst>
              <a:ext uri="{FF2B5EF4-FFF2-40B4-BE49-F238E27FC236}">
                <a16:creationId xmlns:a16="http://schemas.microsoft.com/office/drawing/2014/main" id="{0797D74A-37BD-4524-BC7E-7DBF1B38FFF4}"/>
              </a:ext>
            </a:extLst>
          </p:cNvPr>
          <p:cNvSpPr/>
          <p:nvPr/>
        </p:nvSpPr>
        <p:spPr>
          <a:xfrm>
            <a:off x="955478" y="5842582"/>
            <a:ext cx="1716161" cy="2247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7FA37612-7D57-4902-BD2B-A283943CC15C}"/>
              </a:ext>
            </a:extLst>
          </p:cNvPr>
          <p:cNvSpPr/>
          <p:nvPr/>
        </p:nvSpPr>
        <p:spPr>
          <a:xfrm>
            <a:off x="869338" y="3879936"/>
            <a:ext cx="1325221" cy="2247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49672CEB-0C64-4EC5-B7A9-92FDCC71DF02}"/>
              </a:ext>
            </a:extLst>
          </p:cNvPr>
          <p:cNvSpPr txBox="1"/>
          <p:nvPr/>
        </p:nvSpPr>
        <p:spPr>
          <a:xfrm>
            <a:off x="7123571" y="2844225"/>
            <a:ext cx="3229027" cy="584775"/>
          </a:xfrm>
          <a:prstGeom prst="rect">
            <a:avLst/>
          </a:prstGeom>
          <a:noFill/>
        </p:spPr>
        <p:txBody>
          <a:bodyPr wrap="square" rtlCol="0">
            <a:spAutoFit/>
          </a:bodyPr>
          <a:lstStyle/>
          <a:p>
            <a:endParaRPr lang="en-US" altLang="ko-KR" sz="1600" dirty="0"/>
          </a:p>
          <a:p>
            <a:r>
              <a:rPr lang="en-US" altLang="ko-KR" sz="1600" dirty="0"/>
              <a:t>sequence number : 0</a:t>
            </a:r>
          </a:p>
        </p:txBody>
      </p:sp>
      <p:cxnSp>
        <p:nvCxnSpPr>
          <p:cNvPr id="9" name="직선 화살표 연결선 8">
            <a:extLst>
              <a:ext uri="{FF2B5EF4-FFF2-40B4-BE49-F238E27FC236}">
                <a16:creationId xmlns:a16="http://schemas.microsoft.com/office/drawing/2014/main" id="{7F101B0C-24F9-4626-A9E7-E290283B05A2}"/>
              </a:ext>
            </a:extLst>
          </p:cNvPr>
          <p:cNvCxnSpPr>
            <a:cxnSpLocks/>
          </p:cNvCxnSpPr>
          <p:nvPr/>
        </p:nvCxnSpPr>
        <p:spPr>
          <a:xfrm flipV="1">
            <a:off x="2218414" y="3299791"/>
            <a:ext cx="4905157" cy="7081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AE67E313-2288-4412-885B-4714E0A758E2}"/>
              </a:ext>
            </a:extLst>
          </p:cNvPr>
          <p:cNvCxnSpPr>
            <a:cxnSpLocks/>
          </p:cNvCxnSpPr>
          <p:nvPr/>
        </p:nvCxnSpPr>
        <p:spPr>
          <a:xfrm flipV="1">
            <a:off x="2661490" y="5263612"/>
            <a:ext cx="4905157" cy="7081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0503171-2AD1-4C2D-8D73-2F7A5EBB22FA}"/>
              </a:ext>
            </a:extLst>
          </p:cNvPr>
          <p:cNvSpPr txBox="1"/>
          <p:nvPr/>
        </p:nvSpPr>
        <p:spPr>
          <a:xfrm>
            <a:off x="7566647" y="5094335"/>
            <a:ext cx="3229027" cy="338554"/>
          </a:xfrm>
          <a:prstGeom prst="rect">
            <a:avLst/>
          </a:prstGeom>
          <a:noFill/>
        </p:spPr>
        <p:txBody>
          <a:bodyPr wrap="square" rtlCol="0">
            <a:spAutoFit/>
          </a:bodyPr>
          <a:lstStyle/>
          <a:p>
            <a:r>
              <a:rPr lang="en-US" altLang="ko-KR" sz="1600" dirty="0"/>
              <a:t>Flag field</a:t>
            </a:r>
            <a:r>
              <a:rPr lang="ko-KR" altLang="en-US" sz="1600" dirty="0"/>
              <a:t>의 </a:t>
            </a:r>
            <a:r>
              <a:rPr lang="en-US" altLang="ko-KR" sz="1600" dirty="0"/>
              <a:t>SYN : 1</a:t>
            </a:r>
          </a:p>
        </p:txBody>
      </p:sp>
    </p:spTree>
    <p:extLst>
      <p:ext uri="{BB962C8B-B14F-4D97-AF65-F5344CB8AC3E}">
        <p14:creationId xmlns:p14="http://schemas.microsoft.com/office/powerpoint/2010/main" val="250894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242347" cy="709773"/>
          </a:xfrm>
        </p:spPr>
        <p:txBody>
          <a:bodyPr>
            <a:noAutofit/>
          </a:bodyPr>
          <a:lstStyle/>
          <a:p>
            <a:r>
              <a:rPr lang="en-US" altLang="ko-KR" sz="1600" dirty="0"/>
              <a:t>2-2) What is the sequence number of the SYNACK segment sent by gaia.cs.umass.edu to the client computer in reply to the SYN?  What is the value of the Acknowledgement field in the SYNACK segment?  How did gaia.cs.umass.edu determine that value? What is it in the segment that identifies the segment as a SYNACK segment? </a:t>
            </a:r>
            <a:endParaRPr lang="ko-KR" altLang="en-US" sz="2000" dirty="0"/>
          </a:p>
        </p:txBody>
      </p:sp>
      <p:pic>
        <p:nvPicPr>
          <p:cNvPr id="4" name="그림 3">
            <a:extLst>
              <a:ext uri="{FF2B5EF4-FFF2-40B4-BE49-F238E27FC236}">
                <a16:creationId xmlns:a16="http://schemas.microsoft.com/office/drawing/2014/main" id="{3F1DA59E-5101-4F70-AE54-D07A10A80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96" y="1269821"/>
            <a:ext cx="6635118" cy="5220229"/>
          </a:xfrm>
          <a:prstGeom prst="rect">
            <a:avLst/>
          </a:prstGeom>
        </p:spPr>
      </p:pic>
      <p:sp>
        <p:nvSpPr>
          <p:cNvPr id="5" name="직사각형 4">
            <a:extLst>
              <a:ext uri="{FF2B5EF4-FFF2-40B4-BE49-F238E27FC236}">
                <a16:creationId xmlns:a16="http://schemas.microsoft.com/office/drawing/2014/main" id="{26DE7390-837D-4ACC-BA53-15C46F6421BC}"/>
              </a:ext>
            </a:extLst>
          </p:cNvPr>
          <p:cNvSpPr/>
          <p:nvPr/>
        </p:nvSpPr>
        <p:spPr>
          <a:xfrm>
            <a:off x="845485" y="3879936"/>
            <a:ext cx="1325221" cy="2247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015A6521-20AD-46FB-B1CD-4F7350DE3221}"/>
              </a:ext>
            </a:extLst>
          </p:cNvPr>
          <p:cNvSpPr/>
          <p:nvPr/>
        </p:nvSpPr>
        <p:spPr>
          <a:xfrm>
            <a:off x="845485" y="4223168"/>
            <a:ext cx="1659177" cy="1500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A453BDE9-E029-4F3F-ADE6-7C8C98EFDAAE}"/>
              </a:ext>
            </a:extLst>
          </p:cNvPr>
          <p:cNvSpPr txBox="1"/>
          <p:nvPr/>
        </p:nvSpPr>
        <p:spPr>
          <a:xfrm>
            <a:off x="7386762" y="1365402"/>
            <a:ext cx="4405021" cy="4278094"/>
          </a:xfrm>
          <a:prstGeom prst="rect">
            <a:avLst/>
          </a:prstGeom>
          <a:noFill/>
        </p:spPr>
        <p:txBody>
          <a:bodyPr wrap="square" rtlCol="0">
            <a:spAutoFit/>
          </a:bodyPr>
          <a:lstStyle/>
          <a:p>
            <a:endParaRPr lang="en-US" altLang="ko-KR" sz="1600" dirty="0"/>
          </a:p>
          <a:p>
            <a:r>
              <a:rPr lang="en-US" altLang="ko-KR" sz="1600" dirty="0"/>
              <a:t>sequence number of the SYNACK segment sent by gaia.cs.umass.edu to the client</a:t>
            </a:r>
          </a:p>
          <a:p>
            <a:pPr marL="285750" indent="-285750">
              <a:buFont typeface="Wingdings" panose="05000000000000000000" pitchFamily="2" charset="2"/>
              <a:buChar char="à"/>
            </a:pPr>
            <a:r>
              <a:rPr lang="en-US" altLang="ko-KR" sz="1600" dirty="0">
                <a:sym typeface="Wingdings" panose="05000000000000000000" pitchFamily="2" charset="2"/>
              </a:rPr>
              <a:t>0</a:t>
            </a:r>
          </a:p>
          <a:p>
            <a:pPr marL="285750" indent="-285750">
              <a:buFont typeface="Wingdings" panose="05000000000000000000" pitchFamily="2" charset="2"/>
              <a:buChar char="à"/>
            </a:pPr>
            <a:endParaRPr lang="en-US" altLang="ko-KR" sz="1600" dirty="0">
              <a:sym typeface="Wingdings" panose="05000000000000000000" pitchFamily="2" charset="2"/>
            </a:endParaRPr>
          </a:p>
          <a:p>
            <a:r>
              <a:rPr lang="en-US" altLang="ko-KR" sz="1600" dirty="0"/>
              <a:t>value of the Acknowledgement field in the SYNACK segment</a:t>
            </a:r>
          </a:p>
          <a:p>
            <a:pPr marL="285750" indent="-285750">
              <a:buFont typeface="Wingdings" panose="05000000000000000000" pitchFamily="2" charset="2"/>
              <a:buChar char="à"/>
            </a:pPr>
            <a:r>
              <a:rPr lang="en-US" altLang="ko-KR" sz="1600" dirty="0">
                <a:sym typeface="Wingdings" panose="05000000000000000000" pitchFamily="2" charset="2"/>
              </a:rPr>
              <a:t>1</a:t>
            </a:r>
          </a:p>
          <a:p>
            <a:pPr marL="285750" indent="-285750">
              <a:buFont typeface="Wingdings" panose="05000000000000000000" pitchFamily="2" charset="2"/>
              <a:buChar char="à"/>
            </a:pPr>
            <a:endParaRPr lang="en-US" altLang="ko-KR" sz="1600" dirty="0">
              <a:sym typeface="Wingdings" panose="05000000000000000000" pitchFamily="2" charset="2"/>
            </a:endParaRPr>
          </a:p>
          <a:p>
            <a:pPr marL="285750" indent="-285750">
              <a:buFont typeface="Wingdings" panose="05000000000000000000" pitchFamily="2" charset="2"/>
              <a:buChar char="à"/>
            </a:pPr>
            <a:endParaRPr lang="en-US" altLang="ko-KR" sz="1600" dirty="0">
              <a:sym typeface="Wingdings" panose="05000000000000000000" pitchFamily="2" charset="2"/>
            </a:endParaRPr>
          </a:p>
          <a:p>
            <a:r>
              <a:rPr lang="en-US" altLang="ko-KR" sz="1600" dirty="0">
                <a:sym typeface="Wingdings" panose="05000000000000000000" pitchFamily="2" charset="2"/>
              </a:rPr>
              <a:t>3-way handshake </a:t>
            </a:r>
            <a:r>
              <a:rPr lang="ko-KR" altLang="en-US" sz="1600" dirty="0">
                <a:sym typeface="Wingdings" panose="05000000000000000000" pitchFamily="2" charset="2"/>
              </a:rPr>
              <a:t>과정 중 </a:t>
            </a:r>
            <a:r>
              <a:rPr lang="en-US" altLang="ko-KR" sz="1600" dirty="0">
                <a:sym typeface="Wingdings" panose="05000000000000000000" pitchFamily="2" charset="2"/>
              </a:rPr>
              <a:t>server</a:t>
            </a:r>
            <a:r>
              <a:rPr lang="ko-KR" altLang="en-US" sz="1600" dirty="0">
                <a:sym typeface="Wingdings" panose="05000000000000000000" pitchFamily="2" charset="2"/>
              </a:rPr>
              <a:t>가 처음 받은 </a:t>
            </a:r>
            <a:r>
              <a:rPr lang="en-US" altLang="ko-KR" sz="1600" dirty="0">
                <a:sym typeface="Wingdings" panose="05000000000000000000" pitchFamily="2" charset="2"/>
              </a:rPr>
              <a:t>SYN</a:t>
            </a:r>
            <a:r>
              <a:rPr lang="ko-KR" altLang="en-US" sz="1600" dirty="0">
                <a:sym typeface="Wingdings" panose="05000000000000000000" pitchFamily="2" charset="2"/>
              </a:rPr>
              <a:t>번호에 </a:t>
            </a:r>
            <a:r>
              <a:rPr lang="en-US" altLang="ko-KR" sz="1600" dirty="0">
                <a:sym typeface="Wingdings" panose="05000000000000000000" pitchFamily="2" charset="2"/>
              </a:rPr>
              <a:t>+1</a:t>
            </a:r>
            <a:r>
              <a:rPr lang="ko-KR" altLang="en-US" sz="1600" dirty="0">
                <a:sym typeface="Wingdings" panose="05000000000000000000" pitchFamily="2" charset="2"/>
              </a:rPr>
              <a:t>한 값을 </a:t>
            </a:r>
            <a:r>
              <a:rPr lang="en-US" altLang="ko-KR" sz="1600" dirty="0">
                <a:sym typeface="Wingdings" panose="05000000000000000000" pitchFamily="2" charset="2"/>
              </a:rPr>
              <a:t>ACK</a:t>
            </a:r>
            <a:r>
              <a:rPr lang="ko-KR" altLang="en-US" sz="1600" dirty="0">
                <a:sym typeface="Wingdings" panose="05000000000000000000" pitchFamily="2" charset="2"/>
              </a:rPr>
              <a:t>번호로 전송한다</a:t>
            </a:r>
            <a:r>
              <a:rPr lang="en-US" altLang="ko-KR" sz="1600" dirty="0">
                <a:sym typeface="Wingdings" panose="05000000000000000000" pitchFamily="2" charset="2"/>
              </a:rPr>
              <a:t>.</a:t>
            </a:r>
          </a:p>
          <a:p>
            <a:endParaRPr lang="en-US" altLang="ko-KR" sz="1600" dirty="0">
              <a:sym typeface="Wingdings" panose="05000000000000000000" pitchFamily="2" charset="2"/>
            </a:endParaRPr>
          </a:p>
          <a:p>
            <a:endParaRPr lang="en-US" altLang="ko-KR" sz="1600" dirty="0">
              <a:sym typeface="Wingdings" panose="05000000000000000000" pitchFamily="2" charset="2"/>
            </a:endParaRPr>
          </a:p>
          <a:p>
            <a:r>
              <a:rPr lang="en-US" altLang="ko-KR" sz="1600" dirty="0">
                <a:sym typeface="Wingdings" panose="05000000000000000000" pitchFamily="2" charset="2"/>
              </a:rPr>
              <a:t>Flag</a:t>
            </a:r>
            <a:r>
              <a:rPr lang="ko-KR" altLang="en-US" sz="1600" dirty="0">
                <a:sym typeface="Wingdings" panose="05000000000000000000" pitchFamily="2" charset="2"/>
              </a:rPr>
              <a:t> </a:t>
            </a:r>
            <a:r>
              <a:rPr lang="en-US" altLang="ko-KR" sz="1600" dirty="0">
                <a:sym typeface="Wingdings" panose="05000000000000000000" pitchFamily="2" charset="2"/>
              </a:rPr>
              <a:t>field</a:t>
            </a:r>
            <a:r>
              <a:rPr lang="ko-KR" altLang="en-US" sz="1600" dirty="0">
                <a:sym typeface="Wingdings" panose="05000000000000000000" pitchFamily="2" charset="2"/>
              </a:rPr>
              <a:t> </a:t>
            </a:r>
            <a:r>
              <a:rPr lang="en-US" altLang="ko-KR" sz="1600" dirty="0">
                <a:sym typeface="Wingdings" panose="05000000000000000000" pitchFamily="2" charset="2"/>
              </a:rPr>
              <a:t>ACK  1, </a:t>
            </a:r>
          </a:p>
          <a:p>
            <a:r>
              <a:rPr lang="en-US" altLang="ko-KR" sz="1600" dirty="0">
                <a:sym typeface="Wingdings" panose="05000000000000000000" pitchFamily="2" charset="2"/>
              </a:rPr>
              <a:t>SYN  1</a:t>
            </a:r>
          </a:p>
          <a:p>
            <a:endParaRPr lang="en-US" altLang="ko-KR" sz="1600" dirty="0">
              <a:sym typeface="Wingdings" panose="05000000000000000000" pitchFamily="2" charset="2"/>
            </a:endParaRPr>
          </a:p>
        </p:txBody>
      </p:sp>
      <p:sp>
        <p:nvSpPr>
          <p:cNvPr id="9" name="직사각형 8">
            <a:extLst>
              <a:ext uri="{FF2B5EF4-FFF2-40B4-BE49-F238E27FC236}">
                <a16:creationId xmlns:a16="http://schemas.microsoft.com/office/drawing/2014/main" id="{80E61B6D-7995-4EFA-90ED-8CD1DA25767D}"/>
              </a:ext>
            </a:extLst>
          </p:cNvPr>
          <p:cNvSpPr/>
          <p:nvPr/>
        </p:nvSpPr>
        <p:spPr>
          <a:xfrm>
            <a:off x="989934" y="5926072"/>
            <a:ext cx="1659177" cy="1500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BDCAFDB1-C74A-48AC-B66C-F37E0DBA6A69}"/>
              </a:ext>
            </a:extLst>
          </p:cNvPr>
          <p:cNvSpPr/>
          <p:nvPr/>
        </p:nvSpPr>
        <p:spPr>
          <a:xfrm>
            <a:off x="999212" y="5469083"/>
            <a:ext cx="2411898" cy="1500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화살표 연결선 10">
            <a:extLst>
              <a:ext uri="{FF2B5EF4-FFF2-40B4-BE49-F238E27FC236}">
                <a16:creationId xmlns:a16="http://schemas.microsoft.com/office/drawing/2014/main" id="{C8142797-8C3A-41CF-9175-69E989F1BDC9}"/>
              </a:ext>
            </a:extLst>
          </p:cNvPr>
          <p:cNvCxnSpPr>
            <a:cxnSpLocks/>
          </p:cNvCxnSpPr>
          <p:nvPr/>
        </p:nvCxnSpPr>
        <p:spPr>
          <a:xfrm flipV="1">
            <a:off x="2170706" y="2106335"/>
            <a:ext cx="5216056" cy="18859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8E9C9804-8691-4BD8-94D1-BBFB90A7A655}"/>
              </a:ext>
            </a:extLst>
          </p:cNvPr>
          <p:cNvCxnSpPr>
            <a:cxnSpLocks/>
          </p:cNvCxnSpPr>
          <p:nvPr/>
        </p:nvCxnSpPr>
        <p:spPr>
          <a:xfrm flipV="1">
            <a:off x="2504662" y="3127302"/>
            <a:ext cx="4882100" cy="1170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6874090A-0DF6-4AE5-9CFD-24BEECA88699}"/>
              </a:ext>
            </a:extLst>
          </p:cNvPr>
          <p:cNvCxnSpPr>
            <a:cxnSpLocks/>
          </p:cNvCxnSpPr>
          <p:nvPr/>
        </p:nvCxnSpPr>
        <p:spPr>
          <a:xfrm flipV="1">
            <a:off x="3411110" y="5013291"/>
            <a:ext cx="3975652" cy="507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1F7185B3-D07F-4FEA-B19F-60AF1B49ED6C}"/>
              </a:ext>
            </a:extLst>
          </p:cNvPr>
          <p:cNvCxnSpPr>
            <a:cxnSpLocks/>
          </p:cNvCxnSpPr>
          <p:nvPr/>
        </p:nvCxnSpPr>
        <p:spPr>
          <a:xfrm flipV="1">
            <a:off x="2649111" y="5162143"/>
            <a:ext cx="4737651" cy="8389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819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06777"/>
            <a:ext cx="11035613" cy="654113"/>
          </a:xfrm>
        </p:spPr>
        <p:txBody>
          <a:bodyPr>
            <a:noAutofit/>
          </a:bodyPr>
          <a:lstStyle/>
          <a:p>
            <a:r>
              <a:rPr lang="en-US" altLang="ko-KR" sz="1600" dirty="0"/>
              <a:t>2-3) What is the sequence number of the TCP segment containing the HTTP POST command?  Note that in order to find the POST command, you’ll need to dig into the packet content field at the bottom of the Wireshark window, looking for a segment with a “POST” within its DATA field. </a:t>
            </a:r>
            <a:endParaRPr lang="ko-KR" altLang="en-US" sz="2000" dirty="0"/>
          </a:p>
        </p:txBody>
      </p:sp>
      <p:pic>
        <p:nvPicPr>
          <p:cNvPr id="4" name="그림 3">
            <a:extLst>
              <a:ext uri="{FF2B5EF4-FFF2-40B4-BE49-F238E27FC236}">
                <a16:creationId xmlns:a16="http://schemas.microsoft.com/office/drawing/2014/main" id="{4C2DE149-A1D2-45CC-B316-23AC5D71A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96" y="1256307"/>
            <a:ext cx="8435537" cy="5272210"/>
          </a:xfrm>
          <a:prstGeom prst="rect">
            <a:avLst/>
          </a:prstGeom>
        </p:spPr>
      </p:pic>
      <p:sp>
        <p:nvSpPr>
          <p:cNvPr id="5" name="직사각형 4">
            <a:extLst>
              <a:ext uri="{FF2B5EF4-FFF2-40B4-BE49-F238E27FC236}">
                <a16:creationId xmlns:a16="http://schemas.microsoft.com/office/drawing/2014/main" id="{011E3129-802D-4057-989A-0B958D6C8A2A}"/>
              </a:ext>
            </a:extLst>
          </p:cNvPr>
          <p:cNvSpPr/>
          <p:nvPr/>
        </p:nvSpPr>
        <p:spPr>
          <a:xfrm>
            <a:off x="821631" y="3959750"/>
            <a:ext cx="1126439" cy="1574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39D6EC2D-EAE0-4634-B6FA-5E3CD3953131}"/>
              </a:ext>
            </a:extLst>
          </p:cNvPr>
          <p:cNvSpPr/>
          <p:nvPr/>
        </p:nvSpPr>
        <p:spPr>
          <a:xfrm>
            <a:off x="4198288" y="4834393"/>
            <a:ext cx="333955" cy="151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a:extLst>
              <a:ext uri="{FF2B5EF4-FFF2-40B4-BE49-F238E27FC236}">
                <a16:creationId xmlns:a16="http://schemas.microsoft.com/office/drawing/2014/main" id="{F82153F7-2A97-4203-B9BD-BD996259C6C5}"/>
              </a:ext>
            </a:extLst>
          </p:cNvPr>
          <p:cNvCxnSpPr>
            <a:cxnSpLocks/>
          </p:cNvCxnSpPr>
          <p:nvPr/>
        </p:nvCxnSpPr>
        <p:spPr>
          <a:xfrm flipV="1">
            <a:off x="1924215" y="3429000"/>
            <a:ext cx="7545788" cy="6094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475CC3AF-9F8B-4313-ABE3-75293FE931A7}"/>
              </a:ext>
            </a:extLst>
          </p:cNvPr>
          <p:cNvCxnSpPr>
            <a:cxnSpLocks/>
          </p:cNvCxnSpPr>
          <p:nvPr/>
        </p:nvCxnSpPr>
        <p:spPr>
          <a:xfrm flipV="1">
            <a:off x="4532243" y="3429000"/>
            <a:ext cx="4937760" cy="1480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0A20A7B9-C19A-4234-B3BD-0B7A9E0792CC}"/>
              </a:ext>
            </a:extLst>
          </p:cNvPr>
          <p:cNvSpPr/>
          <p:nvPr/>
        </p:nvSpPr>
        <p:spPr>
          <a:xfrm>
            <a:off x="9470003" y="2949346"/>
            <a:ext cx="2004075" cy="646331"/>
          </a:xfrm>
          <a:prstGeom prst="rect">
            <a:avLst/>
          </a:prstGeom>
        </p:spPr>
        <p:txBody>
          <a:bodyPr wrap="none">
            <a:spAutoFit/>
          </a:bodyPr>
          <a:lstStyle/>
          <a:p>
            <a:r>
              <a:rPr lang="en-US" altLang="ko-KR" dirty="0"/>
              <a:t>sequence number</a:t>
            </a:r>
          </a:p>
          <a:p>
            <a:r>
              <a:rPr lang="en-US" altLang="ko-KR" dirty="0">
                <a:sym typeface="Wingdings" panose="05000000000000000000" pitchFamily="2" charset="2"/>
              </a:rPr>
              <a:t> 1</a:t>
            </a:r>
            <a:endParaRPr lang="ko-KR" altLang="en-US" dirty="0"/>
          </a:p>
        </p:txBody>
      </p:sp>
    </p:spTree>
    <p:extLst>
      <p:ext uri="{BB962C8B-B14F-4D97-AF65-F5344CB8AC3E}">
        <p14:creationId xmlns:p14="http://schemas.microsoft.com/office/powerpoint/2010/main" val="3096146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506777"/>
            <a:ext cx="10614194" cy="654113"/>
          </a:xfrm>
        </p:spPr>
        <p:txBody>
          <a:bodyPr>
            <a:noAutofit/>
          </a:bodyPr>
          <a:lstStyle/>
          <a:p>
            <a:r>
              <a:rPr lang="en-US" altLang="ko-KR" sz="2000" dirty="0"/>
              <a:t>3-1) What are the sequence numbers of the first six segments in the TCP connection (including the segment containing the HTTP POST)? </a:t>
            </a:r>
            <a:endParaRPr lang="ko-KR" altLang="en-US" sz="2000" dirty="0"/>
          </a:p>
        </p:txBody>
      </p:sp>
      <p:pic>
        <p:nvPicPr>
          <p:cNvPr id="4" name="그림 3">
            <a:extLst>
              <a:ext uri="{FF2B5EF4-FFF2-40B4-BE49-F238E27FC236}">
                <a16:creationId xmlns:a16="http://schemas.microsoft.com/office/drawing/2014/main" id="{8BE3EFE2-AD6D-4342-92A6-16A896F70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08" y="1286242"/>
            <a:ext cx="8654234" cy="5168348"/>
          </a:xfrm>
          <a:prstGeom prst="rect">
            <a:avLst/>
          </a:prstGeom>
        </p:spPr>
      </p:pic>
      <p:sp>
        <p:nvSpPr>
          <p:cNvPr id="5" name="TextBox 4">
            <a:extLst>
              <a:ext uri="{FF2B5EF4-FFF2-40B4-BE49-F238E27FC236}">
                <a16:creationId xmlns:a16="http://schemas.microsoft.com/office/drawing/2014/main" id="{CDA55E91-7D66-4CC6-A464-51B3F4A87C4B}"/>
              </a:ext>
            </a:extLst>
          </p:cNvPr>
          <p:cNvSpPr txBox="1"/>
          <p:nvPr/>
        </p:nvSpPr>
        <p:spPr>
          <a:xfrm>
            <a:off x="9835764" y="3429000"/>
            <a:ext cx="1849513" cy="584775"/>
          </a:xfrm>
          <a:prstGeom prst="rect">
            <a:avLst/>
          </a:prstGeom>
          <a:noFill/>
        </p:spPr>
        <p:txBody>
          <a:bodyPr wrap="square" rtlCol="0">
            <a:spAutoFit/>
          </a:bodyPr>
          <a:lstStyle/>
          <a:p>
            <a:r>
              <a:rPr lang="en-US" altLang="ko-KR" sz="1600" dirty="0"/>
              <a:t>First sequence number : 1</a:t>
            </a:r>
          </a:p>
        </p:txBody>
      </p:sp>
      <p:sp>
        <p:nvSpPr>
          <p:cNvPr id="6" name="직사각형 5">
            <a:extLst>
              <a:ext uri="{FF2B5EF4-FFF2-40B4-BE49-F238E27FC236}">
                <a16:creationId xmlns:a16="http://schemas.microsoft.com/office/drawing/2014/main" id="{179EEA3B-A0E4-438C-9DC2-5BC0A3919095}"/>
              </a:ext>
            </a:extLst>
          </p:cNvPr>
          <p:cNvSpPr/>
          <p:nvPr/>
        </p:nvSpPr>
        <p:spPr>
          <a:xfrm>
            <a:off x="652803" y="1502797"/>
            <a:ext cx="8077727" cy="1908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5FE69EC6-22BF-44E9-AC93-761D638DA1B8}"/>
              </a:ext>
            </a:extLst>
          </p:cNvPr>
          <p:cNvSpPr/>
          <p:nvPr/>
        </p:nvSpPr>
        <p:spPr>
          <a:xfrm>
            <a:off x="885242" y="5692832"/>
            <a:ext cx="1070779" cy="1908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82788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506777"/>
            <a:ext cx="10614194" cy="654113"/>
          </a:xfrm>
        </p:spPr>
        <p:txBody>
          <a:bodyPr>
            <a:noAutofit/>
          </a:bodyPr>
          <a:lstStyle/>
          <a:p>
            <a:r>
              <a:rPr lang="en-US" altLang="ko-KR" sz="2000" dirty="0"/>
              <a:t>3-1) What are the sequence numbers of the first six segments in the TCP connection (including the segment containing the HTTP POST)? </a:t>
            </a:r>
            <a:endParaRPr lang="ko-KR" altLang="en-US" sz="2000" dirty="0"/>
          </a:p>
        </p:txBody>
      </p:sp>
      <p:pic>
        <p:nvPicPr>
          <p:cNvPr id="8" name="그림 7">
            <a:extLst>
              <a:ext uri="{FF2B5EF4-FFF2-40B4-BE49-F238E27FC236}">
                <a16:creationId xmlns:a16="http://schemas.microsoft.com/office/drawing/2014/main" id="{64D27B3B-F8EA-4373-8D7E-23502C79E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97" y="1406199"/>
            <a:ext cx="7819812" cy="4045601"/>
          </a:xfrm>
          <a:prstGeom prst="rect">
            <a:avLst/>
          </a:prstGeom>
        </p:spPr>
      </p:pic>
      <p:sp>
        <p:nvSpPr>
          <p:cNvPr id="9" name="TextBox 8">
            <a:extLst>
              <a:ext uri="{FF2B5EF4-FFF2-40B4-BE49-F238E27FC236}">
                <a16:creationId xmlns:a16="http://schemas.microsoft.com/office/drawing/2014/main" id="{A806C437-3A96-4DD1-955A-4D1482811DFB}"/>
              </a:ext>
            </a:extLst>
          </p:cNvPr>
          <p:cNvSpPr txBox="1"/>
          <p:nvPr/>
        </p:nvSpPr>
        <p:spPr>
          <a:xfrm>
            <a:off x="8717152" y="2452456"/>
            <a:ext cx="2869751" cy="2554545"/>
          </a:xfrm>
          <a:prstGeom prst="rect">
            <a:avLst/>
          </a:prstGeom>
          <a:noFill/>
        </p:spPr>
        <p:txBody>
          <a:bodyPr wrap="square" rtlCol="0">
            <a:spAutoFit/>
          </a:bodyPr>
          <a:lstStyle/>
          <a:p>
            <a:r>
              <a:rPr lang="en-US" altLang="ko-KR" sz="1600" dirty="0"/>
              <a:t>Statistics-&gt;TCP Stream Graph-&gt;Round Trip Time Graph</a:t>
            </a:r>
            <a:r>
              <a:rPr lang="ko-KR" altLang="en-US" sz="1600" dirty="0"/>
              <a:t>이다</a:t>
            </a:r>
            <a:r>
              <a:rPr lang="en-US" altLang="ko-KR" sz="1600" dirty="0"/>
              <a:t>.</a:t>
            </a:r>
          </a:p>
          <a:p>
            <a:endParaRPr lang="en-US" altLang="ko-KR" sz="1600" dirty="0"/>
          </a:p>
          <a:p>
            <a:r>
              <a:rPr lang="ko-KR" altLang="en-US" sz="1600" dirty="0"/>
              <a:t>이 때</a:t>
            </a:r>
            <a:r>
              <a:rPr lang="en-US" altLang="ko-KR" sz="1600" dirty="0"/>
              <a:t>, </a:t>
            </a:r>
            <a:r>
              <a:rPr lang="ko-KR" altLang="en-US" sz="1600" dirty="0"/>
              <a:t>각 점의 </a:t>
            </a:r>
            <a:r>
              <a:rPr lang="en-US" altLang="ko-KR" sz="1600" dirty="0"/>
              <a:t>number</a:t>
            </a:r>
            <a:r>
              <a:rPr lang="ko-KR" altLang="en-US" sz="1600" dirty="0"/>
              <a:t>가 </a:t>
            </a:r>
            <a:r>
              <a:rPr lang="en-US" altLang="ko-KR" sz="1600" dirty="0"/>
              <a:t>no. 18, 19, 26, 30, 31, 36</a:t>
            </a:r>
            <a:r>
              <a:rPr lang="ko-KR" altLang="en-US" sz="1600" dirty="0"/>
              <a:t>이다</a:t>
            </a:r>
            <a:r>
              <a:rPr lang="en-US" altLang="ko-KR" sz="1600" dirty="0"/>
              <a:t>.</a:t>
            </a:r>
          </a:p>
          <a:p>
            <a:endParaRPr lang="en-US" altLang="ko-KR" sz="1600" dirty="0"/>
          </a:p>
          <a:p>
            <a:r>
              <a:rPr lang="ko-KR" altLang="en-US" sz="1600" dirty="0"/>
              <a:t>그리하여 </a:t>
            </a:r>
            <a:r>
              <a:rPr lang="en-US" altLang="ko-KR" sz="1600" dirty="0"/>
              <a:t>retransmission </a:t>
            </a:r>
            <a:r>
              <a:rPr lang="ko-KR" altLang="en-US" sz="1600" dirty="0"/>
              <a:t>과정을 제외한 전송으로 </a:t>
            </a:r>
            <a:r>
              <a:rPr lang="en-US" altLang="ko-KR" sz="1600" dirty="0"/>
              <a:t>6packets</a:t>
            </a:r>
            <a:r>
              <a:rPr lang="ko-KR" altLang="en-US" sz="1600" dirty="0"/>
              <a:t>의 순서를 매겼다</a:t>
            </a:r>
            <a:r>
              <a:rPr lang="en-US" altLang="ko-KR" sz="1600" dirty="0"/>
              <a:t>.</a:t>
            </a:r>
          </a:p>
        </p:txBody>
      </p:sp>
      <p:cxnSp>
        <p:nvCxnSpPr>
          <p:cNvPr id="10" name="직선 화살표 연결선 9">
            <a:extLst>
              <a:ext uri="{FF2B5EF4-FFF2-40B4-BE49-F238E27FC236}">
                <a16:creationId xmlns:a16="http://schemas.microsoft.com/office/drawing/2014/main" id="{771EFD23-AB36-4AA5-B148-6D2B43A85616}"/>
              </a:ext>
            </a:extLst>
          </p:cNvPr>
          <p:cNvCxnSpPr/>
          <p:nvPr/>
        </p:nvCxnSpPr>
        <p:spPr>
          <a:xfrm flipV="1">
            <a:off x="976544" y="4421080"/>
            <a:ext cx="159798" cy="1526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04E2A-BF30-466C-BA98-5D9C07382AB2}"/>
              </a:ext>
            </a:extLst>
          </p:cNvPr>
          <p:cNvSpPr txBox="1"/>
          <p:nvPr/>
        </p:nvSpPr>
        <p:spPr>
          <a:xfrm>
            <a:off x="596245" y="5948039"/>
            <a:ext cx="1161534" cy="338554"/>
          </a:xfrm>
          <a:prstGeom prst="rect">
            <a:avLst/>
          </a:prstGeom>
          <a:noFill/>
        </p:spPr>
        <p:txBody>
          <a:bodyPr wrap="square" rtlCol="0">
            <a:spAutoFit/>
          </a:bodyPr>
          <a:lstStyle/>
          <a:p>
            <a:r>
              <a:rPr lang="en-US" altLang="ko-KR" sz="1600" dirty="0"/>
              <a:t>no. 18, 19</a:t>
            </a:r>
          </a:p>
        </p:txBody>
      </p:sp>
      <p:cxnSp>
        <p:nvCxnSpPr>
          <p:cNvPr id="12" name="직선 화살표 연결선 11">
            <a:extLst>
              <a:ext uri="{FF2B5EF4-FFF2-40B4-BE49-F238E27FC236}">
                <a16:creationId xmlns:a16="http://schemas.microsoft.com/office/drawing/2014/main" id="{E1EE2699-B296-44A9-BB89-C1EB9A6BAC23}"/>
              </a:ext>
            </a:extLst>
          </p:cNvPr>
          <p:cNvCxnSpPr>
            <a:cxnSpLocks/>
          </p:cNvCxnSpPr>
          <p:nvPr/>
        </p:nvCxnSpPr>
        <p:spPr>
          <a:xfrm flipV="1">
            <a:off x="5407981" y="3293616"/>
            <a:ext cx="469036" cy="2654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988E84E-AD2B-4F8E-AAEB-001223EEC588}"/>
              </a:ext>
            </a:extLst>
          </p:cNvPr>
          <p:cNvSpPr txBox="1"/>
          <p:nvPr/>
        </p:nvSpPr>
        <p:spPr>
          <a:xfrm>
            <a:off x="5027682" y="5948039"/>
            <a:ext cx="1161534" cy="338554"/>
          </a:xfrm>
          <a:prstGeom prst="rect">
            <a:avLst/>
          </a:prstGeom>
          <a:noFill/>
        </p:spPr>
        <p:txBody>
          <a:bodyPr wrap="square" rtlCol="0">
            <a:spAutoFit/>
          </a:bodyPr>
          <a:lstStyle/>
          <a:p>
            <a:r>
              <a:rPr lang="en-US" altLang="ko-KR" sz="1600" dirty="0"/>
              <a:t>no. 30, 31</a:t>
            </a:r>
          </a:p>
        </p:txBody>
      </p:sp>
    </p:spTree>
    <p:extLst>
      <p:ext uri="{BB962C8B-B14F-4D97-AF65-F5344CB8AC3E}">
        <p14:creationId xmlns:p14="http://schemas.microsoft.com/office/powerpoint/2010/main" val="122721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506777"/>
            <a:ext cx="10614194" cy="654113"/>
          </a:xfrm>
        </p:spPr>
        <p:txBody>
          <a:bodyPr>
            <a:noAutofit/>
          </a:bodyPr>
          <a:lstStyle/>
          <a:p>
            <a:r>
              <a:rPr lang="en-US" altLang="ko-KR" sz="2000" dirty="0"/>
              <a:t>3-1) What are the sequence numbers of the first six segments in the TCP connection (including the segment containing the HTTP POST)? </a:t>
            </a:r>
            <a:endParaRPr lang="ko-KR" altLang="en-US" sz="2000" dirty="0"/>
          </a:p>
        </p:txBody>
      </p:sp>
      <p:pic>
        <p:nvPicPr>
          <p:cNvPr id="4" name="그림 3">
            <a:extLst>
              <a:ext uri="{FF2B5EF4-FFF2-40B4-BE49-F238E27FC236}">
                <a16:creationId xmlns:a16="http://schemas.microsoft.com/office/drawing/2014/main" id="{8BE3EFE2-AD6D-4342-92A6-16A896F70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08" y="1286242"/>
            <a:ext cx="8654234" cy="5168348"/>
          </a:xfrm>
          <a:prstGeom prst="rect">
            <a:avLst/>
          </a:prstGeom>
        </p:spPr>
      </p:pic>
      <p:sp>
        <p:nvSpPr>
          <p:cNvPr id="5" name="TextBox 4">
            <a:extLst>
              <a:ext uri="{FF2B5EF4-FFF2-40B4-BE49-F238E27FC236}">
                <a16:creationId xmlns:a16="http://schemas.microsoft.com/office/drawing/2014/main" id="{CDA55E91-7D66-4CC6-A464-51B3F4A87C4B}"/>
              </a:ext>
            </a:extLst>
          </p:cNvPr>
          <p:cNvSpPr txBox="1"/>
          <p:nvPr/>
        </p:nvSpPr>
        <p:spPr>
          <a:xfrm>
            <a:off x="9525664" y="2885056"/>
            <a:ext cx="2433099" cy="1323439"/>
          </a:xfrm>
          <a:prstGeom prst="rect">
            <a:avLst/>
          </a:prstGeom>
          <a:noFill/>
        </p:spPr>
        <p:txBody>
          <a:bodyPr wrap="square" rtlCol="0">
            <a:spAutoFit/>
          </a:bodyPr>
          <a:lstStyle/>
          <a:p>
            <a:r>
              <a:rPr lang="ko-KR" altLang="en-US" sz="1600" dirty="0"/>
              <a:t>이후</a:t>
            </a:r>
            <a:r>
              <a:rPr lang="en-US" altLang="ko-KR" sz="1600" dirty="0"/>
              <a:t>, retransmission </a:t>
            </a:r>
            <a:r>
              <a:rPr lang="ko-KR" altLang="en-US" sz="1600" dirty="0"/>
              <a:t>과정을 제외하고</a:t>
            </a:r>
            <a:endParaRPr lang="en-US" altLang="ko-KR" sz="1600" dirty="0"/>
          </a:p>
          <a:p>
            <a:endParaRPr lang="en-US" altLang="ko-KR" sz="1600" dirty="0"/>
          </a:p>
          <a:p>
            <a:r>
              <a:rPr lang="en-US" altLang="ko-KR" sz="1600" dirty="0"/>
              <a:t>no.19, 26, 30, 31, 36</a:t>
            </a:r>
            <a:r>
              <a:rPr lang="ko-KR" altLang="en-US" sz="1600" dirty="0"/>
              <a:t>에서 전송이 이루어졌다</a:t>
            </a:r>
            <a:r>
              <a:rPr lang="en-US" altLang="ko-KR" sz="1600" dirty="0"/>
              <a:t>.</a:t>
            </a:r>
          </a:p>
        </p:txBody>
      </p:sp>
      <p:sp>
        <p:nvSpPr>
          <p:cNvPr id="6" name="직사각형 5">
            <a:extLst>
              <a:ext uri="{FF2B5EF4-FFF2-40B4-BE49-F238E27FC236}">
                <a16:creationId xmlns:a16="http://schemas.microsoft.com/office/drawing/2014/main" id="{179EEA3B-A0E4-438C-9DC2-5BC0A3919095}"/>
              </a:ext>
            </a:extLst>
          </p:cNvPr>
          <p:cNvSpPr/>
          <p:nvPr/>
        </p:nvSpPr>
        <p:spPr>
          <a:xfrm>
            <a:off x="644853" y="1523216"/>
            <a:ext cx="8076400" cy="1399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5FE69EC6-22BF-44E9-AC93-761D638DA1B8}"/>
              </a:ext>
            </a:extLst>
          </p:cNvPr>
          <p:cNvSpPr/>
          <p:nvPr/>
        </p:nvSpPr>
        <p:spPr>
          <a:xfrm>
            <a:off x="885242" y="5692832"/>
            <a:ext cx="1070779" cy="1908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2046F960-FB45-485A-BB2D-CBE833C8CAE3}"/>
              </a:ext>
            </a:extLst>
          </p:cNvPr>
          <p:cNvSpPr/>
          <p:nvPr/>
        </p:nvSpPr>
        <p:spPr>
          <a:xfrm>
            <a:off x="646180" y="1663147"/>
            <a:ext cx="8076400" cy="1399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3FCC254-09C9-4EC5-B774-D6A00E198CC7}"/>
              </a:ext>
            </a:extLst>
          </p:cNvPr>
          <p:cNvSpPr/>
          <p:nvPr/>
        </p:nvSpPr>
        <p:spPr>
          <a:xfrm>
            <a:off x="644853" y="2586824"/>
            <a:ext cx="8076400" cy="1399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C98E88B8-A319-46F0-A2B3-6D28D0A0D970}"/>
              </a:ext>
            </a:extLst>
          </p:cNvPr>
          <p:cNvSpPr/>
          <p:nvPr/>
        </p:nvSpPr>
        <p:spPr>
          <a:xfrm>
            <a:off x="652806" y="3114380"/>
            <a:ext cx="8076400" cy="1399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9A9087AF-FF4C-4E5D-AACC-A71E5280A26C}"/>
              </a:ext>
            </a:extLst>
          </p:cNvPr>
          <p:cNvSpPr/>
          <p:nvPr/>
        </p:nvSpPr>
        <p:spPr>
          <a:xfrm>
            <a:off x="652806" y="3254311"/>
            <a:ext cx="8340120" cy="1399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3D996B3A-218B-4D2E-AB7E-25DB378C1A87}"/>
              </a:ext>
            </a:extLst>
          </p:cNvPr>
          <p:cNvSpPr/>
          <p:nvPr/>
        </p:nvSpPr>
        <p:spPr>
          <a:xfrm>
            <a:off x="636903" y="3898124"/>
            <a:ext cx="8204947" cy="1399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8519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8_TF10001108" id="{D857639A-5630-4BD0-ACF0-62B23A594B8A}" vid="{2A6161B3-565C-4FCB-AEA5-726434220644}"/>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시작</Template>
  <TotalTime>948</TotalTime>
  <Words>1480</Words>
  <Application>Microsoft Office PowerPoint</Application>
  <PresentationFormat>와이드스크린</PresentationFormat>
  <Paragraphs>160</Paragraphs>
  <Slides>21</Slides>
  <Notes>21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21</vt:i4>
      </vt:variant>
    </vt:vector>
  </HeadingPairs>
  <TitlesOfParts>
    <vt:vector size="26" baseType="lpstr">
      <vt:lpstr>맑은 고딕</vt:lpstr>
      <vt:lpstr>Arial</vt:lpstr>
      <vt:lpstr>Segoe UI</vt:lpstr>
      <vt:lpstr>Wingdings</vt:lpstr>
      <vt:lpstr>WelcomeDoc</vt:lpstr>
      <vt:lpstr>실습 04-TCP</vt:lpstr>
      <vt:lpstr>1-1) What is the IP address and TCP port number used by the client computer (source) that is transferring the file to gaia.cs.umass.edu?  </vt:lpstr>
      <vt:lpstr>1-2) What is the IP address of gaia.cs.umass.edu? On what port number is it sending and receiving TCP segments for this connection? </vt:lpstr>
      <vt:lpstr>2-1) What is the sequence number of the TCP SYN segment that is used to initiate the TCP connection between the client computer and gaia.cs.umass.edu?  What is it in the segment that identifies the segment as a SYN segment? </vt:lpstr>
      <vt:lpstr>2-2) What is the sequence number of the SYNACK segment sent by gaia.cs.umass.edu to the client computer in reply to the SYN?  What is the value of the Acknowledgement field in the SYNACK segment?  How did gaia.cs.umass.edu determine that value? What is it in the segment that identifies the segment as a SYNACK segment? </vt:lpstr>
      <vt:lpstr>2-3) What is the sequence number of the TCP segment containing the HTTP POST command?  Note that in order to find the POST command, you’ll need to dig into the packet content field at the bottom of the Wireshark window, looking for a segment with a “POST” within its DATA field. </vt:lpstr>
      <vt:lpstr>3-1) What are the sequence numbers of the first six segments in the TCP connection (including the segment containing the HTTP POST)? </vt:lpstr>
      <vt:lpstr>3-1) What are the sequence numbers of the first six segments in the TCP connection (including the segment containing the HTTP POST)? </vt:lpstr>
      <vt:lpstr>3-1) What are the sequence numbers of the first six segments in the TCP connection (including the segment containing the HTTP POST)? </vt:lpstr>
      <vt:lpstr>3-1) What are the sequence numbers of the first six segments in the TCP connection (including the segment containing the HTTP POST)? </vt:lpstr>
      <vt:lpstr>3-2) At what time was each segment sent?  When was the ACK for each segment received? </vt:lpstr>
      <vt:lpstr>3-2) At what time was each segment sent?  When was the ACK for each segment received? </vt:lpstr>
      <vt:lpstr>3-3) Given the difference between when each TCP segment was sent, and when its acknowledgement was received, what is the RTT value for each of the six segments? </vt:lpstr>
      <vt:lpstr>3-3) Given the difference between when each TCP segment was sent, and when its acknowledgement was received, what is the RTT value for each of the six segments? </vt:lpstr>
      <vt:lpstr>3-3) Given the difference between when each TCP segment was sent, and when its acknowledgement was received, what is the RTT value for each of the six segments? </vt:lpstr>
      <vt:lpstr>4-1) What is the length of each of the first six TCP segments? </vt:lpstr>
      <vt:lpstr>4-2) What is the minimum amount of available buffer space advertised at the received for the entire trace?  Does the lack of receiver buffer space ever throttle(차단 혹은 전송 rate 감소) the sender? </vt:lpstr>
      <vt:lpstr>4-2) What is the minimum amount of available buffer space advertised at the received for the entire trace?  Does the lack of receiver buffer space ever throttle(차단 혹은 전송 rate 감소) the sender? </vt:lpstr>
      <vt:lpstr>4-3) Are there any retransmitted segments in the trace file? What did you check for (in the trace) in order to answer this question? </vt:lpstr>
      <vt:lpstr>4-4) How much data does the receiver typically acknowledge in an ACK?  Can you identify cases where the receiver is ACKing every other received segment (see the table on next page). </vt:lpstr>
      <vt:lpstr>4-5) What is the throughput (bytes transferred per unit time) for the TCP connection? Explain how you calculated this value.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실습 01-Wireshark 이해</dc:title>
  <dc:creator>13</dc:creator>
  <cp:keywords/>
  <cp:lastModifiedBy>상경 김</cp:lastModifiedBy>
  <cp:revision>113</cp:revision>
  <dcterms:created xsi:type="dcterms:W3CDTF">2019-09-24T10:20:58Z</dcterms:created>
  <dcterms:modified xsi:type="dcterms:W3CDTF">2019-11-13T11:33:08Z</dcterms:modified>
  <cp:version/>
</cp:coreProperties>
</file>