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71" r:id="rId2"/>
    <p:sldId id="272" r:id="rId3"/>
    <p:sldId id="273" r:id="rId4"/>
    <p:sldId id="274" r:id="rId5"/>
    <p:sldId id="275" r:id="rId6"/>
    <p:sldId id="276" r:id="rId7"/>
    <p:sldId id="277" r:id="rId8"/>
  </p:sldIdLst>
  <p:sldSz cx="12192000" cy="6858000"/>
  <p:notesSz cx="6858000" cy="9144000"/>
  <p:defaultTextStyle>
    <a:defPPr rtl="0">
      <a:defRPr lang="ko-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시작" id="{E75E278A-FF0E-49A4-B170-79828D63BBAD}">
          <p14:sldIdLst/>
        </p14:section>
        <p14:section name="디자인, 모핑, 주석 달기, 공동 작업, 입력하세요" id="{B9B51309-D148-4332-87C2-07BE32FBCA3B}">
          <p14:sldIdLst>
            <p14:sldId id="271"/>
            <p14:sldId id="272"/>
            <p14:sldId id="273"/>
            <p14:sldId id="274"/>
            <p14:sldId id="275"/>
            <p14:sldId id="276"/>
            <p14:sldId id="277"/>
          </p14:sldIdLst>
        </p14:section>
        <p14:section name="자세한 정보"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13" initials="1" lastIdx="1" clrIdx="2">
    <p:extLst>
      <p:ext uri="{19B8F6BF-5375-455C-9EA6-DF929625EA0E}">
        <p15:presenceInfo xmlns:p15="http://schemas.microsoft.com/office/powerpoint/2012/main" userId="1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923922"/>
    <a:srgbClr val="D24726"/>
    <a:srgbClr val="404040"/>
    <a:srgbClr val="FF9B45"/>
    <a:srgbClr val="F8CFB6"/>
    <a:srgbClr val="F8CAB6"/>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3" autoAdjust="0"/>
    <p:restoredTop sz="96727" autoAdjust="0"/>
  </p:normalViewPr>
  <p:slideViewPr>
    <p:cSldViewPr snapToGrid="0">
      <p:cViewPr varScale="1">
        <p:scale>
          <a:sx n="120" d="100"/>
          <a:sy n="120" d="100"/>
        </p:scale>
        <p:origin x="126" y="2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ko-KR" altLang="en-US" dirty="0">
              <a:latin typeface="맑은 고딕" panose="020B0503020000020004" pitchFamily="50" charset="-127"/>
              <a:ea typeface="맑은 고딕" panose="020B0503020000020004" pitchFamily="50" charset="-127"/>
            </a:endParaRPr>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215F40D-08A2-4F84-B4A2-2F9EBAB934A1}" type="datetime4">
              <a:rPr lang="ko-KR" altLang="en-US" smtClean="0">
                <a:latin typeface="맑은 고딕" panose="020B0503020000020004" pitchFamily="50" charset="-127"/>
                <a:ea typeface="맑은 고딕" panose="020B0503020000020004" pitchFamily="50" charset="-127"/>
              </a:rPr>
              <a:t>2019년 11월 20일</a:t>
            </a:fld>
            <a:endParaRPr lang="ko-KR" altLang="en-US" dirty="0">
              <a:latin typeface="맑은 고딕" panose="020B0503020000020004" pitchFamily="50" charset="-127"/>
              <a:ea typeface="맑은 고딕" panose="020B0503020000020004" pitchFamily="50" charset="-127"/>
            </a:endParaRPr>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ko-KR" altLang="en-US" dirty="0">
              <a:latin typeface="맑은 고딕" panose="020B0503020000020004" pitchFamily="50" charset="-127"/>
              <a:ea typeface="맑은 고딕" panose="020B0503020000020004" pitchFamily="50" charset="-127"/>
            </a:endParaRPr>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altLang="ko-KR" smtClean="0">
                <a:latin typeface="맑은 고딕" panose="020B0503020000020004" pitchFamily="50" charset="-127"/>
                <a:ea typeface="맑은 고딕" panose="020B0503020000020004" pitchFamily="50" charset="-127"/>
              </a:rPr>
              <a:t>‹#›</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맑은 고딕" panose="020B0503020000020004" pitchFamily="50" charset="-127"/>
                <a:ea typeface="맑은 고딕" panose="020B0503020000020004" pitchFamily="50" charset="-127"/>
              </a:defRPr>
            </a:lvl1pPr>
          </a:lstStyle>
          <a:p>
            <a:endParaRPr lang="ko-KR" altLang="en-US"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맑은 고딕" panose="020B0503020000020004" pitchFamily="50" charset="-127"/>
                <a:ea typeface="맑은 고딕" panose="020B0503020000020004" pitchFamily="50" charset="-127"/>
              </a:defRPr>
            </a:lvl1pPr>
          </a:lstStyle>
          <a:p>
            <a:fld id="{B27FEE97-95E1-4DDA-8A0E-0C18B2A24C80}" type="datetime4">
              <a:rPr lang="ko-KR" altLang="en-US" smtClean="0"/>
              <a:t>2019년 11월 20일</a:t>
            </a:fld>
            <a:endParaRPr lang="ko-KR" alt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ko-KR" altLang="en-US" noProof="0"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KR" altLang="en-US" noProof="0" dirty="0"/>
              <a:t>마스터 텍스트 스타일을 편집하려면 클릭하세요</a:t>
            </a:r>
            <a:r>
              <a:rPr lang="en-US" altLang="ko-KR" noProof="0" dirty="0"/>
              <a:t>.</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맑은 고딕" panose="020B0503020000020004" pitchFamily="50" charset="-127"/>
                <a:ea typeface="맑은 고딕" panose="020B0503020000020004" pitchFamily="50" charset="-127"/>
              </a:defRPr>
            </a:lvl1pPr>
          </a:lstStyle>
          <a:p>
            <a:endParaRPr lang="ko-KR" altLang="en-US"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맑은 고딕" panose="020B0503020000020004" pitchFamily="50" charset="-127"/>
                <a:ea typeface="맑은 고딕" panose="020B0503020000020004" pitchFamily="50" charset="-127"/>
              </a:defRPr>
            </a:lvl1pPr>
          </a:lstStyle>
          <a:p>
            <a:fld id="{DF61EA0F-A667-4B49-8422-0062BC55E249}" type="slidenum">
              <a:rPr lang="en-US" altLang="ko-KR" smtClean="0"/>
              <a:pPr/>
              <a:t>‹#›</a:t>
            </a:fld>
            <a:endParaRPr lang="ko-KR" alt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1pPr>
    <a:lvl2pPr marL="45720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2pPr>
    <a:lvl3pPr marL="91440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3pPr>
    <a:lvl4pPr marL="137160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4pPr>
    <a:lvl5pPr marL="182880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1</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801592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2</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115477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3</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558962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4</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228826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5</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165324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6</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171857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7</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709488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7" name="직사각형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0" dirty="0">
              <a:latin typeface="맑은 고딕" panose="020B0503020000020004" pitchFamily="50" charset="-127"/>
              <a:ea typeface="맑은 고딕" panose="020B0503020000020004" pitchFamily="50" charset="-127"/>
            </a:endParaRPr>
          </a:p>
        </p:txBody>
      </p:sp>
      <p:sp>
        <p:nvSpPr>
          <p:cNvPr id="2" name="제목 1"/>
          <p:cNvSpPr>
            <a:spLocks noGrp="1"/>
          </p:cNvSpPr>
          <p:nvPr>
            <p:ph type="title"/>
          </p:nvPr>
        </p:nvSpPr>
        <p:spPr/>
        <p:txBody>
          <a:bodyPr rtlCol="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endParaRPr lang="ko-KR" altLang="en-US" noProof="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9" name="직사각형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ko-KR" altLang="en-US" sz="1800" dirty="0">
              <a:latin typeface="맑은 고딕" panose="020B0503020000020004" pitchFamily="50" charset="-127"/>
              <a:ea typeface="맑은 고딕" panose="020B0503020000020004" pitchFamily="50" charset="-127"/>
            </a:endParaRPr>
          </a:p>
        </p:txBody>
      </p:sp>
      <p:cxnSp>
        <p:nvCxnSpPr>
          <p:cNvPr id="12" name="직선 연결선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제목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맑은 고딕" panose="020B0503020000020004" pitchFamily="50" charset="-127"/>
                <a:ea typeface="맑은 고딕" panose="020B0503020000020004" pitchFamily="50" charset="-127"/>
              </a:defRPr>
            </a:lvl1pPr>
          </a:lstStyle>
          <a:p>
            <a:pPr rtl="0"/>
            <a:r>
              <a:rPr lang="ko-KR" altLang="en-US"/>
              <a:t>마스터 제목 스타일 편집</a:t>
            </a:r>
            <a:endParaRPr lang="ko-KR" altLang="en-US" dirty="0"/>
          </a:p>
        </p:txBody>
      </p:sp>
      <p:sp>
        <p:nvSpPr>
          <p:cNvPr id="3" name="내용 개체 틀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맑은 고딕" panose="020B0503020000020004" pitchFamily="50" charset="-127"/>
                <a:ea typeface="맑은 고딕" panose="020B0503020000020004" pitchFamily="50" charset="-127"/>
              </a:defRPr>
            </a:lvl1pPr>
            <a:lvl2pPr>
              <a:defRPr lang="en-US" sz="1200" smtClean="0">
                <a:solidFill>
                  <a:schemeClr val="tx1">
                    <a:lumMod val="75000"/>
                    <a:lumOff val="25000"/>
                  </a:schemeClr>
                </a:solidFill>
                <a:latin typeface="맑은 고딕" panose="020B0503020000020004" pitchFamily="50" charset="-127"/>
                <a:ea typeface="맑은 고딕" panose="020B0503020000020004" pitchFamily="50" charset="-127"/>
              </a:defRPr>
            </a:lvl2pPr>
            <a:lvl3pPr>
              <a:defRPr lang="en-US" sz="1200" smtClean="0">
                <a:solidFill>
                  <a:schemeClr val="tx1">
                    <a:lumMod val="75000"/>
                    <a:lumOff val="25000"/>
                  </a:schemeClr>
                </a:solidFill>
                <a:latin typeface="맑은 고딕" panose="020B0503020000020004" pitchFamily="50" charset="-127"/>
                <a:ea typeface="맑은 고딕" panose="020B0503020000020004" pitchFamily="50" charset="-127"/>
              </a:defRPr>
            </a:lvl3pPr>
            <a:lvl4pPr>
              <a:defRPr lang="en-US" sz="1200" smtClean="0">
                <a:solidFill>
                  <a:schemeClr val="tx1">
                    <a:lumMod val="75000"/>
                    <a:lumOff val="25000"/>
                  </a:schemeClr>
                </a:solidFill>
                <a:latin typeface="맑은 고딕" panose="020B0503020000020004" pitchFamily="50" charset="-127"/>
                <a:ea typeface="맑은 고딕" panose="020B0503020000020004" pitchFamily="50" charset="-127"/>
              </a:defRPr>
            </a:lvl4pPr>
            <a:lvl5pPr>
              <a:defRPr lang="en-US" sz="1200">
                <a:solidFill>
                  <a:schemeClr val="tx1">
                    <a:lumMod val="75000"/>
                    <a:lumOff val="25000"/>
                  </a:schemeClr>
                </a:solidFill>
                <a:latin typeface="맑은 고딕" panose="020B0503020000020004" pitchFamily="50" charset="-127"/>
                <a:ea typeface="맑은 고딕" panose="020B0503020000020004" pitchFamily="50" charset="-127"/>
              </a:defRPr>
            </a:lvl5pPr>
          </a:lstStyle>
          <a:p>
            <a:pPr marL="0" lvl="0" indent="0" rtl="0">
              <a:lnSpc>
                <a:spcPct val="150000"/>
              </a:lnSpc>
              <a:spcBef>
                <a:spcPts val="1000"/>
              </a:spcBef>
              <a:spcAft>
                <a:spcPts val="1200"/>
              </a:spcAft>
              <a:buNone/>
            </a:pPr>
            <a:r>
              <a:rPr lang="ko-KR" altLang="en-US"/>
              <a:t>마스터 텍스트 스타일을 편집하려면 클릭</a:t>
            </a:r>
          </a:p>
          <a:p>
            <a:pPr marL="0" lvl="1" indent="0" rtl="0">
              <a:lnSpc>
                <a:spcPct val="150000"/>
              </a:lnSpc>
              <a:spcBef>
                <a:spcPts val="1000"/>
              </a:spcBef>
              <a:spcAft>
                <a:spcPts val="1200"/>
              </a:spcAft>
              <a:buNone/>
            </a:pPr>
            <a:r>
              <a:rPr lang="ko-KR" altLang="en-US"/>
              <a:t>두 번째 수준</a:t>
            </a:r>
          </a:p>
          <a:p>
            <a:pPr marL="0" lvl="2" indent="0" rtl="0">
              <a:lnSpc>
                <a:spcPct val="150000"/>
              </a:lnSpc>
              <a:spcBef>
                <a:spcPts val="1000"/>
              </a:spcBef>
              <a:spcAft>
                <a:spcPts val="1200"/>
              </a:spcAft>
              <a:buNone/>
            </a:pPr>
            <a:r>
              <a:rPr lang="ko-KR" altLang="en-US"/>
              <a:t>세 번째 수준</a:t>
            </a:r>
          </a:p>
          <a:p>
            <a:pPr marL="0" lvl="3" indent="0" rtl="0">
              <a:lnSpc>
                <a:spcPct val="150000"/>
              </a:lnSpc>
              <a:spcBef>
                <a:spcPts val="1000"/>
              </a:spcBef>
              <a:spcAft>
                <a:spcPts val="1200"/>
              </a:spcAft>
              <a:buNone/>
            </a:pPr>
            <a:r>
              <a:rPr lang="ko-KR" altLang="en-US"/>
              <a:t>네 번째 수준</a:t>
            </a:r>
          </a:p>
          <a:p>
            <a:pPr marL="0" lvl="4" indent="0" rtl="0">
              <a:lnSpc>
                <a:spcPct val="150000"/>
              </a:lnSpc>
              <a:spcBef>
                <a:spcPts val="1000"/>
              </a:spcBef>
              <a:spcAft>
                <a:spcPts val="1200"/>
              </a:spcAft>
              <a:buNone/>
            </a:pPr>
            <a:r>
              <a:rPr lang="ko-KR" altLang="en-US"/>
              <a:t>다섯 번째 수준</a:t>
            </a:r>
            <a:endParaRPr lang="ko-KR" altLang="en-US" dirty="0"/>
          </a:p>
        </p:txBody>
      </p:sp>
      <p:sp>
        <p:nvSpPr>
          <p:cNvPr id="6" name="날짜 개체 틀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fld id="{75636054-7A0D-4D3A-AE21-4504934500BD}" type="datetime4">
              <a:rPr lang="ko-KR" altLang="en-US" smtClean="0"/>
              <a:pPr/>
              <a:t>2019년 11월 20일</a:t>
            </a:fld>
            <a:endParaRPr lang="ko-KR" altLang="en-US" dirty="0"/>
          </a:p>
        </p:txBody>
      </p:sp>
      <p:sp>
        <p:nvSpPr>
          <p:cNvPr id="7" name="바닥글 개체 틀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endParaRPr lang="ko-KR" altLang="en-US" dirty="0"/>
          </a:p>
        </p:txBody>
      </p:sp>
      <p:sp>
        <p:nvSpPr>
          <p:cNvPr id="8" name="슬라이드 번호 개체 틀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fld id="{9860EDB8-5305-433F-BE41-D7A86D811DB3}" type="slidenum">
              <a:rPr lang="en-US" altLang="ko-KR" smtClean="0"/>
              <a:pPr/>
              <a:t>‹#›</a:t>
            </a:fld>
            <a:endParaRPr lang="ko-KR" alt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
        <p:nvSpPr>
          <p:cNvPr id="9" name="직사각형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0" dirty="0">
              <a:latin typeface="맑은 고딕" panose="020B0503020000020004" pitchFamily="50" charset="-127"/>
              <a:ea typeface="맑은 고딕" panose="020B0503020000020004" pitchFamily="50" charset="-127"/>
            </a:endParaRPr>
          </a:p>
        </p:txBody>
      </p:sp>
      <p:sp>
        <p:nvSpPr>
          <p:cNvPr id="10" name="직사각형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0" dirty="0">
              <a:latin typeface="맑은 고딕" panose="020B0503020000020004" pitchFamily="50" charset="-127"/>
              <a:ea typeface="맑은 고딕" panose="020B0503020000020004" pitchFamily="50" charset="-127"/>
            </a:endParaRPr>
          </a:p>
        </p:txBody>
      </p:sp>
      <p:sp>
        <p:nvSpPr>
          <p:cNvPr id="2" name="제목 1"/>
          <p:cNvSpPr>
            <a:spLocks noGrp="1"/>
          </p:cNvSpPr>
          <p:nvPr>
            <p:ph type="title"/>
          </p:nvPr>
        </p:nvSpPr>
        <p:spPr>
          <a:xfrm>
            <a:off x="521208" y="1536192"/>
            <a:ext cx="6876288" cy="640080"/>
          </a:xfrm>
        </p:spPr>
        <p:txBody>
          <a:bodyPr rtlCol="0">
            <a:normAutofit/>
          </a:bodyPr>
          <a:lstStyle>
            <a:lvl1pPr>
              <a:defRPr sz="3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endParaRPr lang="ko-KR" altLang="en-US" noProof="0" dirty="0"/>
          </a:p>
        </p:txBody>
      </p:sp>
      <p:sp>
        <p:nvSpPr>
          <p:cNvPr id="7" name="내용 개체 틀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맑은 고딕" panose="020B0503020000020004" pitchFamily="50" charset="-127"/>
                <a:ea typeface="맑은 고딕" panose="020B0503020000020004" pitchFamily="50" charset="-127"/>
              </a:defRPr>
            </a:lvl1pPr>
            <a:lvl2pPr>
              <a:defRPr lang="en-US" sz="1200" dirty="0" smtClean="0">
                <a:solidFill>
                  <a:schemeClr val="tx1">
                    <a:lumMod val="75000"/>
                    <a:lumOff val="25000"/>
                  </a:schemeClr>
                </a:solidFill>
                <a:latin typeface="맑은 고딕" panose="020B0503020000020004" pitchFamily="50" charset="-127"/>
                <a:ea typeface="맑은 고딕" panose="020B0503020000020004" pitchFamily="50" charset="-127"/>
              </a:defRPr>
            </a:lvl2pPr>
            <a:lvl3pPr>
              <a:defRPr lang="en-US" sz="1200" dirty="0" smtClean="0">
                <a:solidFill>
                  <a:schemeClr val="tx1">
                    <a:lumMod val="75000"/>
                    <a:lumOff val="25000"/>
                  </a:schemeClr>
                </a:solidFill>
                <a:latin typeface="맑은 고딕" panose="020B0503020000020004" pitchFamily="50" charset="-127"/>
                <a:ea typeface="맑은 고딕" panose="020B0503020000020004" pitchFamily="50" charset="-127"/>
              </a:defRPr>
            </a:lvl3pPr>
            <a:lvl4pPr>
              <a:defRPr lang="en-US" sz="1200" dirty="0" smtClean="0">
                <a:solidFill>
                  <a:schemeClr val="tx1">
                    <a:lumMod val="75000"/>
                    <a:lumOff val="25000"/>
                  </a:schemeClr>
                </a:solidFill>
                <a:latin typeface="맑은 고딕" panose="020B0503020000020004" pitchFamily="50" charset="-127"/>
                <a:ea typeface="맑은 고딕" panose="020B0503020000020004" pitchFamily="50" charset="-127"/>
              </a:defRPr>
            </a:lvl4pPr>
            <a:lvl5pPr>
              <a:defRPr lang="en-US" sz="1200" dirty="0">
                <a:solidFill>
                  <a:schemeClr val="tx1">
                    <a:lumMod val="75000"/>
                    <a:lumOff val="25000"/>
                  </a:schemeClr>
                </a:solidFill>
                <a:latin typeface="맑은 고딕" panose="020B0503020000020004" pitchFamily="50" charset="-127"/>
                <a:ea typeface="맑은 고딕" panose="020B0503020000020004" pitchFamily="50" charset="-127"/>
              </a:defRPr>
            </a:lvl5pPr>
          </a:lstStyle>
          <a:p>
            <a:pPr marL="0" lvl="0" indent="0" rtl="0">
              <a:lnSpc>
                <a:spcPct val="150000"/>
              </a:lnSpc>
              <a:spcBef>
                <a:spcPts val="1000"/>
              </a:spcBef>
              <a:spcAft>
                <a:spcPts val="1200"/>
              </a:spcAft>
              <a:buNone/>
            </a:pPr>
            <a:r>
              <a:rPr lang="ko-KR" altLang="en-US" noProof="0"/>
              <a:t>마스터 텍스트 스타일을 편집하려면 클릭</a:t>
            </a:r>
          </a:p>
          <a:p>
            <a:pPr marL="0" lvl="1" indent="0" rtl="0">
              <a:lnSpc>
                <a:spcPct val="150000"/>
              </a:lnSpc>
              <a:spcBef>
                <a:spcPts val="1000"/>
              </a:spcBef>
              <a:spcAft>
                <a:spcPts val="1200"/>
              </a:spcAft>
              <a:buNone/>
            </a:pPr>
            <a:r>
              <a:rPr lang="ko-KR" altLang="en-US" noProof="0"/>
              <a:t>두 번째 수준</a:t>
            </a:r>
          </a:p>
          <a:p>
            <a:pPr marL="0" lvl="2" indent="0" rtl="0">
              <a:lnSpc>
                <a:spcPct val="150000"/>
              </a:lnSpc>
              <a:spcBef>
                <a:spcPts val="1000"/>
              </a:spcBef>
              <a:spcAft>
                <a:spcPts val="1200"/>
              </a:spcAft>
              <a:buNone/>
            </a:pPr>
            <a:r>
              <a:rPr lang="ko-KR" altLang="en-US" noProof="0"/>
              <a:t>세 번째 수준</a:t>
            </a:r>
          </a:p>
          <a:p>
            <a:pPr marL="0" lvl="3" indent="0" rtl="0">
              <a:lnSpc>
                <a:spcPct val="150000"/>
              </a:lnSpc>
              <a:spcBef>
                <a:spcPts val="1000"/>
              </a:spcBef>
              <a:spcAft>
                <a:spcPts val="1200"/>
              </a:spcAft>
              <a:buNone/>
            </a:pPr>
            <a:r>
              <a:rPr lang="ko-KR" altLang="en-US" noProof="0"/>
              <a:t>네 번째 수준</a:t>
            </a:r>
          </a:p>
          <a:p>
            <a:pPr marL="0" lvl="4" indent="0" rtl="0">
              <a:lnSpc>
                <a:spcPct val="150000"/>
              </a:lnSpc>
              <a:spcBef>
                <a:spcPts val="1000"/>
              </a:spcBef>
              <a:spcAft>
                <a:spcPts val="1200"/>
              </a:spcAft>
              <a:buNone/>
            </a:pPr>
            <a:r>
              <a:rPr lang="ko-KR" altLang="en-US" noProof="0"/>
              <a:t>다섯 번째 수준</a:t>
            </a:r>
            <a:endParaRPr lang="ko-KR" altLang="en-US" noProof="0"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직사각형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ko-KR" altLang="en-US" sz="1800" noProof="0" dirty="0">
              <a:latin typeface="맑은 고딕" panose="020B0503020000020004" pitchFamily="50" charset="-127"/>
              <a:ea typeface="맑은 고딕" panose="020B0503020000020004" pitchFamily="50" charset="-127"/>
            </a:endParaRPr>
          </a:p>
        </p:txBody>
      </p:sp>
      <p:sp>
        <p:nvSpPr>
          <p:cNvPr id="2" name="제목 개체 틀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ko-KR" altLang="en-US" noProof="0" dirty="0"/>
              <a:t>마스터 제목 스타일 편집</a:t>
            </a:r>
          </a:p>
        </p:txBody>
      </p:sp>
      <p:sp>
        <p:nvSpPr>
          <p:cNvPr id="3" name="텍스트 개체 틀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ko-KR" altLang="en-US" noProof="0" dirty="0"/>
              <a:t>마스터 텍스트 스타일 편집</a:t>
            </a:r>
          </a:p>
          <a:p>
            <a:pPr marL="228600" lvl="0" indent="-228600" algn="l" defTabSz="914400" rtl="0" eaLnBrk="1" latinLnBrk="0" hangingPunct="1">
              <a:lnSpc>
                <a:spcPct val="90000"/>
              </a:lnSpc>
              <a:spcBef>
                <a:spcPct val="30000"/>
              </a:spcBef>
              <a:buFont typeface="Arial" panose="020B0604020202020204" pitchFamily="34" charset="0"/>
              <a:buChar char="•"/>
            </a:pPr>
            <a:r>
              <a:rPr lang="ko-KR" altLang="en-US" noProof="0" dirty="0"/>
              <a:t>둘째 수준</a:t>
            </a:r>
          </a:p>
          <a:p>
            <a:pPr marL="685800" lvl="1" indent="-228600" algn="l" defTabSz="914400" rtl="0" eaLnBrk="1" latinLnBrk="0" hangingPunct="1">
              <a:lnSpc>
                <a:spcPct val="90000"/>
              </a:lnSpc>
              <a:spcBef>
                <a:spcPct val="30000"/>
              </a:spcBef>
              <a:buFont typeface="Arial" panose="020B0604020202020204" pitchFamily="34" charset="0"/>
              <a:buChar char="•"/>
            </a:pPr>
            <a:r>
              <a:rPr lang="ko-KR" altLang="en-US" noProof="0" dirty="0"/>
              <a:t>셋째 수준</a:t>
            </a:r>
          </a:p>
          <a:p>
            <a:pPr marL="1143000" lvl="2" indent="-228600" algn="l" defTabSz="914400" rtl="0" eaLnBrk="1" latinLnBrk="0" hangingPunct="1">
              <a:lnSpc>
                <a:spcPct val="90000"/>
              </a:lnSpc>
              <a:spcBef>
                <a:spcPct val="30000"/>
              </a:spcBef>
              <a:buFont typeface="Arial" panose="020B0604020202020204" pitchFamily="34" charset="0"/>
              <a:buChar char="•"/>
            </a:pPr>
            <a:r>
              <a:rPr lang="ko-KR" altLang="en-US" noProof="0" dirty="0"/>
              <a:t>넷째 수준</a:t>
            </a:r>
          </a:p>
          <a:p>
            <a:pPr marL="1600200" lvl="3" indent="-228600" algn="l" defTabSz="914400" rtl="0" eaLnBrk="1" latinLnBrk="0" hangingPunct="1">
              <a:lnSpc>
                <a:spcPct val="90000"/>
              </a:lnSpc>
              <a:spcBef>
                <a:spcPct val="30000"/>
              </a:spcBef>
              <a:buFont typeface="Arial" panose="020B0604020202020204" pitchFamily="34" charset="0"/>
              <a:buChar char="•"/>
            </a:pPr>
            <a:r>
              <a:rPr lang="ko-KR" altLang="en-US" noProof="0" dirty="0"/>
              <a:t>다섯째 수준</a:t>
            </a:r>
          </a:p>
        </p:txBody>
      </p:sp>
      <p:sp>
        <p:nvSpPr>
          <p:cNvPr id="4" name="날짜 개체 틀 3"/>
          <p:cNvSpPr>
            <a:spLocks noGrp="1"/>
          </p:cNvSpPr>
          <p:nvPr>
            <p:ph type="dt" sz="half" idx="2"/>
          </p:nvPr>
        </p:nvSpPr>
        <p:spPr>
          <a:xfrm>
            <a:off x="539496" y="6212498"/>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fld id="{8E925300-0E7B-457A-B219-9E998EA89116}" type="datetime4">
              <a:rPr lang="ko-KR" altLang="en-US" smtClean="0"/>
              <a:t>2019년 11월 20일</a:t>
            </a:fld>
            <a:endParaRPr lang="ko-KR" altLang="en-US" dirty="0"/>
          </a:p>
        </p:txBody>
      </p:sp>
      <p:sp>
        <p:nvSpPr>
          <p:cNvPr id="5" name="바닥글 개체 틀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endParaRPr lang="ko-KR" altLang="en-US" dirty="0"/>
          </a:p>
        </p:txBody>
      </p:sp>
      <p:sp>
        <p:nvSpPr>
          <p:cNvPr id="6" name="슬라이드 번호 개체 틀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fld id="{9860EDB8-5305-433F-BE41-D7A86D811DB3}" type="slidenum">
              <a:rPr lang="en-US" altLang="ko-KR" smtClean="0"/>
              <a:pPr/>
              <a:t>‹#›</a:t>
            </a:fld>
            <a:endParaRPr lang="ko-KR" altLang="en-US" dirty="0"/>
          </a:p>
        </p:txBody>
      </p:sp>
      <p:cxnSp>
        <p:nvCxnSpPr>
          <p:cNvPr id="8" name="직선 연결선(S)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1" hangingPunct="1">
        <a:spcBef>
          <a:spcPct val="0"/>
        </a:spcBef>
        <a:buNone/>
        <a:defRPr sz="2800" kern="1200">
          <a:solidFill>
            <a:schemeClr val="tx1"/>
          </a:solidFill>
          <a:latin typeface="맑은 고딕" panose="020B0503020000020004" pitchFamily="50" charset="-127"/>
          <a:ea typeface="맑은 고딕" panose="020B0503020000020004" pitchFamily="50" charset="-127"/>
          <a:cs typeface="+mj-cs"/>
        </a:defRPr>
      </a:lvl1pPr>
    </p:titleStyle>
    <p:bodyStyle>
      <a:lvl1pPr marL="0" indent="0" algn="l" defTabSz="914400" rtl="0" eaLnBrk="1" latinLnBrk="1" hangingPunct="1">
        <a:lnSpc>
          <a:spcPct val="150000"/>
        </a:lnSpc>
        <a:spcBef>
          <a:spcPts val="1000"/>
        </a:spcBef>
        <a:spcAft>
          <a:spcPts val="1200"/>
        </a:spcAft>
        <a:buFontTx/>
        <a:buNone/>
        <a:defRPr lang="en-US" sz="1200" kern="1200" dirty="0">
          <a:solidFill>
            <a:schemeClr val="tx1"/>
          </a:solidFill>
          <a:latin typeface="맑은 고딕" panose="020B0503020000020004" pitchFamily="50" charset="-127"/>
          <a:ea typeface="맑은 고딕" panose="020B0503020000020004" pitchFamily="50" charset="-127"/>
          <a:cs typeface="+mn-cs"/>
        </a:defRPr>
      </a:lvl1pPr>
      <a:lvl2pPr marL="2286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맑은 고딕" panose="020B0503020000020004" pitchFamily="50" charset="-127"/>
          <a:ea typeface="맑은 고딕" panose="020B0503020000020004" pitchFamily="50" charset="-127"/>
          <a:cs typeface="+mn-cs"/>
        </a:defRPr>
      </a:lvl2pPr>
      <a:lvl3pPr marL="6858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맑은 고딕" panose="020B0503020000020004" pitchFamily="50" charset="-127"/>
          <a:ea typeface="맑은 고딕" panose="020B0503020000020004" pitchFamily="50" charset="-127"/>
          <a:cs typeface="+mn-cs"/>
        </a:defRPr>
      </a:lvl3pPr>
      <a:lvl4pPr marL="11430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맑은 고딕" panose="020B0503020000020004" pitchFamily="50" charset="-127"/>
          <a:ea typeface="맑은 고딕" panose="020B0503020000020004" pitchFamily="50" charset="-127"/>
          <a:cs typeface="+mn-cs"/>
        </a:defRPr>
      </a:lvl4pPr>
      <a:lvl5pPr marL="16002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1"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BFAC2E00-B6F5-412D-BE17-C0F0AE40954A}"/>
              </a:ext>
            </a:extLst>
          </p:cNvPr>
          <p:cNvSpPr>
            <a:spLocks noGrp="1"/>
          </p:cNvSpPr>
          <p:nvPr>
            <p:ph type="title"/>
          </p:nvPr>
        </p:nvSpPr>
        <p:spPr>
          <a:xfrm>
            <a:off x="2124871" y="1959138"/>
            <a:ext cx="7942257" cy="861775"/>
          </a:xfrm>
        </p:spPr>
        <p:txBody>
          <a:bodyPr>
            <a:normAutofit/>
          </a:bodyPr>
          <a:lstStyle/>
          <a:p>
            <a:pPr algn="ctr"/>
            <a:r>
              <a:rPr lang="ko-KR" altLang="en-US" sz="3600" b="1" dirty="0"/>
              <a:t>실습 </a:t>
            </a:r>
            <a:r>
              <a:rPr lang="en-US" altLang="ko-KR" sz="3600" b="1" dirty="0"/>
              <a:t>05- TCP Congestion control</a:t>
            </a:r>
            <a:endParaRPr lang="ko-KR" altLang="en-US" sz="3600" dirty="0"/>
          </a:p>
        </p:txBody>
      </p:sp>
      <p:sp>
        <p:nvSpPr>
          <p:cNvPr id="4" name="TextBox 3">
            <a:extLst>
              <a:ext uri="{FF2B5EF4-FFF2-40B4-BE49-F238E27FC236}">
                <a16:creationId xmlns:a16="http://schemas.microsoft.com/office/drawing/2014/main" id="{7D010C3B-60C6-4C19-A391-26CD35CFEDA4}"/>
              </a:ext>
            </a:extLst>
          </p:cNvPr>
          <p:cNvSpPr txBox="1"/>
          <p:nvPr/>
        </p:nvSpPr>
        <p:spPr>
          <a:xfrm>
            <a:off x="6758730" y="5083728"/>
            <a:ext cx="4969079" cy="861774"/>
          </a:xfrm>
          <a:prstGeom prst="rect">
            <a:avLst/>
          </a:prstGeom>
          <a:noFill/>
        </p:spPr>
        <p:txBody>
          <a:bodyPr wrap="square" rtlCol="0">
            <a:spAutoFit/>
          </a:bodyPr>
          <a:lstStyle/>
          <a:p>
            <a:r>
              <a:rPr lang="en-US" altLang="ko-KR" dirty="0"/>
              <a:t> </a:t>
            </a:r>
            <a:r>
              <a:rPr lang="ko-KR" altLang="en-US" dirty="0"/>
              <a:t>휴먼지능정보공학과</a:t>
            </a:r>
            <a:endParaRPr lang="en-US" altLang="ko-KR" dirty="0"/>
          </a:p>
          <a:p>
            <a:r>
              <a:rPr lang="en-US" altLang="ko-KR" sz="3200" dirty="0"/>
              <a:t>201810760 </a:t>
            </a:r>
            <a:r>
              <a:rPr lang="ko-KR" altLang="en-US" sz="3200" dirty="0"/>
              <a:t>김상경</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2326C7EB-9415-4ECA-BD3A-BAD91A85FD2C}"/>
              </a:ext>
            </a:extLst>
          </p:cNvPr>
          <p:cNvSpPr>
            <a:spLocks noGrp="1"/>
          </p:cNvSpPr>
          <p:nvPr>
            <p:ph type="title"/>
          </p:nvPr>
        </p:nvSpPr>
        <p:spPr>
          <a:xfrm>
            <a:off x="521207" y="448056"/>
            <a:ext cx="11039990" cy="640080"/>
          </a:xfrm>
        </p:spPr>
        <p:txBody>
          <a:bodyPr>
            <a:normAutofit fontScale="90000"/>
          </a:bodyPr>
          <a:lstStyle/>
          <a:p>
            <a:r>
              <a:rPr lang="en-US" altLang="ko-KR" sz="2000" dirty="0"/>
              <a:t>Use the </a:t>
            </a:r>
            <a:r>
              <a:rPr lang="en-US" altLang="ko-KR" sz="2000" i="1" dirty="0"/>
              <a:t>Time-Sequence-Graph(Stevens</a:t>
            </a:r>
            <a:r>
              <a:rPr lang="en-US" altLang="ko-KR" sz="2000" dirty="0"/>
              <a:t>) plotting tool to view the sequence number versus time plot of segments being sent from the client to the gaia.cs.umass.edu server.  </a:t>
            </a:r>
            <a:endParaRPr lang="ko-KR" altLang="en-US" dirty="0"/>
          </a:p>
        </p:txBody>
      </p:sp>
      <p:pic>
        <p:nvPicPr>
          <p:cNvPr id="5" name="그림 4">
            <a:extLst>
              <a:ext uri="{FF2B5EF4-FFF2-40B4-BE49-F238E27FC236}">
                <a16:creationId xmlns:a16="http://schemas.microsoft.com/office/drawing/2014/main" id="{F977427B-8EF9-4D41-96A5-262D7E09384B}"/>
              </a:ext>
            </a:extLst>
          </p:cNvPr>
          <p:cNvPicPr>
            <a:picLocks noChangeAspect="1"/>
          </p:cNvPicPr>
          <p:nvPr/>
        </p:nvPicPr>
        <p:blipFill>
          <a:blip r:embed="rId3"/>
          <a:stretch>
            <a:fillRect/>
          </a:stretch>
        </p:blipFill>
        <p:spPr>
          <a:xfrm>
            <a:off x="2651920" y="1424477"/>
            <a:ext cx="6515934" cy="3778039"/>
          </a:xfrm>
          <a:prstGeom prst="rect">
            <a:avLst/>
          </a:prstGeom>
        </p:spPr>
      </p:pic>
      <p:sp>
        <p:nvSpPr>
          <p:cNvPr id="7" name="TextBox 6">
            <a:extLst>
              <a:ext uri="{FF2B5EF4-FFF2-40B4-BE49-F238E27FC236}">
                <a16:creationId xmlns:a16="http://schemas.microsoft.com/office/drawing/2014/main" id="{85926841-BAFE-4C9C-B65F-41AF0EC5BD90}"/>
              </a:ext>
            </a:extLst>
          </p:cNvPr>
          <p:cNvSpPr txBox="1"/>
          <p:nvPr/>
        </p:nvSpPr>
        <p:spPr>
          <a:xfrm>
            <a:off x="9326879" y="1940119"/>
            <a:ext cx="1327868" cy="369332"/>
          </a:xfrm>
          <a:prstGeom prst="rect">
            <a:avLst/>
          </a:prstGeom>
          <a:noFill/>
        </p:spPr>
        <p:txBody>
          <a:bodyPr wrap="square" rtlCol="0">
            <a:spAutoFit/>
          </a:bodyPr>
          <a:lstStyle/>
          <a:p>
            <a:r>
              <a:rPr lang="en-US" altLang="ko-KR" dirty="0"/>
              <a:t>4503 KB</a:t>
            </a:r>
            <a:endParaRPr lang="ko-KR" altLang="en-US" dirty="0"/>
          </a:p>
        </p:txBody>
      </p:sp>
      <p:sp>
        <p:nvSpPr>
          <p:cNvPr id="18" name="TextBox 17">
            <a:extLst>
              <a:ext uri="{FF2B5EF4-FFF2-40B4-BE49-F238E27FC236}">
                <a16:creationId xmlns:a16="http://schemas.microsoft.com/office/drawing/2014/main" id="{670C8378-B3A1-4CA1-9E30-B043A7CA5B7C}"/>
              </a:ext>
            </a:extLst>
          </p:cNvPr>
          <p:cNvSpPr txBox="1"/>
          <p:nvPr/>
        </p:nvSpPr>
        <p:spPr>
          <a:xfrm>
            <a:off x="2187933" y="5433523"/>
            <a:ext cx="7655782" cy="646331"/>
          </a:xfrm>
          <a:prstGeom prst="rect">
            <a:avLst/>
          </a:prstGeom>
          <a:noFill/>
        </p:spPr>
        <p:txBody>
          <a:bodyPr wrap="square" rtlCol="0">
            <a:spAutoFit/>
          </a:bodyPr>
          <a:lstStyle/>
          <a:p>
            <a:r>
              <a:rPr lang="en-US" altLang="ko-KR" i="1" dirty="0"/>
              <a:t>Time-Sequence-Graph(Stevens</a:t>
            </a:r>
            <a:r>
              <a:rPr lang="en-US" altLang="ko-KR" dirty="0"/>
              <a:t>)</a:t>
            </a:r>
            <a:r>
              <a:rPr lang="ko-KR" altLang="en-US" dirty="0"/>
              <a:t>을</a:t>
            </a:r>
            <a:r>
              <a:rPr lang="en-US" altLang="ko-KR" dirty="0"/>
              <a:t> </a:t>
            </a:r>
            <a:r>
              <a:rPr lang="ko-KR" altLang="en-US" dirty="0"/>
              <a:t>통해 살펴본 전체적인 </a:t>
            </a:r>
            <a:r>
              <a:rPr lang="en-US" altLang="ko-KR" dirty="0"/>
              <a:t>sequence number </a:t>
            </a:r>
            <a:r>
              <a:rPr lang="ko-KR" altLang="en-US" dirty="0"/>
              <a:t>그래프의 모습이다</a:t>
            </a:r>
            <a:r>
              <a:rPr lang="en-US" altLang="ko-KR" dirty="0"/>
              <a:t>.</a:t>
            </a:r>
            <a:endParaRPr lang="ko-KR" altLang="en-US" dirty="0"/>
          </a:p>
        </p:txBody>
      </p:sp>
    </p:spTree>
    <p:extLst>
      <p:ext uri="{BB962C8B-B14F-4D97-AF65-F5344CB8AC3E}">
        <p14:creationId xmlns:p14="http://schemas.microsoft.com/office/powerpoint/2010/main" val="2590867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2326C7EB-9415-4ECA-BD3A-BAD91A85FD2C}"/>
              </a:ext>
            </a:extLst>
          </p:cNvPr>
          <p:cNvSpPr>
            <a:spLocks noGrp="1"/>
          </p:cNvSpPr>
          <p:nvPr>
            <p:ph type="title"/>
          </p:nvPr>
        </p:nvSpPr>
        <p:spPr>
          <a:xfrm>
            <a:off x="521207" y="448056"/>
            <a:ext cx="11039990" cy="640080"/>
          </a:xfrm>
        </p:spPr>
        <p:txBody>
          <a:bodyPr>
            <a:normAutofit fontScale="90000"/>
          </a:bodyPr>
          <a:lstStyle/>
          <a:p>
            <a:r>
              <a:rPr lang="en-US" altLang="ko-KR" sz="2000" dirty="0"/>
              <a:t>Use the </a:t>
            </a:r>
            <a:r>
              <a:rPr lang="en-US" altLang="ko-KR" sz="2000" i="1" dirty="0"/>
              <a:t>Time-Sequence-Graph(Stevens</a:t>
            </a:r>
            <a:r>
              <a:rPr lang="en-US" altLang="ko-KR" sz="2000" dirty="0"/>
              <a:t>) plotting tool to view the sequence number versus time plot of segments being sent from the client to the gaia.cs.umass.edu server.  </a:t>
            </a:r>
            <a:endParaRPr lang="ko-KR" altLang="en-US" dirty="0"/>
          </a:p>
        </p:txBody>
      </p:sp>
      <p:grpSp>
        <p:nvGrpSpPr>
          <p:cNvPr id="6" name="그룹 5">
            <a:extLst>
              <a:ext uri="{FF2B5EF4-FFF2-40B4-BE49-F238E27FC236}">
                <a16:creationId xmlns:a16="http://schemas.microsoft.com/office/drawing/2014/main" id="{6BFB6BAF-C457-4603-9BBD-B049787556EA}"/>
              </a:ext>
            </a:extLst>
          </p:cNvPr>
          <p:cNvGrpSpPr/>
          <p:nvPr/>
        </p:nvGrpSpPr>
        <p:grpSpPr>
          <a:xfrm>
            <a:off x="521207" y="1610773"/>
            <a:ext cx="6722431" cy="4099754"/>
            <a:chOff x="2124323" y="1459698"/>
            <a:chExt cx="6657483" cy="3938604"/>
          </a:xfrm>
        </p:grpSpPr>
        <p:pic>
          <p:nvPicPr>
            <p:cNvPr id="2" name="그림 1">
              <a:extLst>
                <a:ext uri="{FF2B5EF4-FFF2-40B4-BE49-F238E27FC236}">
                  <a16:creationId xmlns:a16="http://schemas.microsoft.com/office/drawing/2014/main" id="{211ADBD7-5AE7-4FC7-97E9-7E152D9C2260}"/>
                </a:ext>
              </a:extLst>
            </p:cNvPr>
            <p:cNvPicPr>
              <a:picLocks noChangeAspect="1"/>
            </p:cNvPicPr>
            <p:nvPr/>
          </p:nvPicPr>
          <p:blipFill>
            <a:blip r:embed="rId3"/>
            <a:stretch>
              <a:fillRect/>
            </a:stretch>
          </p:blipFill>
          <p:spPr>
            <a:xfrm>
              <a:off x="2124323" y="1459698"/>
              <a:ext cx="6657483" cy="3938604"/>
            </a:xfrm>
            <a:prstGeom prst="rect">
              <a:avLst/>
            </a:prstGeom>
          </p:spPr>
        </p:pic>
        <p:sp>
          <p:nvSpPr>
            <p:cNvPr id="3" name="타원 2">
              <a:extLst>
                <a:ext uri="{FF2B5EF4-FFF2-40B4-BE49-F238E27FC236}">
                  <a16:creationId xmlns:a16="http://schemas.microsoft.com/office/drawing/2014/main" id="{0E4A6E64-D992-4BD5-91C7-6ACB1B77206C}"/>
                </a:ext>
              </a:extLst>
            </p:cNvPr>
            <p:cNvSpPr/>
            <p:nvPr/>
          </p:nvSpPr>
          <p:spPr>
            <a:xfrm>
              <a:off x="6392848" y="3059124"/>
              <a:ext cx="397565" cy="40341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타원 7">
              <a:extLst>
                <a:ext uri="{FF2B5EF4-FFF2-40B4-BE49-F238E27FC236}">
                  <a16:creationId xmlns:a16="http://schemas.microsoft.com/office/drawing/2014/main" id="{20349CC9-045B-4779-8623-FFCE2D6A8F83}"/>
                </a:ext>
              </a:extLst>
            </p:cNvPr>
            <p:cNvSpPr/>
            <p:nvPr/>
          </p:nvSpPr>
          <p:spPr>
            <a:xfrm>
              <a:off x="6728128" y="3069673"/>
              <a:ext cx="397565" cy="40341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타원 8">
              <a:extLst>
                <a:ext uri="{FF2B5EF4-FFF2-40B4-BE49-F238E27FC236}">
                  <a16:creationId xmlns:a16="http://schemas.microsoft.com/office/drawing/2014/main" id="{CDD85A7B-BC5A-43EA-82F8-0CB3E88FD9FA}"/>
                </a:ext>
              </a:extLst>
            </p:cNvPr>
            <p:cNvSpPr/>
            <p:nvPr/>
          </p:nvSpPr>
          <p:spPr>
            <a:xfrm>
              <a:off x="4113474" y="4192132"/>
              <a:ext cx="397565" cy="40341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0" name="TextBox 9">
            <a:extLst>
              <a:ext uri="{FF2B5EF4-FFF2-40B4-BE49-F238E27FC236}">
                <a16:creationId xmlns:a16="http://schemas.microsoft.com/office/drawing/2014/main" id="{9314A770-B4E0-437F-8529-95E937269100}"/>
              </a:ext>
            </a:extLst>
          </p:cNvPr>
          <p:cNvSpPr txBox="1"/>
          <p:nvPr/>
        </p:nvSpPr>
        <p:spPr>
          <a:xfrm>
            <a:off x="7765415" y="2480916"/>
            <a:ext cx="3822856" cy="2031325"/>
          </a:xfrm>
          <a:prstGeom prst="rect">
            <a:avLst/>
          </a:prstGeom>
          <a:noFill/>
        </p:spPr>
        <p:txBody>
          <a:bodyPr wrap="square" rtlCol="0">
            <a:spAutoFit/>
          </a:bodyPr>
          <a:lstStyle/>
          <a:p>
            <a:r>
              <a:rPr lang="ko-KR" altLang="en-US" dirty="0"/>
              <a:t>확대를 해보니</a:t>
            </a:r>
            <a:r>
              <a:rPr lang="en-US" altLang="ko-KR" dirty="0"/>
              <a:t>, </a:t>
            </a:r>
            <a:r>
              <a:rPr lang="ko-KR" altLang="en-US" dirty="0"/>
              <a:t>증가하던 </a:t>
            </a:r>
            <a:r>
              <a:rPr lang="en-US" altLang="ko-KR" dirty="0"/>
              <a:t>sequence number graph</a:t>
            </a:r>
            <a:r>
              <a:rPr lang="ko-KR" altLang="en-US" dirty="0"/>
              <a:t>가 급격히 떨어지는 구간이 확인된다</a:t>
            </a:r>
            <a:r>
              <a:rPr lang="en-US" altLang="ko-KR" dirty="0"/>
              <a:t>. </a:t>
            </a:r>
          </a:p>
          <a:p>
            <a:endParaRPr lang="en-US" altLang="ko-KR" dirty="0"/>
          </a:p>
          <a:p>
            <a:r>
              <a:rPr lang="ko-KR" altLang="en-US" dirty="0"/>
              <a:t>이 구간을 통해 </a:t>
            </a:r>
            <a:r>
              <a:rPr lang="en-US" altLang="ko-KR" dirty="0"/>
              <a:t>retransmission</a:t>
            </a:r>
            <a:r>
              <a:rPr lang="ko-KR" altLang="en-US" dirty="0"/>
              <a:t>의 발생을 확인 할 수 있다</a:t>
            </a:r>
            <a:r>
              <a:rPr lang="en-US" altLang="ko-KR" dirty="0"/>
              <a:t>.</a:t>
            </a:r>
          </a:p>
          <a:p>
            <a:endParaRPr lang="ko-KR" altLang="en-US" dirty="0"/>
          </a:p>
        </p:txBody>
      </p:sp>
    </p:spTree>
    <p:extLst>
      <p:ext uri="{BB962C8B-B14F-4D97-AF65-F5344CB8AC3E}">
        <p14:creationId xmlns:p14="http://schemas.microsoft.com/office/powerpoint/2010/main" val="1590908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2326C7EB-9415-4ECA-BD3A-BAD91A85FD2C}"/>
              </a:ext>
            </a:extLst>
          </p:cNvPr>
          <p:cNvSpPr>
            <a:spLocks noGrp="1"/>
          </p:cNvSpPr>
          <p:nvPr>
            <p:ph type="title"/>
          </p:nvPr>
        </p:nvSpPr>
        <p:spPr>
          <a:xfrm>
            <a:off x="521207" y="502429"/>
            <a:ext cx="11039990" cy="540840"/>
          </a:xfrm>
        </p:spPr>
        <p:txBody>
          <a:bodyPr>
            <a:normAutofit fontScale="90000"/>
          </a:bodyPr>
          <a:lstStyle/>
          <a:p>
            <a:pPr lvl="3">
              <a:lnSpc>
                <a:spcPct val="120000"/>
              </a:lnSpc>
              <a:defRPr/>
            </a:pPr>
            <a:r>
              <a:rPr lang="en-US" altLang="ko-KR" dirty="0"/>
              <a:t>Can you identify where TCP’s </a:t>
            </a:r>
            <a:r>
              <a:rPr lang="en-US" altLang="ko-KR" dirty="0" err="1"/>
              <a:t>slowstart</a:t>
            </a:r>
            <a:r>
              <a:rPr lang="en-US" altLang="ko-KR" dirty="0"/>
              <a:t> phase begins and ends, and where congestion avoidance takes over? </a:t>
            </a:r>
            <a:br>
              <a:rPr lang="en-US" altLang="ko-KR" dirty="0"/>
            </a:br>
            <a:r>
              <a:rPr lang="en-US" altLang="ko-KR" dirty="0"/>
              <a:t>Comment on ways in which the measured data differs from the idealized behavior of TCP that we’ve studied in the text</a:t>
            </a:r>
            <a:endParaRPr lang="ko-KR" altLang="en-US" dirty="0"/>
          </a:p>
        </p:txBody>
      </p:sp>
      <p:sp>
        <p:nvSpPr>
          <p:cNvPr id="10" name="TextBox 9">
            <a:extLst>
              <a:ext uri="{FF2B5EF4-FFF2-40B4-BE49-F238E27FC236}">
                <a16:creationId xmlns:a16="http://schemas.microsoft.com/office/drawing/2014/main" id="{9314A770-B4E0-437F-8529-95E937269100}"/>
              </a:ext>
            </a:extLst>
          </p:cNvPr>
          <p:cNvSpPr txBox="1"/>
          <p:nvPr/>
        </p:nvSpPr>
        <p:spPr>
          <a:xfrm>
            <a:off x="7749511" y="2385858"/>
            <a:ext cx="4442489" cy="2585323"/>
          </a:xfrm>
          <a:prstGeom prst="rect">
            <a:avLst/>
          </a:prstGeom>
          <a:noFill/>
        </p:spPr>
        <p:txBody>
          <a:bodyPr wrap="square" rtlCol="0">
            <a:spAutoFit/>
          </a:bodyPr>
          <a:lstStyle/>
          <a:p>
            <a:r>
              <a:rPr lang="en-US" altLang="ko-KR" dirty="0"/>
              <a:t>Window</a:t>
            </a:r>
            <a:r>
              <a:rPr lang="ko-KR" altLang="en-US" dirty="0"/>
              <a:t> </a:t>
            </a:r>
            <a:r>
              <a:rPr lang="en-US" altLang="ko-KR" dirty="0"/>
              <a:t>scaling</a:t>
            </a:r>
            <a:r>
              <a:rPr lang="ko-KR" altLang="en-US" dirty="0"/>
              <a:t>을 통해 살펴본 전체적인 그래프의 모습</a:t>
            </a:r>
            <a:r>
              <a:rPr lang="en-US" altLang="ko-KR" dirty="0"/>
              <a:t>.</a:t>
            </a:r>
          </a:p>
          <a:p>
            <a:endParaRPr lang="en-US" altLang="ko-KR" dirty="0"/>
          </a:p>
          <a:p>
            <a:r>
              <a:rPr lang="en-US" altLang="ko-KR" dirty="0"/>
              <a:t>Window</a:t>
            </a:r>
            <a:r>
              <a:rPr lang="ko-KR" altLang="en-US" dirty="0"/>
              <a:t> </a:t>
            </a:r>
            <a:r>
              <a:rPr lang="en-US" altLang="ko-KR" dirty="0"/>
              <a:t>size = min( </a:t>
            </a:r>
            <a:r>
              <a:rPr lang="en-US" altLang="ko-KR" dirty="0" err="1"/>
              <a:t>rwnd</a:t>
            </a:r>
            <a:r>
              <a:rPr lang="en-US" altLang="ko-KR" dirty="0"/>
              <a:t>, </a:t>
            </a:r>
            <a:r>
              <a:rPr lang="en-US" altLang="ko-KR" dirty="0" err="1"/>
              <a:t>cwnd</a:t>
            </a:r>
            <a:r>
              <a:rPr lang="en-US" altLang="ko-KR" dirty="0"/>
              <a:t>) </a:t>
            </a:r>
            <a:r>
              <a:rPr lang="ko-KR" altLang="en-US" dirty="0"/>
              <a:t>이기에</a:t>
            </a:r>
            <a:r>
              <a:rPr lang="en-US" altLang="ko-KR" dirty="0"/>
              <a:t>,</a:t>
            </a:r>
          </a:p>
          <a:p>
            <a:endParaRPr lang="en-US" altLang="ko-KR" dirty="0"/>
          </a:p>
          <a:p>
            <a:r>
              <a:rPr lang="en-US" altLang="ko-KR" dirty="0"/>
              <a:t>Receiver window</a:t>
            </a:r>
            <a:r>
              <a:rPr lang="ko-KR" altLang="en-US" dirty="0"/>
              <a:t>가 어느정도 커진 후</a:t>
            </a:r>
            <a:r>
              <a:rPr lang="en-US" altLang="ko-KR" dirty="0"/>
              <a:t>, </a:t>
            </a:r>
            <a:r>
              <a:rPr lang="en-US" altLang="ko-KR" dirty="0" err="1"/>
              <a:t>cwnd</a:t>
            </a:r>
            <a:r>
              <a:rPr lang="ko-KR" altLang="en-US" dirty="0"/>
              <a:t>의 값에 의해 </a:t>
            </a:r>
            <a:r>
              <a:rPr lang="en-US" altLang="ko-KR" dirty="0"/>
              <a:t>window size</a:t>
            </a:r>
            <a:r>
              <a:rPr lang="ko-KR" altLang="en-US" dirty="0"/>
              <a:t>가 결정되는 </a:t>
            </a:r>
            <a:r>
              <a:rPr lang="en-US" altLang="ko-KR" dirty="0"/>
              <a:t>30</a:t>
            </a:r>
            <a:r>
              <a:rPr lang="ko-KR" altLang="en-US" dirty="0"/>
              <a:t>초 부근의 </a:t>
            </a:r>
            <a:r>
              <a:rPr lang="en-US" altLang="ko-KR" dirty="0"/>
              <a:t>graph</a:t>
            </a:r>
            <a:r>
              <a:rPr lang="ko-KR" altLang="en-US" dirty="0"/>
              <a:t>에 대해 </a:t>
            </a:r>
            <a:endParaRPr lang="en-US" altLang="ko-KR" dirty="0"/>
          </a:p>
          <a:p>
            <a:r>
              <a:rPr lang="ko-KR" altLang="en-US" dirty="0"/>
              <a:t>분석해보았다</a:t>
            </a:r>
          </a:p>
        </p:txBody>
      </p:sp>
      <p:pic>
        <p:nvPicPr>
          <p:cNvPr id="5" name="그림 4">
            <a:extLst>
              <a:ext uri="{FF2B5EF4-FFF2-40B4-BE49-F238E27FC236}">
                <a16:creationId xmlns:a16="http://schemas.microsoft.com/office/drawing/2014/main" id="{432B5EE3-A6AA-46C1-B212-E1902A0362F8}"/>
              </a:ext>
            </a:extLst>
          </p:cNvPr>
          <p:cNvPicPr>
            <a:picLocks noChangeAspect="1"/>
          </p:cNvPicPr>
          <p:nvPr/>
        </p:nvPicPr>
        <p:blipFill>
          <a:blip r:embed="rId3"/>
          <a:stretch>
            <a:fillRect/>
          </a:stretch>
        </p:blipFill>
        <p:spPr>
          <a:xfrm>
            <a:off x="521207" y="1703663"/>
            <a:ext cx="7151802" cy="3949714"/>
          </a:xfrm>
          <a:prstGeom prst="rect">
            <a:avLst/>
          </a:prstGeom>
        </p:spPr>
      </p:pic>
      <p:sp>
        <p:nvSpPr>
          <p:cNvPr id="6" name="타원 5">
            <a:extLst>
              <a:ext uri="{FF2B5EF4-FFF2-40B4-BE49-F238E27FC236}">
                <a16:creationId xmlns:a16="http://schemas.microsoft.com/office/drawing/2014/main" id="{D49038D5-D990-4A87-9CB3-135A15DFA386}"/>
              </a:ext>
            </a:extLst>
          </p:cNvPr>
          <p:cNvSpPr/>
          <p:nvPr/>
        </p:nvSpPr>
        <p:spPr>
          <a:xfrm>
            <a:off x="2271053" y="4810242"/>
            <a:ext cx="933321" cy="91469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42000284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2326C7EB-9415-4ECA-BD3A-BAD91A85FD2C}"/>
              </a:ext>
            </a:extLst>
          </p:cNvPr>
          <p:cNvSpPr>
            <a:spLocks noGrp="1"/>
          </p:cNvSpPr>
          <p:nvPr>
            <p:ph type="title"/>
          </p:nvPr>
        </p:nvSpPr>
        <p:spPr>
          <a:xfrm>
            <a:off x="521207" y="502429"/>
            <a:ext cx="11039990" cy="540840"/>
          </a:xfrm>
        </p:spPr>
        <p:txBody>
          <a:bodyPr>
            <a:normAutofit fontScale="90000"/>
          </a:bodyPr>
          <a:lstStyle/>
          <a:p>
            <a:pPr lvl="3">
              <a:lnSpc>
                <a:spcPct val="120000"/>
              </a:lnSpc>
              <a:defRPr/>
            </a:pPr>
            <a:r>
              <a:rPr lang="en-US" altLang="ko-KR" dirty="0"/>
              <a:t>Can you identify where TCP’s </a:t>
            </a:r>
            <a:r>
              <a:rPr lang="en-US" altLang="ko-KR" dirty="0" err="1"/>
              <a:t>slowstart</a:t>
            </a:r>
            <a:r>
              <a:rPr lang="en-US" altLang="ko-KR" dirty="0"/>
              <a:t> phase begins and ends, and where congestion avoidance takes over? </a:t>
            </a:r>
            <a:br>
              <a:rPr lang="en-US" altLang="ko-KR" dirty="0"/>
            </a:br>
            <a:r>
              <a:rPr lang="en-US" altLang="ko-KR" dirty="0"/>
              <a:t>Comment on ways in which the measured data differs from the idealized behavior of TCP that we’ve studied in the text</a:t>
            </a:r>
            <a:endParaRPr lang="ko-KR" altLang="en-US" dirty="0"/>
          </a:p>
        </p:txBody>
      </p:sp>
      <p:sp>
        <p:nvSpPr>
          <p:cNvPr id="10" name="TextBox 9">
            <a:extLst>
              <a:ext uri="{FF2B5EF4-FFF2-40B4-BE49-F238E27FC236}">
                <a16:creationId xmlns:a16="http://schemas.microsoft.com/office/drawing/2014/main" id="{9314A770-B4E0-437F-8529-95E937269100}"/>
              </a:ext>
            </a:extLst>
          </p:cNvPr>
          <p:cNvSpPr txBox="1"/>
          <p:nvPr/>
        </p:nvSpPr>
        <p:spPr>
          <a:xfrm>
            <a:off x="8629060" y="2153704"/>
            <a:ext cx="3283859" cy="3539430"/>
          </a:xfrm>
          <a:prstGeom prst="rect">
            <a:avLst/>
          </a:prstGeom>
          <a:noFill/>
        </p:spPr>
        <p:txBody>
          <a:bodyPr wrap="square" rtlCol="0">
            <a:spAutoFit/>
          </a:bodyPr>
          <a:lstStyle/>
          <a:p>
            <a:r>
              <a:rPr lang="ko-KR" altLang="en-US" sz="1400" dirty="0"/>
              <a:t>확대를 해보았다</a:t>
            </a:r>
            <a:r>
              <a:rPr lang="en-US" altLang="ko-KR" sz="1400" dirty="0"/>
              <a:t>.</a:t>
            </a:r>
          </a:p>
          <a:p>
            <a:endParaRPr lang="en-US" altLang="ko-KR" sz="1400" dirty="0"/>
          </a:p>
          <a:p>
            <a:pPr marL="342900" indent="-342900">
              <a:buAutoNum type="arabicPeriod"/>
            </a:pPr>
            <a:r>
              <a:rPr lang="ko-KR" altLang="en-US" sz="1400" dirty="0"/>
              <a:t>우선 </a:t>
            </a:r>
            <a:r>
              <a:rPr lang="en-US" altLang="ko-KR" sz="1400" dirty="0"/>
              <a:t>1MSS(maximum segment size)</a:t>
            </a:r>
            <a:r>
              <a:rPr lang="ko-KR" altLang="en-US" sz="1400" dirty="0"/>
              <a:t>는 </a:t>
            </a:r>
            <a:r>
              <a:rPr lang="en-US" altLang="ko-KR" sz="1400" dirty="0"/>
              <a:t>1460Byte</a:t>
            </a:r>
            <a:r>
              <a:rPr lang="ko-KR" altLang="en-US" sz="1400" dirty="0"/>
              <a:t>로 추정되었다</a:t>
            </a:r>
            <a:endParaRPr lang="en-US" altLang="ko-KR" sz="1400" dirty="0"/>
          </a:p>
          <a:p>
            <a:pPr marL="342900" indent="-342900">
              <a:buAutoNum type="arabicPeriod"/>
            </a:pPr>
            <a:endParaRPr lang="en-US" altLang="ko-KR" sz="1400" dirty="0"/>
          </a:p>
          <a:p>
            <a:pPr marL="342900" indent="-342900">
              <a:buAutoNum type="arabicPeriod"/>
            </a:pPr>
            <a:r>
              <a:rPr lang="en-US" altLang="ko-KR" sz="1400" dirty="0"/>
              <a:t>Slow start</a:t>
            </a:r>
            <a:r>
              <a:rPr lang="ko-KR" altLang="en-US" sz="1400" dirty="0"/>
              <a:t>는 </a:t>
            </a:r>
            <a:r>
              <a:rPr lang="en-US" altLang="ko-KR" sz="1400" dirty="0"/>
              <a:t>window size</a:t>
            </a:r>
            <a:r>
              <a:rPr lang="ko-KR" altLang="en-US" sz="1400" dirty="0"/>
              <a:t>를 </a:t>
            </a:r>
            <a:r>
              <a:rPr lang="en-US" altLang="ko-KR" sz="1400" dirty="0"/>
              <a:t>1MSS</a:t>
            </a:r>
            <a:r>
              <a:rPr lang="ko-KR" altLang="en-US" sz="1400" dirty="0"/>
              <a:t>로 줄이고 이후 </a:t>
            </a:r>
            <a:r>
              <a:rPr lang="en-US" altLang="ko-KR" sz="1400" dirty="0"/>
              <a:t>exponential</a:t>
            </a:r>
            <a:r>
              <a:rPr lang="ko-KR" altLang="en-US" sz="1400" dirty="0"/>
              <a:t>한 증가를 보이는 것이 특징이다</a:t>
            </a:r>
            <a:r>
              <a:rPr lang="en-US" altLang="ko-KR" sz="1400" dirty="0"/>
              <a:t>. </a:t>
            </a:r>
            <a:r>
              <a:rPr lang="ko-KR" altLang="en-US" sz="1400" dirty="0"/>
              <a:t>하지만</a:t>
            </a:r>
            <a:r>
              <a:rPr lang="en-US" altLang="ko-KR" sz="1400" dirty="0"/>
              <a:t>, </a:t>
            </a:r>
            <a:r>
              <a:rPr lang="ko-KR" altLang="en-US" sz="1400" dirty="0"/>
              <a:t>주황색 사각형을 보면</a:t>
            </a:r>
            <a:r>
              <a:rPr lang="en-US" altLang="ko-KR" sz="1400" dirty="0"/>
              <a:t>, </a:t>
            </a:r>
            <a:r>
              <a:rPr lang="ko-KR" altLang="en-US" sz="1400" dirty="0"/>
              <a:t>곧바로 </a:t>
            </a:r>
            <a:r>
              <a:rPr lang="en-US" altLang="ko-KR" sz="1400" dirty="0"/>
              <a:t>11,680 </a:t>
            </a:r>
            <a:r>
              <a:rPr lang="ko-KR" altLang="en-US" sz="1400" dirty="0"/>
              <a:t> </a:t>
            </a:r>
            <a:r>
              <a:rPr lang="en-US" altLang="ko-KR" sz="1400" dirty="0"/>
              <a:t>1460</a:t>
            </a:r>
            <a:r>
              <a:rPr lang="ko-KR" altLang="en-US" sz="1400" dirty="0"/>
              <a:t> </a:t>
            </a:r>
            <a:r>
              <a:rPr lang="en-US" altLang="ko-KR" sz="1400" dirty="0"/>
              <a:t>*</a:t>
            </a:r>
            <a:r>
              <a:rPr lang="ko-KR" altLang="en-US" sz="1400" dirty="0"/>
              <a:t> </a:t>
            </a:r>
            <a:r>
              <a:rPr lang="en-US" altLang="ko-KR" sz="1400" dirty="0"/>
              <a:t>8</a:t>
            </a:r>
            <a:r>
              <a:rPr lang="ko-KR" altLang="en-US" sz="1400" dirty="0"/>
              <a:t>인 값으로 </a:t>
            </a:r>
            <a:r>
              <a:rPr lang="en-US" altLang="ko-KR" sz="1400" dirty="0"/>
              <a:t>window size</a:t>
            </a:r>
            <a:r>
              <a:rPr lang="ko-KR" altLang="en-US" sz="1400" dirty="0"/>
              <a:t>를 키웠다</a:t>
            </a:r>
            <a:r>
              <a:rPr lang="en-US" altLang="ko-KR" sz="1400" dirty="0"/>
              <a:t>.  </a:t>
            </a:r>
            <a:r>
              <a:rPr lang="ko-KR" altLang="en-US" sz="1400" dirty="0"/>
              <a:t>이는 이상적인 </a:t>
            </a:r>
            <a:r>
              <a:rPr lang="en-US" altLang="ko-KR" sz="1400" dirty="0"/>
              <a:t>slow start</a:t>
            </a:r>
            <a:r>
              <a:rPr lang="ko-KR" altLang="en-US" sz="1400" dirty="0"/>
              <a:t>와는 조금 달랐고</a:t>
            </a:r>
            <a:r>
              <a:rPr lang="en-US" altLang="ko-KR" sz="1400" dirty="0"/>
              <a:t>, TCP Large Segment Offloading (TSO)</a:t>
            </a:r>
            <a:r>
              <a:rPr lang="ko-KR" altLang="en-US" sz="1400" dirty="0"/>
              <a:t>를 위해 한번에 </a:t>
            </a:r>
            <a:r>
              <a:rPr lang="en-US" altLang="ko-KR" sz="1400" dirty="0"/>
              <a:t>size</a:t>
            </a:r>
            <a:r>
              <a:rPr lang="ko-KR" altLang="en-US" sz="1400" dirty="0"/>
              <a:t>를 큰 값으로 키운 것이 아닐까 추측했다</a:t>
            </a:r>
            <a:r>
              <a:rPr lang="en-US" altLang="ko-KR" sz="1400" dirty="0"/>
              <a:t>.</a:t>
            </a:r>
          </a:p>
        </p:txBody>
      </p:sp>
      <p:pic>
        <p:nvPicPr>
          <p:cNvPr id="2" name="그림 1">
            <a:extLst>
              <a:ext uri="{FF2B5EF4-FFF2-40B4-BE49-F238E27FC236}">
                <a16:creationId xmlns:a16="http://schemas.microsoft.com/office/drawing/2014/main" id="{6BABBB49-D3D7-4D4E-AF2C-D6FBE397F851}"/>
              </a:ext>
            </a:extLst>
          </p:cNvPr>
          <p:cNvPicPr>
            <a:picLocks noChangeAspect="1"/>
          </p:cNvPicPr>
          <p:nvPr/>
        </p:nvPicPr>
        <p:blipFill rotWithShape="1">
          <a:blip r:embed="rId3"/>
          <a:srcRect t="19716" r="27867"/>
          <a:stretch/>
        </p:blipFill>
        <p:spPr>
          <a:xfrm>
            <a:off x="307839" y="1312117"/>
            <a:ext cx="8225154" cy="5074581"/>
          </a:xfrm>
          <a:prstGeom prst="rect">
            <a:avLst/>
          </a:prstGeom>
        </p:spPr>
      </p:pic>
      <p:sp>
        <p:nvSpPr>
          <p:cNvPr id="6" name="TextBox 5">
            <a:extLst>
              <a:ext uri="{FF2B5EF4-FFF2-40B4-BE49-F238E27FC236}">
                <a16:creationId xmlns:a16="http://schemas.microsoft.com/office/drawing/2014/main" id="{99899E74-E9AF-40CE-9D86-A1F6138FB7EC}"/>
              </a:ext>
            </a:extLst>
          </p:cNvPr>
          <p:cNvSpPr txBox="1"/>
          <p:nvPr/>
        </p:nvSpPr>
        <p:spPr>
          <a:xfrm>
            <a:off x="1129085" y="5693134"/>
            <a:ext cx="644055" cy="461665"/>
          </a:xfrm>
          <a:prstGeom prst="rect">
            <a:avLst/>
          </a:prstGeom>
          <a:noFill/>
        </p:spPr>
        <p:txBody>
          <a:bodyPr wrap="square" rtlCol="0">
            <a:spAutoFit/>
          </a:bodyPr>
          <a:lstStyle/>
          <a:p>
            <a:r>
              <a:rPr lang="en-US" altLang="ko-KR" sz="1200" dirty="0">
                <a:solidFill>
                  <a:srgbClr val="0070C0"/>
                </a:solidFill>
              </a:rPr>
              <a:t>1MSS</a:t>
            </a:r>
            <a:r>
              <a:rPr lang="ko-KR" altLang="en-US" sz="1200" dirty="0">
                <a:solidFill>
                  <a:srgbClr val="0070C0"/>
                </a:solidFill>
              </a:rPr>
              <a:t> </a:t>
            </a:r>
            <a:r>
              <a:rPr lang="en-US" altLang="ko-KR" sz="1200" dirty="0">
                <a:solidFill>
                  <a:srgbClr val="0070C0"/>
                </a:solidFill>
              </a:rPr>
              <a:t>:</a:t>
            </a:r>
            <a:r>
              <a:rPr lang="ko-KR" altLang="en-US" sz="1200" dirty="0">
                <a:solidFill>
                  <a:srgbClr val="0070C0"/>
                </a:solidFill>
              </a:rPr>
              <a:t> </a:t>
            </a:r>
            <a:r>
              <a:rPr lang="en-US" altLang="ko-KR" sz="1200" dirty="0">
                <a:solidFill>
                  <a:srgbClr val="0070C0"/>
                </a:solidFill>
              </a:rPr>
              <a:t>1460</a:t>
            </a:r>
            <a:endParaRPr lang="ko-KR" altLang="en-US" sz="1200" dirty="0">
              <a:solidFill>
                <a:srgbClr val="0070C0"/>
              </a:solidFill>
            </a:endParaRPr>
          </a:p>
        </p:txBody>
      </p:sp>
      <p:sp>
        <p:nvSpPr>
          <p:cNvPr id="7" name="사각형: 둥근 모서리 6">
            <a:extLst>
              <a:ext uri="{FF2B5EF4-FFF2-40B4-BE49-F238E27FC236}">
                <a16:creationId xmlns:a16="http://schemas.microsoft.com/office/drawing/2014/main" id="{D2CF2D0E-E81E-4701-A244-76F4E48A38FD}"/>
              </a:ext>
            </a:extLst>
          </p:cNvPr>
          <p:cNvSpPr/>
          <p:nvPr/>
        </p:nvSpPr>
        <p:spPr>
          <a:xfrm>
            <a:off x="1741199" y="3323645"/>
            <a:ext cx="644054" cy="2568272"/>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오른쪽 중괄호 2">
            <a:extLst>
              <a:ext uri="{FF2B5EF4-FFF2-40B4-BE49-F238E27FC236}">
                <a16:creationId xmlns:a16="http://schemas.microsoft.com/office/drawing/2014/main" id="{E8D922D0-D7A7-4741-B7BF-6DD4C40E2EF2}"/>
              </a:ext>
            </a:extLst>
          </p:cNvPr>
          <p:cNvSpPr/>
          <p:nvPr/>
        </p:nvSpPr>
        <p:spPr>
          <a:xfrm flipH="1">
            <a:off x="1773140" y="5812404"/>
            <a:ext cx="294198" cy="230587"/>
          </a:xfrm>
          <a:prstGeom prst="rightBrace">
            <a:avLst>
              <a:gd name="adj1" fmla="val 10772"/>
              <a:gd name="adj2" fmla="val 53659"/>
            </a:avLst>
          </a:prstGeom>
          <a:ln w="19050">
            <a:solidFill>
              <a:srgbClr val="DD462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4146032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2326C7EB-9415-4ECA-BD3A-BAD91A85FD2C}"/>
              </a:ext>
            </a:extLst>
          </p:cNvPr>
          <p:cNvSpPr>
            <a:spLocks noGrp="1"/>
          </p:cNvSpPr>
          <p:nvPr>
            <p:ph type="title"/>
          </p:nvPr>
        </p:nvSpPr>
        <p:spPr>
          <a:xfrm>
            <a:off x="521207" y="502429"/>
            <a:ext cx="11039990" cy="540840"/>
          </a:xfrm>
        </p:spPr>
        <p:txBody>
          <a:bodyPr>
            <a:normAutofit fontScale="90000"/>
          </a:bodyPr>
          <a:lstStyle/>
          <a:p>
            <a:pPr lvl="3">
              <a:lnSpc>
                <a:spcPct val="120000"/>
              </a:lnSpc>
              <a:defRPr/>
            </a:pPr>
            <a:r>
              <a:rPr lang="en-US" altLang="ko-KR" dirty="0"/>
              <a:t>Can you identify where TCP’s </a:t>
            </a:r>
            <a:r>
              <a:rPr lang="en-US" altLang="ko-KR" dirty="0" err="1"/>
              <a:t>slowstart</a:t>
            </a:r>
            <a:r>
              <a:rPr lang="en-US" altLang="ko-KR" dirty="0"/>
              <a:t> phase begins and ends, and where congestion avoidance takes over? </a:t>
            </a:r>
            <a:br>
              <a:rPr lang="en-US" altLang="ko-KR" dirty="0"/>
            </a:br>
            <a:r>
              <a:rPr lang="en-US" altLang="ko-KR" dirty="0"/>
              <a:t>Comment on ways in which the measured data differs from the idealized behavior of TCP that we’ve studied in the text</a:t>
            </a:r>
            <a:endParaRPr lang="ko-KR" altLang="en-US" dirty="0"/>
          </a:p>
        </p:txBody>
      </p:sp>
      <p:sp>
        <p:nvSpPr>
          <p:cNvPr id="10" name="TextBox 9">
            <a:extLst>
              <a:ext uri="{FF2B5EF4-FFF2-40B4-BE49-F238E27FC236}">
                <a16:creationId xmlns:a16="http://schemas.microsoft.com/office/drawing/2014/main" id="{9314A770-B4E0-437F-8529-95E937269100}"/>
              </a:ext>
            </a:extLst>
          </p:cNvPr>
          <p:cNvSpPr txBox="1"/>
          <p:nvPr/>
        </p:nvSpPr>
        <p:spPr>
          <a:xfrm>
            <a:off x="8629060" y="2153704"/>
            <a:ext cx="3283859" cy="3539430"/>
          </a:xfrm>
          <a:prstGeom prst="rect">
            <a:avLst/>
          </a:prstGeom>
          <a:noFill/>
        </p:spPr>
        <p:txBody>
          <a:bodyPr wrap="square" rtlCol="0">
            <a:spAutoFit/>
          </a:bodyPr>
          <a:lstStyle/>
          <a:p>
            <a:r>
              <a:rPr lang="ko-KR" altLang="en-US" sz="1400" dirty="0"/>
              <a:t>또한</a:t>
            </a:r>
            <a:r>
              <a:rPr lang="en-US" altLang="ko-KR" sz="1400" dirty="0"/>
              <a:t>,</a:t>
            </a:r>
          </a:p>
          <a:p>
            <a:endParaRPr lang="en-US" altLang="ko-KR" sz="1400" dirty="0"/>
          </a:p>
          <a:p>
            <a:r>
              <a:rPr lang="ko-KR" altLang="en-US" sz="1400" dirty="0"/>
              <a:t>빨간 동그라미 부분을 보면 </a:t>
            </a:r>
            <a:endParaRPr lang="en-US" altLang="ko-KR" sz="1400" dirty="0"/>
          </a:p>
          <a:p>
            <a:endParaRPr lang="en-US" altLang="ko-KR" sz="1400" dirty="0"/>
          </a:p>
          <a:p>
            <a:pPr marL="342900" indent="-342900">
              <a:buAutoNum type="arabicPeriod"/>
            </a:pPr>
            <a:r>
              <a:rPr lang="en-US" altLang="ko-KR" sz="1400" dirty="0"/>
              <a:t>3dup ack</a:t>
            </a:r>
            <a:r>
              <a:rPr lang="ko-KR" altLang="en-US" sz="1400" dirty="0"/>
              <a:t>에 의해 </a:t>
            </a:r>
            <a:r>
              <a:rPr lang="en-US" altLang="ko-KR" sz="1400" dirty="0"/>
              <a:t>1MSS</a:t>
            </a:r>
            <a:r>
              <a:rPr lang="ko-KR" altLang="en-US" sz="1400" dirty="0"/>
              <a:t>로 </a:t>
            </a:r>
            <a:r>
              <a:rPr lang="en-US" altLang="ko-KR" sz="1400" dirty="0"/>
              <a:t>window size</a:t>
            </a:r>
            <a:r>
              <a:rPr lang="ko-KR" altLang="en-US" sz="1400" dirty="0"/>
              <a:t>가 정해진다</a:t>
            </a:r>
            <a:r>
              <a:rPr lang="en-US" altLang="ko-KR" sz="1400" dirty="0"/>
              <a:t>.</a:t>
            </a:r>
          </a:p>
          <a:p>
            <a:pPr marL="342900" indent="-342900">
              <a:buAutoNum type="arabicPeriod"/>
            </a:pPr>
            <a:r>
              <a:rPr lang="ko-KR" altLang="en-US" sz="1400" dirty="0"/>
              <a:t>이후</a:t>
            </a:r>
            <a:r>
              <a:rPr lang="en-US" altLang="ko-KR" sz="1400" dirty="0"/>
              <a:t>, </a:t>
            </a:r>
            <a:r>
              <a:rPr lang="ko-KR" altLang="en-US" sz="1400" dirty="0"/>
              <a:t>한번의 </a:t>
            </a:r>
            <a:r>
              <a:rPr lang="en-US" altLang="ko-KR" sz="1400" dirty="0"/>
              <a:t>out-of-order</a:t>
            </a:r>
            <a:r>
              <a:rPr lang="ko-KR" altLang="en-US" sz="1400" dirty="0"/>
              <a:t>으로 </a:t>
            </a:r>
            <a:r>
              <a:rPr lang="en-US" altLang="ko-KR" sz="1400" dirty="0"/>
              <a:t>window size</a:t>
            </a:r>
            <a:r>
              <a:rPr lang="ko-KR" altLang="en-US" sz="1400" dirty="0"/>
              <a:t>가 절반으로 감소한다</a:t>
            </a:r>
            <a:r>
              <a:rPr lang="en-US" altLang="ko-KR" sz="1400" dirty="0"/>
              <a:t>.</a:t>
            </a:r>
          </a:p>
          <a:p>
            <a:pPr marL="342900" indent="-342900">
              <a:buAutoNum type="arabicPeriod"/>
            </a:pPr>
            <a:r>
              <a:rPr lang="en-US" altLang="ko-KR" sz="1400" dirty="0"/>
              <a:t>Exponential increment </a:t>
            </a:r>
            <a:r>
              <a:rPr lang="ko-KR" altLang="en-US" sz="1400" dirty="0"/>
              <a:t>하게 </a:t>
            </a:r>
            <a:r>
              <a:rPr lang="en-US" altLang="ko-KR" sz="1400" dirty="0"/>
              <a:t>threshold</a:t>
            </a:r>
            <a:r>
              <a:rPr lang="ko-KR" altLang="en-US" sz="1400" dirty="0"/>
              <a:t>까지 증가</a:t>
            </a:r>
            <a:r>
              <a:rPr lang="en-US" altLang="ko-KR" sz="1400" dirty="0"/>
              <a:t>.</a:t>
            </a:r>
          </a:p>
          <a:p>
            <a:pPr marL="342900" indent="-342900">
              <a:buAutoNum type="arabicPeriod"/>
            </a:pPr>
            <a:r>
              <a:rPr lang="en-US" altLang="ko-KR" sz="1400" dirty="0"/>
              <a:t>1MSS </a:t>
            </a:r>
            <a:r>
              <a:rPr lang="ko-KR" altLang="en-US" sz="1400" dirty="0"/>
              <a:t>씩 </a:t>
            </a:r>
            <a:r>
              <a:rPr lang="en-US" altLang="ko-KR" sz="1400" dirty="0"/>
              <a:t>linearly </a:t>
            </a:r>
            <a:r>
              <a:rPr lang="ko-KR" altLang="en-US" sz="1400" dirty="0"/>
              <a:t>하게 증가함</a:t>
            </a:r>
            <a:r>
              <a:rPr lang="en-US" altLang="ko-KR" sz="1400" dirty="0"/>
              <a:t>.</a:t>
            </a:r>
          </a:p>
          <a:p>
            <a:pPr marL="342900" indent="-342900">
              <a:buAutoNum type="arabicPeriod"/>
            </a:pPr>
            <a:endParaRPr lang="en-US" altLang="ko-KR" sz="1400" dirty="0"/>
          </a:p>
          <a:p>
            <a:r>
              <a:rPr lang="ko-KR" altLang="en-US" sz="1400" dirty="0"/>
              <a:t>이를 통하여 </a:t>
            </a:r>
            <a:r>
              <a:rPr lang="en-US" altLang="ko-KR" sz="1400" dirty="0"/>
              <a:t>Tahoe</a:t>
            </a:r>
            <a:r>
              <a:rPr lang="ko-KR" altLang="en-US" sz="1400" dirty="0"/>
              <a:t>식 </a:t>
            </a:r>
            <a:r>
              <a:rPr lang="en-US" altLang="ko-KR" sz="1400" dirty="0"/>
              <a:t>congestion avoidance </a:t>
            </a:r>
            <a:r>
              <a:rPr lang="ko-KR" altLang="en-US" sz="1400" dirty="0"/>
              <a:t>가 적용 되어있다고 볼 수 있다</a:t>
            </a:r>
            <a:r>
              <a:rPr lang="en-US" altLang="ko-KR" sz="1400" dirty="0"/>
              <a:t>.</a:t>
            </a:r>
          </a:p>
          <a:p>
            <a:pPr marL="342900" indent="-342900">
              <a:buAutoNum type="arabicPeriod"/>
            </a:pPr>
            <a:endParaRPr lang="en-US" altLang="ko-KR" sz="1400" dirty="0"/>
          </a:p>
        </p:txBody>
      </p:sp>
      <p:pic>
        <p:nvPicPr>
          <p:cNvPr id="2" name="그림 1">
            <a:extLst>
              <a:ext uri="{FF2B5EF4-FFF2-40B4-BE49-F238E27FC236}">
                <a16:creationId xmlns:a16="http://schemas.microsoft.com/office/drawing/2014/main" id="{6BABBB49-D3D7-4D4E-AF2C-D6FBE397F851}"/>
              </a:ext>
            </a:extLst>
          </p:cNvPr>
          <p:cNvPicPr>
            <a:picLocks noChangeAspect="1"/>
          </p:cNvPicPr>
          <p:nvPr/>
        </p:nvPicPr>
        <p:blipFill rotWithShape="1">
          <a:blip r:embed="rId3"/>
          <a:srcRect t="19716" r="27867"/>
          <a:stretch/>
        </p:blipFill>
        <p:spPr>
          <a:xfrm>
            <a:off x="307839" y="1312117"/>
            <a:ext cx="8225154" cy="5074581"/>
          </a:xfrm>
          <a:prstGeom prst="rect">
            <a:avLst/>
          </a:prstGeom>
        </p:spPr>
      </p:pic>
      <p:sp>
        <p:nvSpPr>
          <p:cNvPr id="6" name="TextBox 5">
            <a:extLst>
              <a:ext uri="{FF2B5EF4-FFF2-40B4-BE49-F238E27FC236}">
                <a16:creationId xmlns:a16="http://schemas.microsoft.com/office/drawing/2014/main" id="{99899E74-E9AF-40CE-9D86-A1F6138FB7EC}"/>
              </a:ext>
            </a:extLst>
          </p:cNvPr>
          <p:cNvSpPr txBox="1"/>
          <p:nvPr/>
        </p:nvSpPr>
        <p:spPr>
          <a:xfrm>
            <a:off x="1129085" y="5693134"/>
            <a:ext cx="644055" cy="461665"/>
          </a:xfrm>
          <a:prstGeom prst="rect">
            <a:avLst/>
          </a:prstGeom>
          <a:noFill/>
        </p:spPr>
        <p:txBody>
          <a:bodyPr wrap="square" rtlCol="0">
            <a:spAutoFit/>
          </a:bodyPr>
          <a:lstStyle/>
          <a:p>
            <a:r>
              <a:rPr lang="en-US" altLang="ko-KR" sz="1200" dirty="0">
                <a:solidFill>
                  <a:srgbClr val="0070C0"/>
                </a:solidFill>
              </a:rPr>
              <a:t>1MSS</a:t>
            </a:r>
            <a:r>
              <a:rPr lang="ko-KR" altLang="en-US" sz="1200" dirty="0">
                <a:solidFill>
                  <a:srgbClr val="0070C0"/>
                </a:solidFill>
              </a:rPr>
              <a:t> </a:t>
            </a:r>
            <a:r>
              <a:rPr lang="en-US" altLang="ko-KR" sz="1200" dirty="0">
                <a:solidFill>
                  <a:srgbClr val="0070C0"/>
                </a:solidFill>
              </a:rPr>
              <a:t>:</a:t>
            </a:r>
            <a:r>
              <a:rPr lang="ko-KR" altLang="en-US" sz="1200" dirty="0">
                <a:solidFill>
                  <a:srgbClr val="0070C0"/>
                </a:solidFill>
              </a:rPr>
              <a:t> </a:t>
            </a:r>
            <a:r>
              <a:rPr lang="en-US" altLang="ko-KR" sz="1200" dirty="0">
                <a:solidFill>
                  <a:srgbClr val="0070C0"/>
                </a:solidFill>
              </a:rPr>
              <a:t>1460</a:t>
            </a:r>
            <a:endParaRPr lang="ko-KR" altLang="en-US" sz="1200" dirty="0">
              <a:solidFill>
                <a:srgbClr val="0070C0"/>
              </a:solidFill>
            </a:endParaRPr>
          </a:p>
        </p:txBody>
      </p:sp>
      <p:sp>
        <p:nvSpPr>
          <p:cNvPr id="7" name="사각형: 둥근 모서리 6">
            <a:extLst>
              <a:ext uri="{FF2B5EF4-FFF2-40B4-BE49-F238E27FC236}">
                <a16:creationId xmlns:a16="http://schemas.microsoft.com/office/drawing/2014/main" id="{D2CF2D0E-E81E-4701-A244-76F4E48A38FD}"/>
              </a:ext>
            </a:extLst>
          </p:cNvPr>
          <p:cNvSpPr/>
          <p:nvPr/>
        </p:nvSpPr>
        <p:spPr>
          <a:xfrm>
            <a:off x="2997504" y="1319920"/>
            <a:ext cx="3098495" cy="4651510"/>
          </a:xfrm>
          <a:prstGeom prst="roundRect">
            <a:avLst>
              <a:gd name="adj" fmla="val 3406"/>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오른쪽 중괄호 2">
            <a:extLst>
              <a:ext uri="{FF2B5EF4-FFF2-40B4-BE49-F238E27FC236}">
                <a16:creationId xmlns:a16="http://schemas.microsoft.com/office/drawing/2014/main" id="{E8D922D0-D7A7-4741-B7BF-6DD4C40E2EF2}"/>
              </a:ext>
            </a:extLst>
          </p:cNvPr>
          <p:cNvSpPr/>
          <p:nvPr/>
        </p:nvSpPr>
        <p:spPr>
          <a:xfrm flipH="1">
            <a:off x="1773140" y="5812404"/>
            <a:ext cx="294198" cy="230587"/>
          </a:xfrm>
          <a:prstGeom prst="rightBrace">
            <a:avLst>
              <a:gd name="adj1" fmla="val 10772"/>
              <a:gd name="adj2" fmla="val 53659"/>
            </a:avLst>
          </a:prstGeom>
          <a:ln w="19050">
            <a:solidFill>
              <a:srgbClr val="DD462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B88F6912-2B3C-469A-A2BB-66F941D51F57}"/>
              </a:ext>
            </a:extLst>
          </p:cNvPr>
          <p:cNvSpPr/>
          <p:nvPr/>
        </p:nvSpPr>
        <p:spPr>
          <a:xfrm>
            <a:off x="3069203" y="4715122"/>
            <a:ext cx="580446" cy="125630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타원 10">
            <a:extLst>
              <a:ext uri="{FF2B5EF4-FFF2-40B4-BE49-F238E27FC236}">
                <a16:creationId xmlns:a16="http://schemas.microsoft.com/office/drawing/2014/main" id="{07335434-5008-4AEC-9DEA-C10D995E057C}"/>
              </a:ext>
            </a:extLst>
          </p:cNvPr>
          <p:cNvSpPr/>
          <p:nvPr/>
        </p:nvSpPr>
        <p:spPr>
          <a:xfrm rot="1892697">
            <a:off x="4130655" y="1114676"/>
            <a:ext cx="1286811" cy="4421263"/>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TextBox 8">
            <a:extLst>
              <a:ext uri="{FF2B5EF4-FFF2-40B4-BE49-F238E27FC236}">
                <a16:creationId xmlns:a16="http://schemas.microsoft.com/office/drawing/2014/main" id="{7CAC1F55-C604-4B74-9395-83E99027BAF6}"/>
              </a:ext>
            </a:extLst>
          </p:cNvPr>
          <p:cNvSpPr txBox="1"/>
          <p:nvPr/>
        </p:nvSpPr>
        <p:spPr>
          <a:xfrm>
            <a:off x="3136241" y="5508468"/>
            <a:ext cx="438566" cy="369332"/>
          </a:xfrm>
          <a:prstGeom prst="rect">
            <a:avLst/>
          </a:prstGeom>
          <a:noFill/>
        </p:spPr>
        <p:txBody>
          <a:bodyPr wrap="square" rtlCol="0">
            <a:spAutoFit/>
          </a:bodyPr>
          <a:lstStyle/>
          <a:p>
            <a:r>
              <a:rPr lang="en-US" altLang="ko-KR" dirty="0">
                <a:solidFill>
                  <a:srgbClr val="00B050"/>
                </a:solidFill>
              </a:rPr>
              <a:t>(1)</a:t>
            </a:r>
            <a:endParaRPr lang="ko-KR" altLang="en-US" dirty="0">
              <a:solidFill>
                <a:srgbClr val="00B050"/>
              </a:solidFill>
            </a:endParaRPr>
          </a:p>
        </p:txBody>
      </p:sp>
      <p:sp>
        <p:nvSpPr>
          <p:cNvPr id="12" name="TextBox 11">
            <a:extLst>
              <a:ext uri="{FF2B5EF4-FFF2-40B4-BE49-F238E27FC236}">
                <a16:creationId xmlns:a16="http://schemas.microsoft.com/office/drawing/2014/main" id="{1844B414-19B0-4F6E-9C4D-6973C026B27E}"/>
              </a:ext>
            </a:extLst>
          </p:cNvPr>
          <p:cNvSpPr txBox="1"/>
          <p:nvPr/>
        </p:nvSpPr>
        <p:spPr>
          <a:xfrm>
            <a:off x="3278122" y="5163457"/>
            <a:ext cx="438565" cy="369332"/>
          </a:xfrm>
          <a:prstGeom prst="rect">
            <a:avLst/>
          </a:prstGeom>
          <a:noFill/>
        </p:spPr>
        <p:txBody>
          <a:bodyPr wrap="square" rtlCol="0">
            <a:spAutoFit/>
          </a:bodyPr>
          <a:lstStyle/>
          <a:p>
            <a:r>
              <a:rPr lang="en-US" altLang="ko-KR" dirty="0">
                <a:solidFill>
                  <a:srgbClr val="00B050"/>
                </a:solidFill>
              </a:rPr>
              <a:t>(2)</a:t>
            </a:r>
            <a:endParaRPr lang="ko-KR" altLang="en-US" dirty="0">
              <a:solidFill>
                <a:srgbClr val="00B050"/>
              </a:solidFill>
            </a:endParaRPr>
          </a:p>
        </p:txBody>
      </p:sp>
      <p:sp>
        <p:nvSpPr>
          <p:cNvPr id="13" name="TextBox 12">
            <a:extLst>
              <a:ext uri="{FF2B5EF4-FFF2-40B4-BE49-F238E27FC236}">
                <a16:creationId xmlns:a16="http://schemas.microsoft.com/office/drawing/2014/main" id="{E2CD6E19-0124-4AF6-922D-1C2B4A211AC8}"/>
              </a:ext>
            </a:extLst>
          </p:cNvPr>
          <p:cNvSpPr txBox="1"/>
          <p:nvPr/>
        </p:nvSpPr>
        <p:spPr>
          <a:xfrm>
            <a:off x="3278122" y="4330278"/>
            <a:ext cx="438565" cy="369332"/>
          </a:xfrm>
          <a:prstGeom prst="rect">
            <a:avLst/>
          </a:prstGeom>
          <a:noFill/>
        </p:spPr>
        <p:txBody>
          <a:bodyPr wrap="square" rtlCol="0">
            <a:spAutoFit/>
          </a:bodyPr>
          <a:lstStyle/>
          <a:p>
            <a:r>
              <a:rPr lang="en-US" altLang="ko-KR" dirty="0">
                <a:solidFill>
                  <a:srgbClr val="00B050"/>
                </a:solidFill>
              </a:rPr>
              <a:t>(3)</a:t>
            </a:r>
            <a:endParaRPr lang="ko-KR" altLang="en-US" dirty="0">
              <a:solidFill>
                <a:srgbClr val="00B050"/>
              </a:solidFill>
            </a:endParaRPr>
          </a:p>
        </p:txBody>
      </p:sp>
      <p:sp>
        <p:nvSpPr>
          <p:cNvPr id="14" name="TextBox 13">
            <a:extLst>
              <a:ext uri="{FF2B5EF4-FFF2-40B4-BE49-F238E27FC236}">
                <a16:creationId xmlns:a16="http://schemas.microsoft.com/office/drawing/2014/main" id="{73D8B61B-5ED0-4F5B-8C59-FDDD2C93CE54}"/>
              </a:ext>
            </a:extLst>
          </p:cNvPr>
          <p:cNvSpPr txBox="1"/>
          <p:nvPr/>
        </p:nvSpPr>
        <p:spPr>
          <a:xfrm>
            <a:off x="4546751" y="2906359"/>
            <a:ext cx="438565" cy="369332"/>
          </a:xfrm>
          <a:prstGeom prst="rect">
            <a:avLst/>
          </a:prstGeom>
          <a:noFill/>
        </p:spPr>
        <p:txBody>
          <a:bodyPr wrap="square" rtlCol="0">
            <a:spAutoFit/>
          </a:bodyPr>
          <a:lstStyle/>
          <a:p>
            <a:r>
              <a:rPr lang="en-US" altLang="ko-KR" dirty="0">
                <a:solidFill>
                  <a:srgbClr val="00B050"/>
                </a:solidFill>
              </a:rPr>
              <a:t>(4)</a:t>
            </a:r>
            <a:endParaRPr lang="ko-KR" altLang="en-US" dirty="0">
              <a:solidFill>
                <a:srgbClr val="00B050"/>
              </a:solidFill>
            </a:endParaRPr>
          </a:p>
        </p:txBody>
      </p:sp>
      <p:sp>
        <p:nvSpPr>
          <p:cNvPr id="15" name="TextBox 14">
            <a:extLst>
              <a:ext uri="{FF2B5EF4-FFF2-40B4-BE49-F238E27FC236}">
                <a16:creationId xmlns:a16="http://schemas.microsoft.com/office/drawing/2014/main" id="{496F420F-B9E3-4392-BCCF-E8DAE5DEEA53}"/>
              </a:ext>
            </a:extLst>
          </p:cNvPr>
          <p:cNvSpPr txBox="1"/>
          <p:nvPr/>
        </p:nvSpPr>
        <p:spPr>
          <a:xfrm>
            <a:off x="3755597" y="3600014"/>
            <a:ext cx="644055" cy="461665"/>
          </a:xfrm>
          <a:prstGeom prst="rect">
            <a:avLst/>
          </a:prstGeom>
          <a:noFill/>
        </p:spPr>
        <p:txBody>
          <a:bodyPr wrap="square" rtlCol="0">
            <a:spAutoFit/>
          </a:bodyPr>
          <a:lstStyle/>
          <a:p>
            <a:r>
              <a:rPr lang="en-US" altLang="ko-KR" sz="1200" dirty="0">
                <a:solidFill>
                  <a:srgbClr val="0070C0"/>
                </a:solidFill>
              </a:rPr>
              <a:t>1MSS</a:t>
            </a:r>
            <a:r>
              <a:rPr lang="ko-KR" altLang="en-US" sz="1200" dirty="0">
                <a:solidFill>
                  <a:srgbClr val="0070C0"/>
                </a:solidFill>
              </a:rPr>
              <a:t> </a:t>
            </a:r>
            <a:r>
              <a:rPr lang="en-US" altLang="ko-KR" sz="1200" dirty="0">
                <a:solidFill>
                  <a:srgbClr val="0070C0"/>
                </a:solidFill>
              </a:rPr>
              <a:t>:</a:t>
            </a:r>
            <a:r>
              <a:rPr lang="ko-KR" altLang="en-US" sz="1200" dirty="0">
                <a:solidFill>
                  <a:srgbClr val="0070C0"/>
                </a:solidFill>
              </a:rPr>
              <a:t> </a:t>
            </a:r>
            <a:r>
              <a:rPr lang="en-US" altLang="ko-KR" sz="1200" dirty="0">
                <a:solidFill>
                  <a:srgbClr val="0070C0"/>
                </a:solidFill>
              </a:rPr>
              <a:t>1460</a:t>
            </a:r>
            <a:endParaRPr lang="ko-KR" altLang="en-US" sz="1200" dirty="0">
              <a:solidFill>
                <a:srgbClr val="0070C0"/>
              </a:solidFill>
            </a:endParaRPr>
          </a:p>
        </p:txBody>
      </p:sp>
      <p:sp>
        <p:nvSpPr>
          <p:cNvPr id="16" name="오른쪽 중괄호 15">
            <a:extLst>
              <a:ext uri="{FF2B5EF4-FFF2-40B4-BE49-F238E27FC236}">
                <a16:creationId xmlns:a16="http://schemas.microsoft.com/office/drawing/2014/main" id="{E48FD6D7-17E2-46A6-A2A0-D158DE3966DA}"/>
              </a:ext>
            </a:extLst>
          </p:cNvPr>
          <p:cNvSpPr/>
          <p:nvPr/>
        </p:nvSpPr>
        <p:spPr>
          <a:xfrm flipH="1">
            <a:off x="4399652" y="3719284"/>
            <a:ext cx="294198" cy="230587"/>
          </a:xfrm>
          <a:prstGeom prst="rightBrace">
            <a:avLst>
              <a:gd name="adj1" fmla="val 10772"/>
              <a:gd name="adj2" fmla="val 53659"/>
            </a:avLst>
          </a:prstGeom>
          <a:ln w="19050">
            <a:solidFill>
              <a:srgbClr val="DD462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4AD1CB26-D7F1-409D-B42B-D9F1A7E2A0B0}"/>
              </a:ext>
            </a:extLst>
          </p:cNvPr>
          <p:cNvSpPr txBox="1"/>
          <p:nvPr/>
        </p:nvSpPr>
        <p:spPr>
          <a:xfrm>
            <a:off x="4469958" y="2453730"/>
            <a:ext cx="644055" cy="461665"/>
          </a:xfrm>
          <a:prstGeom prst="rect">
            <a:avLst/>
          </a:prstGeom>
          <a:noFill/>
        </p:spPr>
        <p:txBody>
          <a:bodyPr wrap="square" rtlCol="0">
            <a:spAutoFit/>
          </a:bodyPr>
          <a:lstStyle/>
          <a:p>
            <a:r>
              <a:rPr lang="en-US" altLang="ko-KR" sz="1200" dirty="0">
                <a:solidFill>
                  <a:srgbClr val="0070C0"/>
                </a:solidFill>
              </a:rPr>
              <a:t>1MSS</a:t>
            </a:r>
            <a:r>
              <a:rPr lang="ko-KR" altLang="en-US" sz="1200" dirty="0">
                <a:solidFill>
                  <a:srgbClr val="0070C0"/>
                </a:solidFill>
              </a:rPr>
              <a:t> </a:t>
            </a:r>
            <a:r>
              <a:rPr lang="en-US" altLang="ko-KR" sz="1200" dirty="0">
                <a:solidFill>
                  <a:srgbClr val="0070C0"/>
                </a:solidFill>
              </a:rPr>
              <a:t>:</a:t>
            </a:r>
            <a:r>
              <a:rPr lang="ko-KR" altLang="en-US" sz="1200" dirty="0">
                <a:solidFill>
                  <a:srgbClr val="0070C0"/>
                </a:solidFill>
              </a:rPr>
              <a:t> </a:t>
            </a:r>
            <a:r>
              <a:rPr lang="en-US" altLang="ko-KR" sz="1200" dirty="0">
                <a:solidFill>
                  <a:srgbClr val="0070C0"/>
                </a:solidFill>
              </a:rPr>
              <a:t>1460</a:t>
            </a:r>
            <a:endParaRPr lang="ko-KR" altLang="en-US" sz="1200" dirty="0">
              <a:solidFill>
                <a:srgbClr val="0070C0"/>
              </a:solidFill>
            </a:endParaRPr>
          </a:p>
        </p:txBody>
      </p:sp>
      <p:sp>
        <p:nvSpPr>
          <p:cNvPr id="18" name="오른쪽 중괄호 17">
            <a:extLst>
              <a:ext uri="{FF2B5EF4-FFF2-40B4-BE49-F238E27FC236}">
                <a16:creationId xmlns:a16="http://schemas.microsoft.com/office/drawing/2014/main" id="{3E268D63-E5CD-4D4E-8107-34C465B66AF5}"/>
              </a:ext>
            </a:extLst>
          </p:cNvPr>
          <p:cNvSpPr/>
          <p:nvPr/>
        </p:nvSpPr>
        <p:spPr>
          <a:xfrm flipH="1">
            <a:off x="5114013" y="2573000"/>
            <a:ext cx="294198" cy="230587"/>
          </a:xfrm>
          <a:prstGeom prst="rightBrace">
            <a:avLst>
              <a:gd name="adj1" fmla="val 10772"/>
              <a:gd name="adj2" fmla="val 53659"/>
            </a:avLst>
          </a:prstGeom>
          <a:ln w="19050">
            <a:solidFill>
              <a:srgbClr val="DD462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3CEFE0DB-B389-4B7F-9CD9-BC0C58A7ECDA}"/>
              </a:ext>
            </a:extLst>
          </p:cNvPr>
          <p:cNvSpPr txBox="1"/>
          <p:nvPr/>
        </p:nvSpPr>
        <p:spPr>
          <a:xfrm>
            <a:off x="4791985" y="1728412"/>
            <a:ext cx="644055" cy="461665"/>
          </a:xfrm>
          <a:prstGeom prst="rect">
            <a:avLst/>
          </a:prstGeom>
          <a:noFill/>
        </p:spPr>
        <p:txBody>
          <a:bodyPr wrap="square" rtlCol="0">
            <a:spAutoFit/>
          </a:bodyPr>
          <a:lstStyle/>
          <a:p>
            <a:r>
              <a:rPr lang="en-US" altLang="ko-KR" sz="1200" dirty="0">
                <a:solidFill>
                  <a:srgbClr val="0070C0"/>
                </a:solidFill>
              </a:rPr>
              <a:t>1MSS</a:t>
            </a:r>
            <a:r>
              <a:rPr lang="ko-KR" altLang="en-US" sz="1200" dirty="0">
                <a:solidFill>
                  <a:srgbClr val="0070C0"/>
                </a:solidFill>
              </a:rPr>
              <a:t> </a:t>
            </a:r>
            <a:r>
              <a:rPr lang="en-US" altLang="ko-KR" sz="1200" dirty="0">
                <a:solidFill>
                  <a:srgbClr val="0070C0"/>
                </a:solidFill>
              </a:rPr>
              <a:t>:</a:t>
            </a:r>
            <a:r>
              <a:rPr lang="ko-KR" altLang="en-US" sz="1200" dirty="0">
                <a:solidFill>
                  <a:srgbClr val="0070C0"/>
                </a:solidFill>
              </a:rPr>
              <a:t> </a:t>
            </a:r>
            <a:r>
              <a:rPr lang="en-US" altLang="ko-KR" sz="1200" dirty="0">
                <a:solidFill>
                  <a:srgbClr val="0070C0"/>
                </a:solidFill>
              </a:rPr>
              <a:t>1460</a:t>
            </a:r>
            <a:endParaRPr lang="ko-KR" altLang="en-US" sz="1200" dirty="0">
              <a:solidFill>
                <a:srgbClr val="0070C0"/>
              </a:solidFill>
            </a:endParaRPr>
          </a:p>
        </p:txBody>
      </p:sp>
      <p:sp>
        <p:nvSpPr>
          <p:cNvPr id="20" name="오른쪽 중괄호 19">
            <a:extLst>
              <a:ext uri="{FF2B5EF4-FFF2-40B4-BE49-F238E27FC236}">
                <a16:creationId xmlns:a16="http://schemas.microsoft.com/office/drawing/2014/main" id="{7C1B8482-B118-4E68-A58C-F967DC477EA1}"/>
              </a:ext>
            </a:extLst>
          </p:cNvPr>
          <p:cNvSpPr/>
          <p:nvPr/>
        </p:nvSpPr>
        <p:spPr>
          <a:xfrm flipH="1">
            <a:off x="5436040" y="1847682"/>
            <a:ext cx="294198" cy="230587"/>
          </a:xfrm>
          <a:prstGeom prst="rightBrace">
            <a:avLst>
              <a:gd name="adj1" fmla="val 10772"/>
              <a:gd name="adj2" fmla="val 53659"/>
            </a:avLst>
          </a:prstGeom>
          <a:ln w="19050">
            <a:solidFill>
              <a:srgbClr val="DD462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37731293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2326C7EB-9415-4ECA-BD3A-BAD91A85FD2C}"/>
              </a:ext>
            </a:extLst>
          </p:cNvPr>
          <p:cNvSpPr>
            <a:spLocks noGrp="1"/>
          </p:cNvSpPr>
          <p:nvPr>
            <p:ph type="title"/>
          </p:nvPr>
        </p:nvSpPr>
        <p:spPr>
          <a:xfrm>
            <a:off x="527919" y="605796"/>
            <a:ext cx="11039990" cy="540840"/>
          </a:xfrm>
        </p:spPr>
        <p:txBody>
          <a:bodyPr>
            <a:noAutofit/>
          </a:bodyPr>
          <a:lstStyle/>
          <a:p>
            <a:pPr lvl="3" algn="ctr">
              <a:lnSpc>
                <a:spcPct val="120000"/>
              </a:lnSpc>
              <a:defRPr/>
            </a:pPr>
            <a:r>
              <a:rPr lang="en-US" altLang="ko-KR" sz="4000" dirty="0"/>
              <a:t>Discussion</a:t>
            </a:r>
            <a:endParaRPr lang="ko-KR" altLang="en-US" sz="4000" dirty="0"/>
          </a:p>
        </p:txBody>
      </p:sp>
      <p:sp>
        <p:nvSpPr>
          <p:cNvPr id="21" name="TextBox 20">
            <a:extLst>
              <a:ext uri="{FF2B5EF4-FFF2-40B4-BE49-F238E27FC236}">
                <a16:creationId xmlns:a16="http://schemas.microsoft.com/office/drawing/2014/main" id="{D4B415CC-D8F5-4E18-BE06-4E836F61A1F1}"/>
              </a:ext>
            </a:extLst>
          </p:cNvPr>
          <p:cNvSpPr txBox="1"/>
          <p:nvPr/>
        </p:nvSpPr>
        <p:spPr>
          <a:xfrm>
            <a:off x="789451" y="2066239"/>
            <a:ext cx="10613097" cy="3570208"/>
          </a:xfrm>
          <a:prstGeom prst="rect">
            <a:avLst/>
          </a:prstGeom>
          <a:noFill/>
        </p:spPr>
        <p:txBody>
          <a:bodyPr wrap="square" rtlCol="0">
            <a:spAutoFit/>
          </a:bodyPr>
          <a:lstStyle/>
          <a:p>
            <a:r>
              <a:rPr lang="ko-KR" altLang="en-US" sz="2200" dirty="0"/>
              <a:t> 실습 </a:t>
            </a:r>
            <a:r>
              <a:rPr lang="en-US" altLang="ko-KR" sz="2200" dirty="0"/>
              <a:t>04 TCP </a:t>
            </a:r>
            <a:r>
              <a:rPr lang="ko-KR" altLang="en-US" sz="2200" dirty="0"/>
              <a:t>와 비슷하게 </a:t>
            </a:r>
            <a:r>
              <a:rPr lang="en-US" altLang="ko-KR" sz="2200" dirty="0"/>
              <a:t>TCP Large Segment Offloading (TSO)</a:t>
            </a:r>
            <a:r>
              <a:rPr lang="ko-KR" altLang="en-US" sz="2200" dirty="0"/>
              <a:t>에 의해 한번에 아주 큰 </a:t>
            </a:r>
            <a:r>
              <a:rPr lang="en-US" altLang="ko-KR" sz="2200" dirty="0"/>
              <a:t>segment</a:t>
            </a:r>
            <a:r>
              <a:rPr lang="ko-KR" altLang="en-US" sz="2200" dirty="0"/>
              <a:t>를 전송하고</a:t>
            </a:r>
            <a:r>
              <a:rPr lang="en-US" altLang="ko-KR" sz="2200" dirty="0"/>
              <a:t>, </a:t>
            </a:r>
            <a:r>
              <a:rPr lang="ko-KR" altLang="en-US" sz="2200" dirty="0"/>
              <a:t>이를 위해 </a:t>
            </a:r>
            <a:r>
              <a:rPr lang="en-US" altLang="ko-KR" sz="2200" dirty="0" err="1"/>
              <a:t>cwnd</a:t>
            </a:r>
            <a:r>
              <a:rPr lang="ko-KR" altLang="en-US" sz="2200" dirty="0"/>
              <a:t>의 크기도</a:t>
            </a:r>
            <a:r>
              <a:rPr lang="en-US" altLang="ko-KR" sz="2200" dirty="0"/>
              <a:t>, slow start </a:t>
            </a:r>
            <a:r>
              <a:rPr lang="ko-KR" altLang="en-US" sz="2200" dirty="0"/>
              <a:t>방식이 아닌 다른 혼잡 제어 방식을 사용하고 있는 것이 아닐까 생각해보았다</a:t>
            </a:r>
            <a:r>
              <a:rPr lang="en-US" altLang="ko-KR" sz="2200" dirty="0"/>
              <a:t>.</a:t>
            </a:r>
          </a:p>
          <a:p>
            <a:endParaRPr lang="en-US" altLang="ko-KR" sz="2200" dirty="0"/>
          </a:p>
          <a:p>
            <a:r>
              <a:rPr lang="ko-KR" altLang="en-US" sz="2200" dirty="0"/>
              <a:t> 부분적으로 살펴보았을 때</a:t>
            </a:r>
            <a:r>
              <a:rPr lang="en-US" altLang="ko-KR" sz="2200" dirty="0"/>
              <a:t>, </a:t>
            </a:r>
            <a:r>
              <a:rPr lang="ko-KR" altLang="en-US" sz="2200" dirty="0"/>
              <a:t>약간은 변형 된 것 같은 </a:t>
            </a:r>
            <a:r>
              <a:rPr lang="en-US" altLang="ko-KR" sz="2200" dirty="0"/>
              <a:t>Tahoe</a:t>
            </a:r>
            <a:r>
              <a:rPr lang="ko-KR" altLang="en-US" sz="2200" dirty="0"/>
              <a:t>식 </a:t>
            </a:r>
            <a:r>
              <a:rPr lang="en-US" altLang="ko-KR" sz="2200" dirty="0"/>
              <a:t>congestion control</a:t>
            </a:r>
            <a:r>
              <a:rPr lang="ko-KR" altLang="en-US" sz="2200" dirty="0"/>
              <a:t>을 살펴볼 수 있었다</a:t>
            </a:r>
            <a:r>
              <a:rPr lang="en-US" altLang="ko-KR" sz="2200" dirty="0"/>
              <a:t>.</a:t>
            </a:r>
          </a:p>
          <a:p>
            <a:endParaRPr lang="en-US" altLang="ko-KR" sz="2200" dirty="0"/>
          </a:p>
          <a:p>
            <a:r>
              <a:rPr lang="en-US" altLang="ko-KR" sz="2200" dirty="0"/>
              <a:t> window size</a:t>
            </a:r>
            <a:r>
              <a:rPr lang="ko-KR" altLang="en-US" sz="2200" dirty="0"/>
              <a:t>가 한동안 변하지 않고 </a:t>
            </a:r>
            <a:r>
              <a:rPr lang="en-US" altLang="ko-KR" sz="2200" dirty="0"/>
              <a:t>size</a:t>
            </a:r>
            <a:r>
              <a:rPr lang="ko-KR" altLang="en-US" sz="2200" dirty="0"/>
              <a:t>를 유지하는 상태는 어떤 상태인지 의문을 가지게 되었다</a:t>
            </a:r>
            <a:r>
              <a:rPr lang="en-US" altLang="ko-KR" sz="2200" dirty="0"/>
              <a:t>.</a:t>
            </a:r>
          </a:p>
          <a:p>
            <a:endParaRPr lang="en-US" altLang="ko-KR" sz="1400" dirty="0"/>
          </a:p>
          <a:p>
            <a:pPr marL="342900" indent="-342900">
              <a:buAutoNum type="arabicPeriod"/>
            </a:pPr>
            <a:endParaRPr lang="en-US" altLang="ko-KR" sz="1400" dirty="0"/>
          </a:p>
        </p:txBody>
      </p:sp>
    </p:spTree>
    <p:extLst>
      <p:ext uri="{BB962C8B-B14F-4D97-AF65-F5344CB8AC3E}">
        <p14:creationId xmlns:p14="http://schemas.microsoft.com/office/powerpoint/2010/main" val="2577611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684348_TF10001108" id="{D857639A-5630-4BD0-ACF0-62B23A594B8A}" vid="{2A6161B3-565C-4FCB-AEA5-726434220644}"/>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 시작</Template>
  <TotalTime>1093</TotalTime>
  <Words>455</Words>
  <Application>Microsoft Office PowerPoint</Application>
  <PresentationFormat>와이드스크린</PresentationFormat>
  <Paragraphs>56</Paragraphs>
  <Slides>7</Slides>
  <Notes>7</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7</vt:i4>
      </vt:variant>
    </vt:vector>
  </HeadingPairs>
  <TitlesOfParts>
    <vt:vector size="11" baseType="lpstr">
      <vt:lpstr>맑은 고딕</vt:lpstr>
      <vt:lpstr>Arial</vt:lpstr>
      <vt:lpstr>Segoe UI</vt:lpstr>
      <vt:lpstr>WelcomeDoc</vt:lpstr>
      <vt:lpstr>실습 05- TCP Congestion control</vt:lpstr>
      <vt:lpstr>Use the Time-Sequence-Graph(Stevens) plotting tool to view the sequence number versus time plot of segments being sent from the client to the gaia.cs.umass.edu server.  </vt:lpstr>
      <vt:lpstr>Use the Time-Sequence-Graph(Stevens) plotting tool to view the sequence number versus time plot of segments being sent from the client to the gaia.cs.umass.edu server.  </vt:lpstr>
      <vt:lpstr>Can you identify where TCP’s slowstart phase begins and ends, and where congestion avoidance takes over?  Comment on ways in which the measured data differs from the idealized behavior of TCP that we’ve studied in the text</vt:lpstr>
      <vt:lpstr>Can you identify where TCP’s slowstart phase begins and ends, and where congestion avoidance takes over?  Comment on ways in which the measured data differs from the idealized behavior of TCP that we’ve studied in the text</vt:lpstr>
      <vt:lpstr>Can you identify where TCP’s slowstart phase begins and ends, and where congestion avoidance takes over?  Comment on ways in which the measured data differs from the idealized behavior of TCP that we’ve studied in the text</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실습 01-Wireshark 이해</dc:title>
  <dc:creator>13</dc:creator>
  <cp:keywords/>
  <cp:lastModifiedBy>상경 김</cp:lastModifiedBy>
  <cp:revision>126</cp:revision>
  <dcterms:created xsi:type="dcterms:W3CDTF">2019-09-24T10:20:58Z</dcterms:created>
  <dcterms:modified xsi:type="dcterms:W3CDTF">2019-11-20T12:16:15Z</dcterms:modified>
  <cp:version/>
</cp:coreProperties>
</file>