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71" r:id="rId2"/>
    <p:sldId id="272" r:id="rId3"/>
    <p:sldId id="500" r:id="rId4"/>
    <p:sldId id="501" r:id="rId5"/>
    <p:sldId id="502" r:id="rId6"/>
    <p:sldId id="503" r:id="rId7"/>
    <p:sldId id="504" r:id="rId8"/>
    <p:sldId id="505" r:id="rId9"/>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시작" id="{E75E278A-FF0E-49A4-B170-79828D63BBAD}">
          <p14:sldIdLst/>
        </p14:section>
        <p14:section name="디자인, 모핑, 주석 달기, 공동 작업, 입력하세요" id="{B9B51309-D148-4332-87C2-07BE32FBCA3B}">
          <p14:sldIdLst>
            <p14:sldId id="271"/>
            <p14:sldId id="272"/>
            <p14:sldId id="500"/>
            <p14:sldId id="501"/>
            <p14:sldId id="502"/>
            <p14:sldId id="503"/>
            <p14:sldId id="504"/>
            <p14:sldId id="505"/>
          </p14:sldIdLst>
        </p14:section>
        <p14:section name="자세한 정보"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13" initials="1" lastIdx="1" clrIdx="2">
    <p:extLst>
      <p:ext uri="{19B8F6BF-5375-455C-9EA6-DF929625EA0E}">
        <p15:presenceInfo xmlns:p15="http://schemas.microsoft.com/office/powerpoint/2012/main" userId="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6353" autoAdjust="0"/>
  </p:normalViewPr>
  <p:slideViewPr>
    <p:cSldViewPr snapToGrid="0">
      <p:cViewPr>
        <p:scale>
          <a:sx n="75" d="100"/>
          <a:sy n="75" d="100"/>
        </p:scale>
        <p:origin x="252"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15F40D-08A2-4F84-B4A2-2F9EBAB934A1}" type="datetime4">
              <a:rPr lang="ko-KR" altLang="en-US" smtClean="0">
                <a:latin typeface="맑은 고딕" panose="020B0503020000020004" pitchFamily="50" charset="-127"/>
                <a:ea typeface="맑은 고딕" panose="020B0503020000020004" pitchFamily="50" charset="-127"/>
              </a:rPr>
              <a:t>2019년 10월 9일</a:t>
            </a:fld>
            <a:endParaRPr lang="ko-KR" altLang="en-US" dirty="0">
              <a:latin typeface="맑은 고딕" panose="020B0503020000020004" pitchFamily="50" charset="-127"/>
              <a:ea typeface="맑은 고딕" panose="020B0503020000020004" pitchFamily="50" charset="-127"/>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맑은 고딕" panose="020B0503020000020004" pitchFamily="50" charset="-127"/>
              <a:ea typeface="맑은 고딕" panose="020B0503020000020004" pitchFamily="50" charset="-127"/>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ko-KR"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맑은 고딕" panose="020B0503020000020004" pitchFamily="50" charset="-127"/>
                <a:ea typeface="맑은 고딕" panose="020B0503020000020004" pitchFamily="50" charset="-127"/>
              </a:defRPr>
            </a:lvl1pPr>
          </a:lstStyle>
          <a:p>
            <a:fld id="{B27FEE97-95E1-4DDA-8A0E-0C18B2A24C80}" type="datetime4">
              <a:rPr lang="ko-KR" altLang="en-US" smtClean="0"/>
              <a:t>2019년 10월 9일</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맑은 고딕" panose="020B0503020000020004" pitchFamily="50" charset="-127"/>
                <a:ea typeface="맑은 고딕" panose="020B0503020000020004" pitchFamily="50"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맑은 고딕" panose="020B0503020000020004" pitchFamily="50" charset="-127"/>
                <a:ea typeface="맑은 고딕" panose="020B0503020000020004" pitchFamily="50" charset="-127"/>
              </a:defRPr>
            </a:lvl1pPr>
          </a:lstStyle>
          <a:p>
            <a:fld id="{DF61EA0F-A667-4B49-8422-0062BC55E249}" type="slidenum">
              <a:rPr lang="en-US" altLang="ko-KR" smtClean="0"/>
              <a:pPr/>
              <a:t>‹#›</a:t>
            </a:fld>
            <a:endParaRPr lang="ko-KR" alt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0" hangingPunct="1">
      <a:defRPr sz="1200"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1</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801592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2</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11547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3</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41169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4</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53654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5</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074859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6</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533477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7</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32051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pPr rtl="0"/>
            <a:fld id="{DF61EA0F-A667-4B49-8422-0062BC55E249}" type="slidenum">
              <a:rPr lang="en-US" altLang="ko-KR" smtClean="0">
                <a:latin typeface="맑은 고딕" panose="020B0503020000020004" pitchFamily="50" charset="-127"/>
                <a:ea typeface="맑은 고딕" panose="020B0503020000020004" pitchFamily="50" charset="-127"/>
              </a:rPr>
              <a:t>8</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92154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a:t>마스터 제목 스타일 편집</a:t>
            </a:r>
            <a:endParaRPr lang="ko-KR" altLang="en-US" dirty="0"/>
          </a:p>
        </p:txBody>
      </p:sp>
      <p:sp>
        <p:nvSpPr>
          <p:cNvPr id="3" name="내용 개체 틀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a:t>마스터 텍스트 스타일을 편집하려면 클릭</a:t>
            </a:r>
          </a:p>
          <a:p>
            <a:pPr marL="0" lvl="1" indent="0" rtl="0">
              <a:lnSpc>
                <a:spcPct val="150000"/>
              </a:lnSpc>
              <a:spcBef>
                <a:spcPts val="1000"/>
              </a:spcBef>
              <a:spcAft>
                <a:spcPts val="1200"/>
              </a:spcAft>
              <a:buNone/>
            </a:pPr>
            <a:r>
              <a:rPr lang="ko-KR" altLang="en-US"/>
              <a:t>두 번째 수준</a:t>
            </a:r>
          </a:p>
          <a:p>
            <a:pPr marL="0" lvl="2" indent="0" rtl="0">
              <a:lnSpc>
                <a:spcPct val="150000"/>
              </a:lnSpc>
              <a:spcBef>
                <a:spcPts val="1000"/>
              </a:spcBef>
              <a:spcAft>
                <a:spcPts val="1200"/>
              </a:spcAft>
              <a:buNone/>
            </a:pPr>
            <a:r>
              <a:rPr lang="ko-KR" altLang="en-US"/>
              <a:t>세 번째 수준</a:t>
            </a:r>
          </a:p>
          <a:p>
            <a:pPr marL="0" lvl="3" indent="0" rtl="0">
              <a:lnSpc>
                <a:spcPct val="150000"/>
              </a:lnSpc>
              <a:spcBef>
                <a:spcPts val="1000"/>
              </a:spcBef>
              <a:spcAft>
                <a:spcPts val="1200"/>
              </a:spcAft>
              <a:buNone/>
            </a:pPr>
            <a:r>
              <a:rPr lang="ko-KR" altLang="en-US"/>
              <a:t>네 번째 수준</a:t>
            </a:r>
          </a:p>
          <a:p>
            <a:pPr marL="0" lvl="4" indent="0" rtl="0">
              <a:lnSpc>
                <a:spcPct val="150000"/>
              </a:lnSpc>
              <a:spcBef>
                <a:spcPts val="1000"/>
              </a:spcBef>
              <a:spcAft>
                <a:spcPts val="1200"/>
              </a:spcAft>
              <a:buNone/>
            </a:pPr>
            <a:r>
              <a:rPr lang="ko-KR" altLang="en-US"/>
              <a:t>다섯 번째 수준</a:t>
            </a:r>
            <a:endParaRPr lang="ko-KR" altLang="en-US" dirty="0"/>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75636054-7A0D-4D3A-AE21-4504934500BD}" type="datetime4">
              <a:rPr lang="ko-KR" altLang="en-US" smtClean="0"/>
              <a:pPr/>
              <a:t>2019년 10월 9일</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스타일을 편집하려면 클릭</a:t>
            </a:r>
          </a:p>
          <a:p>
            <a:pPr marL="0" lvl="1" indent="0" rtl="0">
              <a:lnSpc>
                <a:spcPct val="150000"/>
              </a:lnSpc>
              <a:spcBef>
                <a:spcPts val="1000"/>
              </a:spcBef>
              <a:spcAft>
                <a:spcPts val="1200"/>
              </a:spcAft>
              <a:buNone/>
            </a:pPr>
            <a:r>
              <a:rPr lang="ko-KR" altLang="en-US" noProof="0"/>
              <a:t>두 번째 수준</a:t>
            </a:r>
          </a:p>
          <a:p>
            <a:pPr marL="0" lvl="2" indent="0" rtl="0">
              <a:lnSpc>
                <a:spcPct val="150000"/>
              </a:lnSpc>
              <a:spcBef>
                <a:spcPts val="1000"/>
              </a:spcBef>
              <a:spcAft>
                <a:spcPts val="1200"/>
              </a:spcAft>
              <a:buNone/>
            </a:pPr>
            <a:r>
              <a:rPr lang="ko-KR" altLang="en-US" noProof="0"/>
              <a:t>세 번째 수준</a:t>
            </a:r>
          </a:p>
          <a:p>
            <a:pPr marL="0" lvl="3" indent="0" rtl="0">
              <a:lnSpc>
                <a:spcPct val="150000"/>
              </a:lnSpc>
              <a:spcBef>
                <a:spcPts val="1000"/>
              </a:spcBef>
              <a:spcAft>
                <a:spcPts val="1200"/>
              </a:spcAft>
              <a:buNone/>
            </a:pPr>
            <a:r>
              <a:rPr lang="ko-KR" altLang="en-US" noProof="0"/>
              <a:t>네 번째 수준</a:t>
            </a:r>
          </a:p>
          <a:p>
            <a:pPr marL="0" lvl="4" indent="0" rtl="0">
              <a:lnSpc>
                <a:spcPct val="150000"/>
              </a:lnSpc>
              <a:spcBef>
                <a:spcPts val="1000"/>
              </a:spcBef>
              <a:spcAft>
                <a:spcPts val="1200"/>
              </a:spcAft>
              <a:buNone/>
            </a:pPr>
            <a:r>
              <a:rPr lang="ko-KR" altLang="en-US" noProof="0"/>
              <a:t>다섯 번째 수준</a:t>
            </a:r>
            <a:endParaRPr lang="ko-KR"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개체 틀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ko-KR" altLang="en-US" noProof="0" dirty="0"/>
              <a:t>마스터 텍스트 스타일 편집</a:t>
            </a:r>
          </a:p>
          <a:p>
            <a:pPr marL="228600" lvl="0" indent="-228600" algn="l" defTabSz="914400" rtl="0" eaLnBrk="1" latinLnBrk="0" hangingPunct="1">
              <a:lnSpc>
                <a:spcPct val="90000"/>
              </a:lnSpc>
              <a:spcBef>
                <a:spcPct val="30000"/>
              </a:spcBef>
              <a:buFont typeface="Arial" panose="020B0604020202020204" pitchFamily="34" charset="0"/>
              <a:buChar char="•"/>
            </a:pPr>
            <a:r>
              <a:rPr lang="ko-KR" altLang="en-US" noProof="0" dirty="0"/>
              <a:t>둘째 수준</a:t>
            </a:r>
          </a:p>
          <a:p>
            <a:pPr marL="685800" lvl="1" indent="-228600" algn="l" defTabSz="914400" rtl="0" eaLnBrk="1" latinLnBrk="0" hangingPunct="1">
              <a:lnSpc>
                <a:spcPct val="90000"/>
              </a:lnSpc>
              <a:spcBef>
                <a:spcPct val="30000"/>
              </a:spcBef>
              <a:buFont typeface="Arial" panose="020B0604020202020204" pitchFamily="34" charset="0"/>
              <a:buChar char="•"/>
            </a:pPr>
            <a:r>
              <a:rPr lang="ko-KR" altLang="en-US" noProof="0" dirty="0"/>
              <a:t>셋째 수준</a:t>
            </a:r>
          </a:p>
          <a:p>
            <a:pPr marL="1143000" lvl="2" indent="-228600" algn="l" defTabSz="914400" rtl="0" eaLnBrk="1" latinLnBrk="0" hangingPunct="1">
              <a:lnSpc>
                <a:spcPct val="90000"/>
              </a:lnSpc>
              <a:spcBef>
                <a:spcPct val="30000"/>
              </a:spcBef>
              <a:buFont typeface="Arial" panose="020B0604020202020204" pitchFamily="34" charset="0"/>
              <a:buChar char="•"/>
            </a:pPr>
            <a:r>
              <a:rPr lang="ko-KR" altLang="en-US" noProof="0" dirty="0"/>
              <a:t>넷째 수준</a:t>
            </a:r>
          </a:p>
          <a:p>
            <a:pPr marL="1600200" lvl="3" indent="-228600" algn="l" defTabSz="914400" rtl="0" eaLnBrk="1" latinLnBrk="0" hangingPunct="1">
              <a:lnSpc>
                <a:spcPct val="90000"/>
              </a:lnSpc>
              <a:spcBef>
                <a:spcPct val="30000"/>
              </a:spcBef>
              <a:buFont typeface="Arial" panose="020B0604020202020204" pitchFamily="34" charset="0"/>
              <a:buChar char="•"/>
            </a:pPr>
            <a:r>
              <a:rPr lang="ko-KR" altLang="en-US" noProof="0" dirty="0"/>
              <a:t>다섯째 수준</a:t>
            </a:r>
          </a:p>
        </p:txBody>
      </p:sp>
      <p:sp>
        <p:nvSpPr>
          <p:cNvPr id="4" name="날짜 개체 틀 3"/>
          <p:cNvSpPr>
            <a:spLocks noGrp="1"/>
          </p:cNvSpPr>
          <p:nvPr>
            <p:ph type="dt" sz="half" idx="2"/>
          </p:nvPr>
        </p:nvSpPr>
        <p:spPr>
          <a:xfrm>
            <a:off x="539496" y="6212498"/>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8E925300-0E7B-457A-B219-9E998EA89116}" type="datetime4">
              <a:rPr lang="ko-KR" altLang="en-US" smtClean="0"/>
              <a:t>2019년 10월 9일</a:t>
            </a:fld>
            <a:endParaRPr lang="ko-KR" altLang="en-US" dirty="0"/>
          </a:p>
        </p:txBody>
      </p:sp>
      <p:sp>
        <p:nvSpPr>
          <p:cNvPr id="5"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6" name="슬라이드 번호 개체 틀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cxnSp>
        <p:nvCxnSpPr>
          <p:cNvPr id="8" name="직선 연결선(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1" hangingPunct="1">
        <a:spcBef>
          <a:spcPct val="0"/>
        </a:spcBef>
        <a:buNone/>
        <a:defRPr sz="28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맑은 고딕" panose="020B0503020000020004" pitchFamily="50" charset="-127"/>
          <a:ea typeface="맑은 고딕" panose="020B0503020000020004" pitchFamily="50" charset="-127"/>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2124871" y="1959138"/>
            <a:ext cx="7942257" cy="861775"/>
          </a:xfrm>
        </p:spPr>
        <p:txBody>
          <a:bodyPr>
            <a:normAutofit/>
          </a:bodyPr>
          <a:lstStyle/>
          <a:p>
            <a:pPr algn="ctr"/>
            <a:r>
              <a:rPr lang="ko-KR" altLang="en-US" sz="4400" b="1" dirty="0"/>
              <a:t>실습 </a:t>
            </a:r>
            <a:r>
              <a:rPr lang="en-US" altLang="ko-KR" sz="4400" b="1" dirty="0"/>
              <a:t>03-UDP</a:t>
            </a:r>
            <a:endParaRPr lang="ko-KR" altLang="en-US" dirty="0"/>
          </a:p>
        </p:txBody>
      </p:sp>
      <p:sp>
        <p:nvSpPr>
          <p:cNvPr id="4" name="TextBox 3">
            <a:extLst>
              <a:ext uri="{FF2B5EF4-FFF2-40B4-BE49-F238E27FC236}">
                <a16:creationId xmlns:a16="http://schemas.microsoft.com/office/drawing/2014/main" id="{7D010C3B-60C6-4C19-A391-26CD35CFEDA4}"/>
              </a:ext>
            </a:extLst>
          </p:cNvPr>
          <p:cNvSpPr txBox="1"/>
          <p:nvPr/>
        </p:nvSpPr>
        <p:spPr>
          <a:xfrm>
            <a:off x="6758730" y="5083728"/>
            <a:ext cx="4969079" cy="861774"/>
          </a:xfrm>
          <a:prstGeom prst="rect">
            <a:avLst/>
          </a:prstGeom>
          <a:noFill/>
        </p:spPr>
        <p:txBody>
          <a:bodyPr wrap="square" rtlCol="0">
            <a:spAutoFit/>
          </a:bodyPr>
          <a:lstStyle/>
          <a:p>
            <a:r>
              <a:rPr lang="en-US" altLang="ko-KR" dirty="0"/>
              <a:t> </a:t>
            </a:r>
            <a:r>
              <a:rPr lang="ko-KR" altLang="en-US" dirty="0"/>
              <a:t>휴먼지능정보공학과</a:t>
            </a:r>
            <a:endParaRPr lang="en-US" altLang="ko-KR" dirty="0"/>
          </a:p>
          <a:p>
            <a:r>
              <a:rPr lang="en-US" altLang="ko-KR" sz="3200" dirty="0"/>
              <a:t>201810760 </a:t>
            </a:r>
            <a:r>
              <a:rPr lang="ko-KR" altLang="en-US" sz="3200" dirty="0"/>
              <a:t>김상경</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8"/>
            <a:ext cx="8513736" cy="640080"/>
          </a:xfrm>
        </p:spPr>
        <p:txBody>
          <a:bodyPr>
            <a:noAutofit/>
          </a:bodyPr>
          <a:lstStyle/>
          <a:p>
            <a:r>
              <a:rPr lang="en-US" altLang="ko-KR" sz="2000" dirty="0"/>
              <a:t>1) Select one UDP packet from your trace. From this packet, determine how many fields there are in the UDP header. Name these fields. </a:t>
            </a:r>
            <a:endParaRPr lang="ko-KR" altLang="en-US" sz="2000" dirty="0"/>
          </a:p>
        </p:txBody>
      </p:sp>
      <p:pic>
        <p:nvPicPr>
          <p:cNvPr id="2" name="그림 1">
            <a:extLst>
              <a:ext uri="{FF2B5EF4-FFF2-40B4-BE49-F238E27FC236}">
                <a16:creationId xmlns:a16="http://schemas.microsoft.com/office/drawing/2014/main" id="{32CCB4E0-7751-4450-961E-F42500CC6553}"/>
              </a:ext>
            </a:extLst>
          </p:cNvPr>
          <p:cNvPicPr>
            <a:picLocks noChangeAspect="1"/>
          </p:cNvPicPr>
          <p:nvPr/>
        </p:nvPicPr>
        <p:blipFill>
          <a:blip r:embed="rId3"/>
          <a:stretch>
            <a:fillRect/>
          </a:stretch>
        </p:blipFill>
        <p:spPr>
          <a:xfrm>
            <a:off x="605098" y="1426129"/>
            <a:ext cx="5124584" cy="4665847"/>
          </a:xfrm>
          <a:prstGeom prst="rect">
            <a:avLst/>
          </a:prstGeom>
        </p:spPr>
      </p:pic>
      <p:pic>
        <p:nvPicPr>
          <p:cNvPr id="16" name="그림 15">
            <a:extLst>
              <a:ext uri="{FF2B5EF4-FFF2-40B4-BE49-F238E27FC236}">
                <a16:creationId xmlns:a16="http://schemas.microsoft.com/office/drawing/2014/main" id="{254F3F46-872F-4735-901D-78BDD98449D9}"/>
              </a:ext>
            </a:extLst>
          </p:cNvPr>
          <p:cNvPicPr>
            <a:picLocks noChangeAspect="1"/>
          </p:cNvPicPr>
          <p:nvPr/>
        </p:nvPicPr>
        <p:blipFill rotWithShape="1">
          <a:blip r:embed="rId3"/>
          <a:srcRect l="1330" t="50983" r="44586" b="27706"/>
          <a:stretch/>
        </p:blipFill>
        <p:spPr>
          <a:xfrm>
            <a:off x="6853805" y="1426129"/>
            <a:ext cx="4162261" cy="1493240"/>
          </a:xfrm>
          <a:prstGeom prst="rect">
            <a:avLst/>
          </a:prstGeom>
        </p:spPr>
      </p:pic>
      <p:sp>
        <p:nvSpPr>
          <p:cNvPr id="8" name="TextBox 7">
            <a:extLst>
              <a:ext uri="{FF2B5EF4-FFF2-40B4-BE49-F238E27FC236}">
                <a16:creationId xmlns:a16="http://schemas.microsoft.com/office/drawing/2014/main" id="{86EB081A-E269-438F-B202-5FCEFEAC02CA}"/>
              </a:ext>
            </a:extLst>
          </p:cNvPr>
          <p:cNvSpPr txBox="1"/>
          <p:nvPr/>
        </p:nvSpPr>
        <p:spPr>
          <a:xfrm>
            <a:off x="7164198" y="3325651"/>
            <a:ext cx="3045204" cy="1200329"/>
          </a:xfrm>
          <a:prstGeom prst="rect">
            <a:avLst/>
          </a:prstGeom>
          <a:noFill/>
        </p:spPr>
        <p:txBody>
          <a:bodyPr wrap="square" rtlCol="0">
            <a:spAutoFit/>
          </a:bodyPr>
          <a:lstStyle/>
          <a:p>
            <a:r>
              <a:rPr lang="en-US" altLang="ko-KR" dirty="0"/>
              <a:t>Source Port, Destination Port, Length, Checksum</a:t>
            </a:r>
          </a:p>
          <a:p>
            <a:endParaRPr lang="en-US" altLang="ko-KR" dirty="0"/>
          </a:p>
          <a:p>
            <a:r>
              <a:rPr lang="ko-KR" altLang="en-US" dirty="0"/>
              <a:t>총 </a:t>
            </a:r>
            <a:r>
              <a:rPr lang="en-US" altLang="ko-KR" dirty="0"/>
              <a:t>4fields</a:t>
            </a:r>
            <a:r>
              <a:rPr lang="ko-KR" altLang="en-US" dirty="0"/>
              <a:t>로 구성 되어있다</a:t>
            </a:r>
            <a:r>
              <a:rPr lang="en-US" altLang="ko-KR" dirty="0"/>
              <a:t>.</a:t>
            </a:r>
            <a:endParaRPr lang="ko-KR" altLang="en-US" dirty="0"/>
          </a:p>
        </p:txBody>
      </p:sp>
      <p:sp>
        <p:nvSpPr>
          <p:cNvPr id="13" name="왼쪽 중괄호 12">
            <a:extLst>
              <a:ext uri="{FF2B5EF4-FFF2-40B4-BE49-F238E27FC236}">
                <a16:creationId xmlns:a16="http://schemas.microsoft.com/office/drawing/2014/main" id="{DFC2F709-EC03-4EE9-AD93-0BCF7C02857D}"/>
              </a:ext>
            </a:extLst>
          </p:cNvPr>
          <p:cNvSpPr/>
          <p:nvPr/>
        </p:nvSpPr>
        <p:spPr>
          <a:xfrm>
            <a:off x="6853805" y="1719743"/>
            <a:ext cx="310393" cy="10150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2590867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671118"/>
            <a:ext cx="8513736" cy="475739"/>
          </a:xfrm>
        </p:spPr>
        <p:txBody>
          <a:bodyPr>
            <a:noAutofit/>
          </a:bodyPr>
          <a:lstStyle/>
          <a:p>
            <a:r>
              <a:rPr lang="en-US" altLang="ko-KR" sz="2000" dirty="0"/>
              <a:t>2) Find out the length (in bytes) of each of the UDP header fields. </a:t>
            </a:r>
            <a:endParaRPr lang="ko-KR" altLang="en-US" sz="2000" dirty="0"/>
          </a:p>
        </p:txBody>
      </p:sp>
      <p:pic>
        <p:nvPicPr>
          <p:cNvPr id="4" name="그림 3">
            <a:extLst>
              <a:ext uri="{FF2B5EF4-FFF2-40B4-BE49-F238E27FC236}">
                <a16:creationId xmlns:a16="http://schemas.microsoft.com/office/drawing/2014/main" id="{856AC846-67B1-4378-9F6B-C1B7B86BB836}"/>
              </a:ext>
            </a:extLst>
          </p:cNvPr>
          <p:cNvPicPr>
            <a:picLocks noChangeAspect="1"/>
          </p:cNvPicPr>
          <p:nvPr/>
        </p:nvPicPr>
        <p:blipFill rotWithShape="1">
          <a:blip r:embed="rId3"/>
          <a:srcRect t="15487" r="28611" b="384"/>
          <a:stretch/>
        </p:blipFill>
        <p:spPr>
          <a:xfrm>
            <a:off x="605096" y="1314449"/>
            <a:ext cx="2785145" cy="2277024"/>
          </a:xfrm>
          <a:prstGeom prst="rect">
            <a:avLst/>
          </a:prstGeom>
        </p:spPr>
      </p:pic>
      <p:pic>
        <p:nvPicPr>
          <p:cNvPr id="5" name="그림 4">
            <a:extLst>
              <a:ext uri="{FF2B5EF4-FFF2-40B4-BE49-F238E27FC236}">
                <a16:creationId xmlns:a16="http://schemas.microsoft.com/office/drawing/2014/main" id="{F6EF39F4-8958-498F-A709-F206F63D9F0F}"/>
              </a:ext>
            </a:extLst>
          </p:cNvPr>
          <p:cNvPicPr>
            <a:picLocks noChangeAspect="1"/>
          </p:cNvPicPr>
          <p:nvPr/>
        </p:nvPicPr>
        <p:blipFill rotWithShape="1">
          <a:blip r:embed="rId4"/>
          <a:srcRect l="173" t="14961" r="25024"/>
          <a:stretch/>
        </p:blipFill>
        <p:spPr>
          <a:xfrm>
            <a:off x="5880681" y="1328352"/>
            <a:ext cx="2785146" cy="2263121"/>
          </a:xfrm>
          <a:prstGeom prst="rect">
            <a:avLst/>
          </a:prstGeom>
        </p:spPr>
      </p:pic>
      <p:pic>
        <p:nvPicPr>
          <p:cNvPr id="7" name="그림 6">
            <a:extLst>
              <a:ext uri="{FF2B5EF4-FFF2-40B4-BE49-F238E27FC236}">
                <a16:creationId xmlns:a16="http://schemas.microsoft.com/office/drawing/2014/main" id="{03E9CB64-31CF-4EEA-9C36-13EC1ACBFC6A}"/>
              </a:ext>
            </a:extLst>
          </p:cNvPr>
          <p:cNvPicPr>
            <a:picLocks noChangeAspect="1"/>
          </p:cNvPicPr>
          <p:nvPr/>
        </p:nvPicPr>
        <p:blipFill>
          <a:blip r:embed="rId5"/>
          <a:stretch>
            <a:fillRect/>
          </a:stretch>
        </p:blipFill>
        <p:spPr>
          <a:xfrm>
            <a:off x="5880681" y="4029607"/>
            <a:ext cx="2812794" cy="2277024"/>
          </a:xfrm>
          <a:prstGeom prst="rect">
            <a:avLst/>
          </a:prstGeom>
        </p:spPr>
      </p:pic>
      <p:pic>
        <p:nvPicPr>
          <p:cNvPr id="8" name="그림 7">
            <a:extLst>
              <a:ext uri="{FF2B5EF4-FFF2-40B4-BE49-F238E27FC236}">
                <a16:creationId xmlns:a16="http://schemas.microsoft.com/office/drawing/2014/main" id="{F46876B2-1F3E-4EFE-AF7C-2D379DB5B13A}"/>
              </a:ext>
            </a:extLst>
          </p:cNvPr>
          <p:cNvPicPr>
            <a:picLocks noChangeAspect="1"/>
          </p:cNvPicPr>
          <p:nvPr/>
        </p:nvPicPr>
        <p:blipFill>
          <a:blip r:embed="rId6"/>
          <a:stretch>
            <a:fillRect/>
          </a:stretch>
        </p:blipFill>
        <p:spPr>
          <a:xfrm>
            <a:off x="605096" y="3932062"/>
            <a:ext cx="2785145" cy="2222061"/>
          </a:xfrm>
          <a:prstGeom prst="rect">
            <a:avLst/>
          </a:prstGeom>
        </p:spPr>
      </p:pic>
      <p:sp>
        <p:nvSpPr>
          <p:cNvPr id="10" name="TextBox 9">
            <a:extLst>
              <a:ext uri="{FF2B5EF4-FFF2-40B4-BE49-F238E27FC236}">
                <a16:creationId xmlns:a16="http://schemas.microsoft.com/office/drawing/2014/main" id="{FC6D3CD9-2D57-455E-96C5-4BBA0590996B}"/>
              </a:ext>
            </a:extLst>
          </p:cNvPr>
          <p:cNvSpPr txBox="1"/>
          <p:nvPr/>
        </p:nvSpPr>
        <p:spPr>
          <a:xfrm>
            <a:off x="3417889" y="2090580"/>
            <a:ext cx="3045204" cy="369332"/>
          </a:xfrm>
          <a:prstGeom prst="rect">
            <a:avLst/>
          </a:prstGeom>
          <a:noFill/>
        </p:spPr>
        <p:txBody>
          <a:bodyPr wrap="square" rtlCol="0">
            <a:spAutoFit/>
          </a:bodyPr>
          <a:lstStyle/>
          <a:p>
            <a:r>
              <a:rPr lang="en-US" altLang="ko-KR" dirty="0"/>
              <a:t>Source Port : 2Bytes</a:t>
            </a:r>
            <a:endParaRPr lang="ko-KR" altLang="en-US" dirty="0"/>
          </a:p>
        </p:txBody>
      </p:sp>
      <p:sp>
        <p:nvSpPr>
          <p:cNvPr id="11" name="TextBox 10">
            <a:extLst>
              <a:ext uri="{FF2B5EF4-FFF2-40B4-BE49-F238E27FC236}">
                <a16:creationId xmlns:a16="http://schemas.microsoft.com/office/drawing/2014/main" id="{41A84B16-89E0-4276-9361-CEA5EB9509E1}"/>
              </a:ext>
            </a:extLst>
          </p:cNvPr>
          <p:cNvSpPr txBox="1"/>
          <p:nvPr/>
        </p:nvSpPr>
        <p:spPr>
          <a:xfrm>
            <a:off x="3417889" y="4673760"/>
            <a:ext cx="3045204" cy="369332"/>
          </a:xfrm>
          <a:prstGeom prst="rect">
            <a:avLst/>
          </a:prstGeom>
          <a:noFill/>
        </p:spPr>
        <p:txBody>
          <a:bodyPr wrap="square" rtlCol="0">
            <a:spAutoFit/>
          </a:bodyPr>
          <a:lstStyle/>
          <a:p>
            <a:r>
              <a:rPr lang="en-US" altLang="ko-KR" dirty="0"/>
              <a:t>Length : 2Bytes</a:t>
            </a:r>
            <a:endParaRPr lang="ko-KR" altLang="en-US" dirty="0"/>
          </a:p>
        </p:txBody>
      </p:sp>
      <p:sp>
        <p:nvSpPr>
          <p:cNvPr id="12" name="TextBox 11">
            <a:extLst>
              <a:ext uri="{FF2B5EF4-FFF2-40B4-BE49-F238E27FC236}">
                <a16:creationId xmlns:a16="http://schemas.microsoft.com/office/drawing/2014/main" id="{DD1A53ED-D219-4083-B4E9-727FF1EFEF05}"/>
              </a:ext>
            </a:extLst>
          </p:cNvPr>
          <p:cNvSpPr txBox="1"/>
          <p:nvPr/>
        </p:nvSpPr>
        <p:spPr>
          <a:xfrm>
            <a:off x="8693475" y="4673760"/>
            <a:ext cx="3045204" cy="369332"/>
          </a:xfrm>
          <a:prstGeom prst="rect">
            <a:avLst/>
          </a:prstGeom>
          <a:noFill/>
        </p:spPr>
        <p:txBody>
          <a:bodyPr wrap="square" rtlCol="0">
            <a:spAutoFit/>
          </a:bodyPr>
          <a:lstStyle/>
          <a:p>
            <a:r>
              <a:rPr lang="en-US" altLang="ko-KR" dirty="0"/>
              <a:t>Checksum : 2Bytes</a:t>
            </a:r>
            <a:endParaRPr lang="ko-KR" altLang="en-US" dirty="0"/>
          </a:p>
        </p:txBody>
      </p:sp>
      <p:sp>
        <p:nvSpPr>
          <p:cNvPr id="13" name="TextBox 12">
            <a:extLst>
              <a:ext uri="{FF2B5EF4-FFF2-40B4-BE49-F238E27FC236}">
                <a16:creationId xmlns:a16="http://schemas.microsoft.com/office/drawing/2014/main" id="{BC7DDA49-C38F-4398-9F76-C82092E2EA0D}"/>
              </a:ext>
            </a:extLst>
          </p:cNvPr>
          <p:cNvSpPr txBox="1"/>
          <p:nvPr/>
        </p:nvSpPr>
        <p:spPr>
          <a:xfrm>
            <a:off x="8693475" y="2083629"/>
            <a:ext cx="3045204" cy="369332"/>
          </a:xfrm>
          <a:prstGeom prst="rect">
            <a:avLst/>
          </a:prstGeom>
          <a:noFill/>
        </p:spPr>
        <p:txBody>
          <a:bodyPr wrap="square" rtlCol="0">
            <a:spAutoFit/>
          </a:bodyPr>
          <a:lstStyle/>
          <a:p>
            <a:r>
              <a:rPr lang="en-US" altLang="ko-KR" dirty="0"/>
              <a:t>Destination Port : 2Bytes</a:t>
            </a:r>
            <a:endParaRPr lang="ko-KR" altLang="en-US" dirty="0"/>
          </a:p>
        </p:txBody>
      </p:sp>
    </p:spTree>
    <p:extLst>
      <p:ext uri="{BB962C8B-B14F-4D97-AF65-F5344CB8AC3E}">
        <p14:creationId xmlns:p14="http://schemas.microsoft.com/office/powerpoint/2010/main" val="228641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8"/>
            <a:ext cx="8513736" cy="640080"/>
          </a:xfrm>
        </p:spPr>
        <p:txBody>
          <a:bodyPr>
            <a:noAutofit/>
          </a:bodyPr>
          <a:lstStyle/>
          <a:p>
            <a:r>
              <a:rPr lang="en-US" altLang="ko-KR" sz="2000" dirty="0"/>
              <a:t>3) The value in the Length field is the length of what? Verify your claim with your captured UDP packet. </a:t>
            </a:r>
            <a:endParaRPr lang="ko-KR" altLang="en-US" sz="2000" dirty="0"/>
          </a:p>
        </p:txBody>
      </p:sp>
      <p:pic>
        <p:nvPicPr>
          <p:cNvPr id="6" name="그림 5">
            <a:extLst>
              <a:ext uri="{FF2B5EF4-FFF2-40B4-BE49-F238E27FC236}">
                <a16:creationId xmlns:a16="http://schemas.microsoft.com/office/drawing/2014/main" id="{5BAB3664-4422-432D-A67C-6716A3F794B1}"/>
              </a:ext>
            </a:extLst>
          </p:cNvPr>
          <p:cNvPicPr>
            <a:picLocks noChangeAspect="1"/>
          </p:cNvPicPr>
          <p:nvPr/>
        </p:nvPicPr>
        <p:blipFill>
          <a:blip r:embed="rId3"/>
          <a:stretch>
            <a:fillRect/>
          </a:stretch>
        </p:blipFill>
        <p:spPr>
          <a:xfrm>
            <a:off x="605097" y="1361932"/>
            <a:ext cx="3135801" cy="2233227"/>
          </a:xfrm>
          <a:prstGeom prst="rect">
            <a:avLst/>
          </a:prstGeom>
        </p:spPr>
      </p:pic>
      <p:pic>
        <p:nvPicPr>
          <p:cNvPr id="7" name="그림 6">
            <a:extLst>
              <a:ext uri="{FF2B5EF4-FFF2-40B4-BE49-F238E27FC236}">
                <a16:creationId xmlns:a16="http://schemas.microsoft.com/office/drawing/2014/main" id="{C2494E1B-A8C1-4515-B24D-2553B0428183}"/>
              </a:ext>
            </a:extLst>
          </p:cNvPr>
          <p:cNvPicPr>
            <a:picLocks noChangeAspect="1"/>
          </p:cNvPicPr>
          <p:nvPr/>
        </p:nvPicPr>
        <p:blipFill>
          <a:blip r:embed="rId4"/>
          <a:stretch>
            <a:fillRect/>
          </a:stretch>
        </p:blipFill>
        <p:spPr>
          <a:xfrm>
            <a:off x="4238122" y="1361932"/>
            <a:ext cx="3135801" cy="2233227"/>
          </a:xfrm>
          <a:prstGeom prst="rect">
            <a:avLst/>
          </a:prstGeom>
        </p:spPr>
      </p:pic>
      <p:pic>
        <p:nvPicPr>
          <p:cNvPr id="10" name="그림 9">
            <a:extLst>
              <a:ext uri="{FF2B5EF4-FFF2-40B4-BE49-F238E27FC236}">
                <a16:creationId xmlns:a16="http://schemas.microsoft.com/office/drawing/2014/main" id="{5AE9B13E-AB8D-4C12-95FA-D4CAAF3A1F18}"/>
              </a:ext>
            </a:extLst>
          </p:cNvPr>
          <p:cNvPicPr>
            <a:picLocks noChangeAspect="1"/>
          </p:cNvPicPr>
          <p:nvPr/>
        </p:nvPicPr>
        <p:blipFill rotWithShape="1">
          <a:blip r:embed="rId5"/>
          <a:srcRect t="-980" b="55390"/>
          <a:stretch/>
        </p:blipFill>
        <p:spPr>
          <a:xfrm>
            <a:off x="605097" y="4028782"/>
            <a:ext cx="4243740" cy="1543576"/>
          </a:xfrm>
          <a:prstGeom prst="rect">
            <a:avLst/>
          </a:prstGeom>
        </p:spPr>
      </p:pic>
      <p:sp>
        <p:nvSpPr>
          <p:cNvPr id="11" name="직사각형 10">
            <a:extLst>
              <a:ext uri="{FF2B5EF4-FFF2-40B4-BE49-F238E27FC236}">
                <a16:creationId xmlns:a16="http://schemas.microsoft.com/office/drawing/2014/main" id="{F5F099A6-CC12-46B0-AF76-45F24BB1F4E1}"/>
              </a:ext>
            </a:extLst>
          </p:cNvPr>
          <p:cNvSpPr/>
          <p:nvPr/>
        </p:nvSpPr>
        <p:spPr>
          <a:xfrm>
            <a:off x="940657" y="4629579"/>
            <a:ext cx="837809" cy="19409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38ED23A5-B48B-4E54-AAFD-05E1A7DF91EB}"/>
              </a:ext>
            </a:extLst>
          </p:cNvPr>
          <p:cNvSpPr txBox="1"/>
          <p:nvPr/>
        </p:nvSpPr>
        <p:spPr>
          <a:xfrm>
            <a:off x="1359561" y="2574686"/>
            <a:ext cx="843719" cy="369332"/>
          </a:xfrm>
          <a:prstGeom prst="rect">
            <a:avLst/>
          </a:prstGeom>
          <a:noFill/>
        </p:spPr>
        <p:txBody>
          <a:bodyPr wrap="square" rtlCol="0">
            <a:spAutoFit/>
          </a:bodyPr>
          <a:lstStyle/>
          <a:p>
            <a:r>
              <a:rPr lang="en-US" altLang="ko-KR" dirty="0"/>
              <a:t>8Bytes</a:t>
            </a:r>
            <a:endParaRPr lang="ko-KR" altLang="en-US" dirty="0"/>
          </a:p>
        </p:txBody>
      </p:sp>
      <p:sp>
        <p:nvSpPr>
          <p:cNvPr id="13" name="TextBox 12">
            <a:extLst>
              <a:ext uri="{FF2B5EF4-FFF2-40B4-BE49-F238E27FC236}">
                <a16:creationId xmlns:a16="http://schemas.microsoft.com/office/drawing/2014/main" id="{9C641887-65F9-410C-8180-845A1824913F}"/>
              </a:ext>
            </a:extLst>
          </p:cNvPr>
          <p:cNvSpPr txBox="1"/>
          <p:nvPr/>
        </p:nvSpPr>
        <p:spPr>
          <a:xfrm>
            <a:off x="4930192" y="2566664"/>
            <a:ext cx="1035245" cy="369332"/>
          </a:xfrm>
          <a:prstGeom prst="rect">
            <a:avLst/>
          </a:prstGeom>
          <a:noFill/>
        </p:spPr>
        <p:txBody>
          <a:bodyPr wrap="square" rtlCol="0">
            <a:spAutoFit/>
          </a:bodyPr>
          <a:lstStyle/>
          <a:p>
            <a:r>
              <a:rPr lang="en-US" altLang="ko-KR" dirty="0"/>
              <a:t>64Bytes</a:t>
            </a:r>
            <a:endParaRPr lang="ko-KR" altLang="en-US" dirty="0"/>
          </a:p>
        </p:txBody>
      </p:sp>
      <p:pic>
        <p:nvPicPr>
          <p:cNvPr id="27" name="그림 26">
            <a:extLst>
              <a:ext uri="{FF2B5EF4-FFF2-40B4-BE49-F238E27FC236}">
                <a16:creationId xmlns:a16="http://schemas.microsoft.com/office/drawing/2014/main" id="{26567004-0BA6-486E-93DA-F862A9331DBF}"/>
              </a:ext>
            </a:extLst>
          </p:cNvPr>
          <p:cNvPicPr>
            <a:picLocks noChangeAspect="1"/>
          </p:cNvPicPr>
          <p:nvPr/>
        </p:nvPicPr>
        <p:blipFill>
          <a:blip r:embed="rId6"/>
          <a:stretch>
            <a:fillRect/>
          </a:stretch>
        </p:blipFill>
        <p:spPr>
          <a:xfrm>
            <a:off x="4812746" y="3614004"/>
            <a:ext cx="3135801" cy="2883099"/>
          </a:xfrm>
          <a:prstGeom prst="rect">
            <a:avLst/>
          </a:prstGeom>
        </p:spPr>
      </p:pic>
      <p:sp>
        <p:nvSpPr>
          <p:cNvPr id="28" name="직사각형 27">
            <a:extLst>
              <a:ext uri="{FF2B5EF4-FFF2-40B4-BE49-F238E27FC236}">
                <a16:creationId xmlns:a16="http://schemas.microsoft.com/office/drawing/2014/main" id="{0B9A1E4B-BCA2-4457-8038-47D8F2C4939F}"/>
              </a:ext>
            </a:extLst>
          </p:cNvPr>
          <p:cNvSpPr/>
          <p:nvPr/>
        </p:nvSpPr>
        <p:spPr>
          <a:xfrm>
            <a:off x="5953352" y="3645493"/>
            <a:ext cx="1986806" cy="8342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D8151360-9600-4C3B-BF33-5A8B8ECDE5B1}"/>
              </a:ext>
            </a:extLst>
          </p:cNvPr>
          <p:cNvSpPr txBox="1"/>
          <p:nvPr/>
        </p:nvSpPr>
        <p:spPr>
          <a:xfrm>
            <a:off x="8254766" y="3105452"/>
            <a:ext cx="3259145" cy="1200329"/>
          </a:xfrm>
          <a:prstGeom prst="rect">
            <a:avLst/>
          </a:prstGeom>
          <a:noFill/>
        </p:spPr>
        <p:txBody>
          <a:bodyPr wrap="square" rtlCol="0">
            <a:spAutoFit/>
          </a:bodyPr>
          <a:lstStyle/>
          <a:p>
            <a:r>
              <a:rPr lang="en-US" altLang="ko-KR" dirty="0"/>
              <a:t>UDP Header(8Bytes)</a:t>
            </a:r>
            <a:r>
              <a:rPr lang="ko-KR" altLang="en-US" dirty="0"/>
              <a:t>와</a:t>
            </a:r>
            <a:endParaRPr lang="en-US" altLang="ko-KR" dirty="0"/>
          </a:p>
          <a:p>
            <a:r>
              <a:rPr lang="en-US" altLang="ko-KR" dirty="0"/>
              <a:t>Data(64Bytes) field</a:t>
            </a:r>
            <a:r>
              <a:rPr lang="ko-KR" altLang="en-US" dirty="0"/>
              <a:t>의 길이의 합</a:t>
            </a:r>
            <a:r>
              <a:rPr lang="en-US" altLang="ko-KR" dirty="0"/>
              <a:t>(= UDP Segment</a:t>
            </a:r>
            <a:r>
              <a:rPr lang="ko-KR" altLang="en-US" dirty="0"/>
              <a:t>의 길이</a:t>
            </a:r>
            <a:r>
              <a:rPr lang="en-US" altLang="ko-KR" dirty="0"/>
              <a:t>)</a:t>
            </a:r>
            <a:r>
              <a:rPr lang="ko-KR" altLang="en-US" dirty="0"/>
              <a:t>이 </a:t>
            </a:r>
            <a:r>
              <a:rPr lang="en-US" altLang="ko-KR" dirty="0"/>
              <a:t>Length field</a:t>
            </a:r>
            <a:r>
              <a:rPr lang="ko-KR" altLang="en-US" dirty="0"/>
              <a:t>의  </a:t>
            </a:r>
            <a:r>
              <a:rPr lang="en-US" altLang="ko-KR" dirty="0"/>
              <a:t>value</a:t>
            </a:r>
            <a:r>
              <a:rPr lang="ko-KR" altLang="en-US" dirty="0"/>
              <a:t>이다</a:t>
            </a:r>
            <a:r>
              <a:rPr lang="en-US" altLang="ko-KR" dirty="0"/>
              <a:t>.</a:t>
            </a:r>
            <a:endParaRPr lang="ko-KR" altLang="en-US" dirty="0"/>
          </a:p>
        </p:txBody>
      </p:sp>
    </p:spTree>
    <p:extLst>
      <p:ext uri="{BB962C8B-B14F-4D97-AF65-F5344CB8AC3E}">
        <p14:creationId xmlns:p14="http://schemas.microsoft.com/office/powerpoint/2010/main" val="3595247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8"/>
            <a:ext cx="8513736" cy="640080"/>
          </a:xfrm>
        </p:spPr>
        <p:txBody>
          <a:bodyPr>
            <a:noAutofit/>
          </a:bodyPr>
          <a:lstStyle/>
          <a:p>
            <a:r>
              <a:rPr lang="en-US" altLang="ko-KR" sz="1600" dirty="0"/>
              <a:t>4) What is the maximum number of bytes that can be included in a UDP payload? (Hint: the answer to this question can be determined by your answer to 2. above) </a:t>
            </a:r>
            <a:endParaRPr lang="ko-KR" altLang="en-US" sz="1600" dirty="0"/>
          </a:p>
        </p:txBody>
      </p:sp>
      <p:pic>
        <p:nvPicPr>
          <p:cNvPr id="8" name="그림 7">
            <a:extLst>
              <a:ext uri="{FF2B5EF4-FFF2-40B4-BE49-F238E27FC236}">
                <a16:creationId xmlns:a16="http://schemas.microsoft.com/office/drawing/2014/main" id="{8B71F10B-2BC0-46B5-97A3-03AEC750A766}"/>
              </a:ext>
            </a:extLst>
          </p:cNvPr>
          <p:cNvPicPr>
            <a:picLocks noChangeAspect="1"/>
          </p:cNvPicPr>
          <p:nvPr/>
        </p:nvPicPr>
        <p:blipFill>
          <a:blip r:embed="rId3"/>
          <a:stretch>
            <a:fillRect/>
          </a:stretch>
        </p:blipFill>
        <p:spPr>
          <a:xfrm>
            <a:off x="618225" y="1929064"/>
            <a:ext cx="4243740" cy="3385766"/>
          </a:xfrm>
          <a:prstGeom prst="rect">
            <a:avLst/>
          </a:prstGeom>
        </p:spPr>
      </p:pic>
      <p:sp>
        <p:nvSpPr>
          <p:cNvPr id="9" name="TextBox 8">
            <a:extLst>
              <a:ext uri="{FF2B5EF4-FFF2-40B4-BE49-F238E27FC236}">
                <a16:creationId xmlns:a16="http://schemas.microsoft.com/office/drawing/2014/main" id="{1A18838A-1ED2-4A3B-80AB-AB4AF5F97BBA}"/>
              </a:ext>
            </a:extLst>
          </p:cNvPr>
          <p:cNvSpPr txBox="1"/>
          <p:nvPr/>
        </p:nvSpPr>
        <p:spPr>
          <a:xfrm>
            <a:off x="6096000" y="2690336"/>
            <a:ext cx="3045204" cy="2862322"/>
          </a:xfrm>
          <a:prstGeom prst="rect">
            <a:avLst/>
          </a:prstGeom>
          <a:noFill/>
        </p:spPr>
        <p:txBody>
          <a:bodyPr wrap="square" rtlCol="0">
            <a:spAutoFit/>
          </a:bodyPr>
          <a:lstStyle/>
          <a:p>
            <a:r>
              <a:rPr lang="en-US" altLang="ko-KR" dirty="0"/>
              <a:t>Length : 2Bytes</a:t>
            </a:r>
          </a:p>
          <a:p>
            <a:endParaRPr lang="en-US" altLang="ko-KR" dirty="0"/>
          </a:p>
          <a:p>
            <a:r>
              <a:rPr lang="en-US" altLang="ko-KR" dirty="0"/>
              <a:t>2Bytes = 16bits</a:t>
            </a:r>
          </a:p>
          <a:p>
            <a:endParaRPr lang="en-US" altLang="ko-KR" dirty="0"/>
          </a:p>
          <a:p>
            <a:r>
              <a:rPr lang="en-US" altLang="ko-KR" dirty="0"/>
              <a:t>2^16 – 1 = 65,535 </a:t>
            </a:r>
            <a:r>
              <a:rPr lang="ko-KR" altLang="en-US" dirty="0"/>
              <a:t>가 </a:t>
            </a:r>
            <a:r>
              <a:rPr lang="en-US" altLang="ko-KR" dirty="0"/>
              <a:t>Length</a:t>
            </a:r>
            <a:r>
              <a:rPr lang="ko-KR" altLang="en-US" dirty="0"/>
              <a:t>의 최대 허용 </a:t>
            </a:r>
            <a:r>
              <a:rPr lang="en-US" altLang="ko-KR" dirty="0"/>
              <a:t>Bytes </a:t>
            </a:r>
            <a:r>
              <a:rPr lang="ko-KR" altLang="en-US" dirty="0"/>
              <a:t>값</a:t>
            </a:r>
            <a:endParaRPr lang="en-US" altLang="ko-KR" dirty="0"/>
          </a:p>
          <a:p>
            <a:endParaRPr lang="en-US" altLang="ko-KR" dirty="0"/>
          </a:p>
          <a:p>
            <a:r>
              <a:rPr lang="en-US" altLang="ko-KR" dirty="0"/>
              <a:t>65,535 – 8 = 65,527</a:t>
            </a:r>
          </a:p>
          <a:p>
            <a:r>
              <a:rPr lang="ko-KR" altLang="en-US" dirty="0"/>
              <a:t>왜냐하면 </a:t>
            </a:r>
            <a:r>
              <a:rPr lang="en-US" altLang="ko-KR" dirty="0"/>
              <a:t>UDP header</a:t>
            </a:r>
            <a:r>
              <a:rPr lang="ko-KR" altLang="en-US" dirty="0"/>
              <a:t>의 길이가 </a:t>
            </a:r>
            <a:r>
              <a:rPr lang="en-US" altLang="ko-KR" dirty="0"/>
              <a:t>8</a:t>
            </a:r>
            <a:r>
              <a:rPr lang="ko-KR" altLang="en-US" dirty="0"/>
              <a:t>이기 때문</a:t>
            </a:r>
            <a:r>
              <a:rPr lang="en-US" altLang="ko-KR" dirty="0"/>
              <a:t>.</a:t>
            </a:r>
          </a:p>
        </p:txBody>
      </p:sp>
    </p:spTree>
    <p:extLst>
      <p:ext uri="{BB962C8B-B14F-4D97-AF65-F5344CB8AC3E}">
        <p14:creationId xmlns:p14="http://schemas.microsoft.com/office/powerpoint/2010/main" val="12952183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7" y="506778"/>
            <a:ext cx="9344246" cy="640080"/>
          </a:xfrm>
        </p:spPr>
        <p:txBody>
          <a:bodyPr>
            <a:noAutofit/>
          </a:bodyPr>
          <a:lstStyle/>
          <a:p>
            <a:r>
              <a:rPr lang="en-US" altLang="ko-KR" sz="2000" dirty="0"/>
              <a:t>5) What is the largest possible source port number? (Hint: see the hint in 4.) </a:t>
            </a:r>
            <a:endParaRPr lang="ko-KR" altLang="en-US" sz="2000" dirty="0"/>
          </a:p>
        </p:txBody>
      </p:sp>
      <p:pic>
        <p:nvPicPr>
          <p:cNvPr id="4" name="그림 3">
            <a:extLst>
              <a:ext uri="{FF2B5EF4-FFF2-40B4-BE49-F238E27FC236}">
                <a16:creationId xmlns:a16="http://schemas.microsoft.com/office/drawing/2014/main" id="{CC3ECEF9-0C39-4985-81E8-756AA90913AB}"/>
              </a:ext>
            </a:extLst>
          </p:cNvPr>
          <p:cNvPicPr>
            <a:picLocks noChangeAspect="1"/>
          </p:cNvPicPr>
          <p:nvPr/>
        </p:nvPicPr>
        <p:blipFill rotWithShape="1">
          <a:blip r:embed="rId3"/>
          <a:srcRect t="15487" r="28611" b="384"/>
          <a:stretch/>
        </p:blipFill>
        <p:spPr>
          <a:xfrm>
            <a:off x="605097" y="1954528"/>
            <a:ext cx="4518051" cy="3693779"/>
          </a:xfrm>
          <a:prstGeom prst="rect">
            <a:avLst/>
          </a:prstGeom>
        </p:spPr>
      </p:pic>
      <p:sp>
        <p:nvSpPr>
          <p:cNvPr id="2" name="직사각형 1">
            <a:extLst>
              <a:ext uri="{FF2B5EF4-FFF2-40B4-BE49-F238E27FC236}">
                <a16:creationId xmlns:a16="http://schemas.microsoft.com/office/drawing/2014/main" id="{4AFCDE8C-211A-4AE5-B700-878DF79860EC}"/>
              </a:ext>
            </a:extLst>
          </p:cNvPr>
          <p:cNvSpPr/>
          <p:nvPr/>
        </p:nvSpPr>
        <p:spPr>
          <a:xfrm>
            <a:off x="5992536" y="2690336"/>
            <a:ext cx="2388066" cy="1754326"/>
          </a:xfrm>
          <a:prstGeom prst="rect">
            <a:avLst/>
          </a:prstGeom>
        </p:spPr>
        <p:txBody>
          <a:bodyPr wrap="square">
            <a:spAutoFit/>
          </a:bodyPr>
          <a:lstStyle/>
          <a:p>
            <a:r>
              <a:rPr lang="en-US" altLang="ko-KR" dirty="0"/>
              <a:t>Source Port : 2Bytes</a:t>
            </a:r>
          </a:p>
          <a:p>
            <a:endParaRPr lang="en-US" altLang="ko-KR" dirty="0"/>
          </a:p>
          <a:p>
            <a:r>
              <a:rPr lang="en-US" altLang="ko-KR" dirty="0"/>
              <a:t>2Bytes = 16bits</a:t>
            </a:r>
          </a:p>
          <a:p>
            <a:endParaRPr lang="en-US" altLang="ko-KR" dirty="0"/>
          </a:p>
          <a:p>
            <a:r>
              <a:rPr lang="en-US" altLang="ko-KR" dirty="0"/>
              <a:t>2^16 – 1 = 65,535 </a:t>
            </a:r>
          </a:p>
          <a:p>
            <a:endParaRPr lang="en-US" altLang="ko-KR" dirty="0"/>
          </a:p>
        </p:txBody>
      </p:sp>
    </p:spTree>
    <p:extLst>
      <p:ext uri="{BB962C8B-B14F-4D97-AF65-F5344CB8AC3E}">
        <p14:creationId xmlns:p14="http://schemas.microsoft.com/office/powerpoint/2010/main" val="30517053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57112"/>
            <a:ext cx="9931475" cy="640080"/>
          </a:xfrm>
        </p:spPr>
        <p:txBody>
          <a:bodyPr>
            <a:noAutofit/>
          </a:bodyPr>
          <a:lstStyle/>
          <a:p>
            <a:r>
              <a:rPr lang="en-US" altLang="ko-KR" sz="1600" dirty="0"/>
              <a:t>6) What is the protocol number for UDP? Give your answer in both hexadecimal and decimal notation. To answer this question, you’ll need to look into the Protocol field of the IP packet containing this UDP segment. </a:t>
            </a:r>
            <a:endParaRPr lang="ko-KR" altLang="en-US" sz="1600" dirty="0"/>
          </a:p>
        </p:txBody>
      </p:sp>
      <p:pic>
        <p:nvPicPr>
          <p:cNvPr id="5" name="그림 4">
            <a:extLst>
              <a:ext uri="{FF2B5EF4-FFF2-40B4-BE49-F238E27FC236}">
                <a16:creationId xmlns:a16="http://schemas.microsoft.com/office/drawing/2014/main" id="{22B82F01-5F6D-4433-9FA5-907A76BF8DF6}"/>
              </a:ext>
            </a:extLst>
          </p:cNvPr>
          <p:cNvPicPr>
            <a:picLocks noChangeAspect="1"/>
          </p:cNvPicPr>
          <p:nvPr/>
        </p:nvPicPr>
        <p:blipFill>
          <a:blip r:embed="rId3"/>
          <a:stretch>
            <a:fillRect/>
          </a:stretch>
        </p:blipFill>
        <p:spPr>
          <a:xfrm>
            <a:off x="605097" y="1498396"/>
            <a:ext cx="4281964" cy="3585332"/>
          </a:xfrm>
          <a:prstGeom prst="rect">
            <a:avLst/>
          </a:prstGeom>
        </p:spPr>
      </p:pic>
      <p:sp>
        <p:nvSpPr>
          <p:cNvPr id="6" name="직사각형 5">
            <a:extLst>
              <a:ext uri="{FF2B5EF4-FFF2-40B4-BE49-F238E27FC236}">
                <a16:creationId xmlns:a16="http://schemas.microsoft.com/office/drawing/2014/main" id="{834B57F2-2823-4052-BF5C-0CB249921148}"/>
              </a:ext>
            </a:extLst>
          </p:cNvPr>
          <p:cNvSpPr/>
          <p:nvPr/>
        </p:nvSpPr>
        <p:spPr>
          <a:xfrm>
            <a:off x="1903678" y="2440056"/>
            <a:ext cx="420073" cy="26119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AEA2B667-95E0-4911-8383-426134D758B6}"/>
              </a:ext>
            </a:extLst>
          </p:cNvPr>
          <p:cNvSpPr/>
          <p:nvPr/>
        </p:nvSpPr>
        <p:spPr>
          <a:xfrm>
            <a:off x="2586376" y="3976641"/>
            <a:ext cx="232325" cy="1926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화살표 연결선 3">
            <a:extLst>
              <a:ext uri="{FF2B5EF4-FFF2-40B4-BE49-F238E27FC236}">
                <a16:creationId xmlns:a16="http://schemas.microsoft.com/office/drawing/2014/main" id="{94484EEB-4855-448B-9E1B-18D17BDEAB3C}"/>
              </a:ext>
            </a:extLst>
          </p:cNvPr>
          <p:cNvCxnSpPr/>
          <p:nvPr/>
        </p:nvCxnSpPr>
        <p:spPr>
          <a:xfrm flipV="1">
            <a:off x="2323751" y="2286000"/>
            <a:ext cx="4720516" cy="15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545943EA-CB80-4561-AF5A-E1A92B7D32EF}"/>
              </a:ext>
            </a:extLst>
          </p:cNvPr>
          <p:cNvCxnSpPr>
            <a:stCxn id="7" idx="3"/>
          </p:cNvCxnSpPr>
          <p:nvPr/>
        </p:nvCxnSpPr>
        <p:spPr>
          <a:xfrm flipV="1">
            <a:off x="2818701" y="3310467"/>
            <a:ext cx="4267899" cy="76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7B4E9D3-FF82-4765-A7FA-8AB9F435D829}"/>
              </a:ext>
            </a:extLst>
          </p:cNvPr>
          <p:cNvSpPr txBox="1"/>
          <p:nvPr/>
        </p:nvSpPr>
        <p:spPr>
          <a:xfrm>
            <a:off x="7222067" y="1981200"/>
            <a:ext cx="2646182" cy="369332"/>
          </a:xfrm>
          <a:prstGeom prst="rect">
            <a:avLst/>
          </a:prstGeom>
          <a:noFill/>
        </p:spPr>
        <p:txBody>
          <a:bodyPr wrap="square" rtlCol="0">
            <a:spAutoFit/>
          </a:bodyPr>
          <a:lstStyle/>
          <a:p>
            <a:r>
              <a:rPr lang="en-US" altLang="ko-KR" dirty="0"/>
              <a:t>10</a:t>
            </a:r>
            <a:r>
              <a:rPr lang="ko-KR" altLang="en-US" dirty="0"/>
              <a:t>진수 표기법 </a:t>
            </a:r>
            <a:r>
              <a:rPr lang="en-US" altLang="ko-KR" dirty="0"/>
              <a:t>:  17</a:t>
            </a:r>
            <a:endParaRPr lang="ko-KR" altLang="en-US" dirty="0"/>
          </a:p>
        </p:txBody>
      </p:sp>
      <p:sp>
        <p:nvSpPr>
          <p:cNvPr id="12" name="TextBox 11">
            <a:extLst>
              <a:ext uri="{FF2B5EF4-FFF2-40B4-BE49-F238E27FC236}">
                <a16:creationId xmlns:a16="http://schemas.microsoft.com/office/drawing/2014/main" id="{BD6A02EC-0B72-4968-A77E-0DF5F8EF2ACF}"/>
              </a:ext>
            </a:extLst>
          </p:cNvPr>
          <p:cNvSpPr txBox="1"/>
          <p:nvPr/>
        </p:nvSpPr>
        <p:spPr>
          <a:xfrm>
            <a:off x="7222067" y="3102274"/>
            <a:ext cx="2646182" cy="369332"/>
          </a:xfrm>
          <a:prstGeom prst="rect">
            <a:avLst/>
          </a:prstGeom>
          <a:noFill/>
        </p:spPr>
        <p:txBody>
          <a:bodyPr wrap="square" rtlCol="0">
            <a:spAutoFit/>
          </a:bodyPr>
          <a:lstStyle/>
          <a:p>
            <a:r>
              <a:rPr lang="en-US" altLang="ko-KR" dirty="0"/>
              <a:t>16</a:t>
            </a:r>
            <a:r>
              <a:rPr lang="ko-KR" altLang="en-US" dirty="0"/>
              <a:t>진수 표기법 </a:t>
            </a:r>
            <a:r>
              <a:rPr lang="en-US" altLang="ko-KR" dirty="0"/>
              <a:t>:  11</a:t>
            </a:r>
            <a:endParaRPr lang="ko-KR" altLang="en-US" dirty="0"/>
          </a:p>
        </p:txBody>
      </p:sp>
    </p:spTree>
    <p:extLst>
      <p:ext uri="{BB962C8B-B14F-4D97-AF65-F5344CB8AC3E}">
        <p14:creationId xmlns:p14="http://schemas.microsoft.com/office/powerpoint/2010/main" val="634077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BFAC2E00-B6F5-412D-BE17-C0F0AE40954A}"/>
              </a:ext>
            </a:extLst>
          </p:cNvPr>
          <p:cNvSpPr>
            <a:spLocks noGrp="1"/>
          </p:cNvSpPr>
          <p:nvPr>
            <p:ph type="title"/>
          </p:nvPr>
        </p:nvSpPr>
        <p:spPr>
          <a:xfrm>
            <a:off x="605096" y="557112"/>
            <a:ext cx="10680971" cy="640080"/>
          </a:xfrm>
        </p:spPr>
        <p:txBody>
          <a:bodyPr>
            <a:noAutofit/>
          </a:bodyPr>
          <a:lstStyle/>
          <a:p>
            <a:r>
              <a:rPr lang="en-US" altLang="ko-KR" sz="1400" dirty="0"/>
              <a:t>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a:t>
            </a:r>
            <a:endParaRPr lang="ko-KR" altLang="en-US" sz="1600" dirty="0"/>
          </a:p>
        </p:txBody>
      </p:sp>
      <p:pic>
        <p:nvPicPr>
          <p:cNvPr id="2" name="그림 1">
            <a:extLst>
              <a:ext uri="{FF2B5EF4-FFF2-40B4-BE49-F238E27FC236}">
                <a16:creationId xmlns:a16="http://schemas.microsoft.com/office/drawing/2014/main" id="{2C7F02AF-2D61-4C5A-8510-4FC783AA0F47}"/>
              </a:ext>
            </a:extLst>
          </p:cNvPr>
          <p:cNvPicPr>
            <a:picLocks noChangeAspect="1"/>
          </p:cNvPicPr>
          <p:nvPr/>
        </p:nvPicPr>
        <p:blipFill rotWithShape="1">
          <a:blip r:embed="rId3"/>
          <a:srcRect r="40524"/>
          <a:stretch/>
        </p:blipFill>
        <p:spPr>
          <a:xfrm>
            <a:off x="586182" y="1391809"/>
            <a:ext cx="4398704" cy="3269428"/>
          </a:xfrm>
          <a:prstGeom prst="rect">
            <a:avLst/>
          </a:prstGeom>
        </p:spPr>
      </p:pic>
      <p:pic>
        <p:nvPicPr>
          <p:cNvPr id="4" name="그림 3">
            <a:extLst>
              <a:ext uri="{FF2B5EF4-FFF2-40B4-BE49-F238E27FC236}">
                <a16:creationId xmlns:a16="http://schemas.microsoft.com/office/drawing/2014/main" id="{2631D4B1-3688-4A53-B87E-8DBD0ADADB60}"/>
              </a:ext>
            </a:extLst>
          </p:cNvPr>
          <p:cNvPicPr>
            <a:picLocks noChangeAspect="1"/>
          </p:cNvPicPr>
          <p:nvPr/>
        </p:nvPicPr>
        <p:blipFill rotWithShape="1">
          <a:blip r:embed="rId4"/>
          <a:srcRect r="36739"/>
          <a:stretch/>
        </p:blipFill>
        <p:spPr>
          <a:xfrm>
            <a:off x="5003800" y="1408644"/>
            <a:ext cx="4758267" cy="3235758"/>
          </a:xfrm>
          <a:prstGeom prst="rect">
            <a:avLst/>
          </a:prstGeom>
        </p:spPr>
      </p:pic>
      <p:sp>
        <p:nvSpPr>
          <p:cNvPr id="8" name="직사각형 7">
            <a:extLst>
              <a:ext uri="{FF2B5EF4-FFF2-40B4-BE49-F238E27FC236}">
                <a16:creationId xmlns:a16="http://schemas.microsoft.com/office/drawing/2014/main" id="{890BDFF8-182A-4F6E-839B-7EEEA1908DAC}"/>
              </a:ext>
            </a:extLst>
          </p:cNvPr>
          <p:cNvSpPr/>
          <p:nvPr/>
        </p:nvSpPr>
        <p:spPr>
          <a:xfrm>
            <a:off x="879206" y="3266440"/>
            <a:ext cx="1753928" cy="20154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DF548BB2-FC8D-4CF1-A158-ECB0450C423D}"/>
              </a:ext>
            </a:extLst>
          </p:cNvPr>
          <p:cNvSpPr/>
          <p:nvPr/>
        </p:nvSpPr>
        <p:spPr>
          <a:xfrm>
            <a:off x="5383472" y="3059773"/>
            <a:ext cx="1432195" cy="19308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4C79043-76EB-49D0-87DE-BB0BBB2D914E}"/>
              </a:ext>
            </a:extLst>
          </p:cNvPr>
          <p:cNvSpPr/>
          <p:nvPr/>
        </p:nvSpPr>
        <p:spPr>
          <a:xfrm>
            <a:off x="879206" y="3064892"/>
            <a:ext cx="1389861" cy="18796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4F7D9F53-C955-493F-BCBC-E31422362C12}"/>
              </a:ext>
            </a:extLst>
          </p:cNvPr>
          <p:cNvSpPr/>
          <p:nvPr/>
        </p:nvSpPr>
        <p:spPr>
          <a:xfrm>
            <a:off x="5383471" y="3252855"/>
            <a:ext cx="1811867" cy="19308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9FD59DF2-EDF4-432B-9BEB-24C842B4CB1C}"/>
              </a:ext>
            </a:extLst>
          </p:cNvPr>
          <p:cNvCxnSpPr>
            <a:stCxn id="8" idx="3"/>
            <a:endCxn id="9" idx="1"/>
          </p:cNvCxnSpPr>
          <p:nvPr/>
        </p:nvCxnSpPr>
        <p:spPr>
          <a:xfrm flipV="1">
            <a:off x="2633134" y="3156314"/>
            <a:ext cx="2750338" cy="21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550D3A6C-FF9B-498C-BA7F-73CC9B1BF0C6}"/>
              </a:ext>
            </a:extLst>
          </p:cNvPr>
          <p:cNvCxnSpPr>
            <a:endCxn id="11" idx="1"/>
          </p:cNvCxnSpPr>
          <p:nvPr/>
        </p:nvCxnSpPr>
        <p:spPr>
          <a:xfrm>
            <a:off x="2269067" y="3156314"/>
            <a:ext cx="3114404" cy="19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B455B16-43E3-4A16-B061-F056FC016C7C}"/>
              </a:ext>
            </a:extLst>
          </p:cNvPr>
          <p:cNvSpPr txBox="1"/>
          <p:nvPr/>
        </p:nvSpPr>
        <p:spPr>
          <a:xfrm>
            <a:off x="545829" y="4893638"/>
            <a:ext cx="9825837" cy="1292662"/>
          </a:xfrm>
          <a:prstGeom prst="rect">
            <a:avLst/>
          </a:prstGeom>
          <a:noFill/>
        </p:spPr>
        <p:txBody>
          <a:bodyPr wrap="square" rtlCol="0">
            <a:spAutoFit/>
          </a:bodyPr>
          <a:lstStyle/>
          <a:p>
            <a:r>
              <a:rPr lang="en-US" altLang="ko-KR" sz="2000" dirty="0"/>
              <a:t>First packet</a:t>
            </a:r>
            <a:r>
              <a:rPr lang="ko-KR" altLang="en-US" sz="2000" dirty="0"/>
              <a:t>의 </a:t>
            </a:r>
            <a:r>
              <a:rPr lang="en-US" altLang="ko-KR" sz="2000" dirty="0"/>
              <a:t>Source Port</a:t>
            </a:r>
            <a:r>
              <a:rPr lang="ko-KR" altLang="en-US" sz="2000" dirty="0"/>
              <a:t>와 </a:t>
            </a:r>
            <a:r>
              <a:rPr lang="en-US" altLang="ko-KR" sz="2000" dirty="0"/>
              <a:t>Second Port</a:t>
            </a:r>
            <a:r>
              <a:rPr lang="ko-KR" altLang="en-US" sz="2000" dirty="0"/>
              <a:t>의 </a:t>
            </a:r>
            <a:r>
              <a:rPr lang="en-US" altLang="ko-KR" sz="2000" dirty="0"/>
              <a:t>Destination Port</a:t>
            </a:r>
            <a:r>
              <a:rPr lang="ko-KR" altLang="en-US" sz="2000" dirty="0"/>
              <a:t>의 값이 </a:t>
            </a:r>
            <a:r>
              <a:rPr lang="en-US" altLang="ko-KR" sz="2000" dirty="0"/>
              <a:t>11245</a:t>
            </a:r>
            <a:r>
              <a:rPr lang="ko-KR" altLang="en-US" sz="2000" dirty="0"/>
              <a:t>로 같고</a:t>
            </a:r>
            <a:r>
              <a:rPr lang="en-US" altLang="ko-KR" sz="2000" dirty="0"/>
              <a:t>,</a:t>
            </a:r>
          </a:p>
          <a:p>
            <a:r>
              <a:rPr lang="en-US" altLang="ko-KR" sz="2000" dirty="0"/>
              <a:t>First packet</a:t>
            </a:r>
            <a:r>
              <a:rPr lang="ko-KR" altLang="en-US" sz="2000" dirty="0"/>
              <a:t>의 </a:t>
            </a:r>
            <a:r>
              <a:rPr lang="en-US" altLang="ko-KR" sz="2000" dirty="0"/>
              <a:t>Destination Port </a:t>
            </a:r>
            <a:r>
              <a:rPr lang="ko-KR" altLang="en-US" sz="2000" dirty="0"/>
              <a:t>와 </a:t>
            </a:r>
            <a:r>
              <a:rPr lang="en-US" altLang="ko-KR" sz="2000" dirty="0"/>
              <a:t>Second Port</a:t>
            </a:r>
            <a:r>
              <a:rPr lang="ko-KR" altLang="en-US" sz="2000" dirty="0"/>
              <a:t>의 </a:t>
            </a:r>
            <a:r>
              <a:rPr lang="en-US" altLang="ko-KR" sz="2000" dirty="0"/>
              <a:t>Source Port </a:t>
            </a:r>
            <a:r>
              <a:rPr lang="ko-KR" altLang="en-US" sz="2000" dirty="0"/>
              <a:t>의 값이 </a:t>
            </a:r>
            <a:r>
              <a:rPr lang="en-US" altLang="ko-KR" sz="2000" dirty="0"/>
              <a:t>54068</a:t>
            </a:r>
            <a:r>
              <a:rPr lang="ko-KR" altLang="en-US" sz="2000" dirty="0"/>
              <a:t>로 같음을 알 수 있다</a:t>
            </a:r>
            <a:r>
              <a:rPr lang="en-US" altLang="ko-KR" sz="2000" dirty="0"/>
              <a:t>.</a:t>
            </a:r>
            <a:endParaRPr lang="ko-KR" altLang="en-US" sz="2000" dirty="0"/>
          </a:p>
          <a:p>
            <a:endParaRPr lang="ko-KR" altLang="en-US" dirty="0"/>
          </a:p>
        </p:txBody>
      </p:sp>
    </p:spTree>
    <p:extLst>
      <p:ext uri="{BB962C8B-B14F-4D97-AF65-F5344CB8AC3E}">
        <p14:creationId xmlns:p14="http://schemas.microsoft.com/office/powerpoint/2010/main" val="1677210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8_TF10001108" id="{D857639A-5630-4BD0-ACF0-62B23A594B8A}" vid="{2A6161B3-565C-4FCB-AEA5-72643422064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시작</Template>
  <TotalTime>533</TotalTime>
  <Words>407</Words>
  <Application>Microsoft Office PowerPoint</Application>
  <PresentationFormat>와이드스크린</PresentationFormat>
  <Paragraphs>46</Paragraphs>
  <Slides>8</Slides>
  <Notes>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Arial</vt:lpstr>
      <vt:lpstr>Segoe UI</vt:lpstr>
      <vt:lpstr>맑은 고딕</vt:lpstr>
      <vt:lpstr>WelcomeDoc</vt:lpstr>
      <vt:lpstr>실습 03-UDP</vt:lpstr>
      <vt:lpstr>1) Select one UDP packet from your trace. From this packet, determine how many fields there are in the UDP header. Name these fields. </vt:lpstr>
      <vt:lpstr>2) Find out the length (in bytes) of each of the UDP header fields. </vt:lpstr>
      <vt:lpstr>3) The value in the Length field is the length of what? Verify your claim with your captured UDP packet. </vt:lpstr>
      <vt:lpstr>4) What is the maximum number of bytes that can be included in a UDP payload? (Hint: the answer to this question can be determined by your answer to 2. above) </vt:lpstr>
      <vt:lpstr>5) What is the largest possible source port number? (Hint: see the hint in 4.) </vt:lpstr>
      <vt:lpstr>6) What is the protocol number for UDP? Give your answer in both hexadecimal and decimal notation. To answer this question, you’ll need to look into the Protocol field of the IP packet containing this UDP segment. </vt:lpstr>
      <vt:lpstr>7) Examine a pair of UDP packets. (your host sends the first UDP packet and the second UDP packet is a reply to this first UDP packet.) (Hint: for a second packet to be sent in response to a first packet, the sender of the first packet should be the destination of the second packet).  Describe the relationship between the port numbers in the two packets.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실습 01-Wireshark 이해</dc:title>
  <dc:creator>13</dc:creator>
  <cp:keywords/>
  <cp:lastModifiedBy>asd</cp:lastModifiedBy>
  <cp:revision>50</cp:revision>
  <dcterms:created xsi:type="dcterms:W3CDTF">2019-09-24T10:20:58Z</dcterms:created>
  <dcterms:modified xsi:type="dcterms:W3CDTF">2019-10-09T13:27:17Z</dcterms:modified>
  <cp:version/>
</cp:coreProperties>
</file>