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1" r:id="rId2"/>
    <p:sldId id="272" r:id="rId3"/>
    <p:sldId id="273" r:id="rId4"/>
    <p:sldId id="279" r:id="rId5"/>
    <p:sldId id="281" r:id="rId6"/>
    <p:sldId id="282" r:id="rId7"/>
    <p:sldId id="283" r:id="rId8"/>
    <p:sldId id="286" r:id="rId9"/>
    <p:sldId id="284" r:id="rId10"/>
    <p:sldId id="287" r:id="rId11"/>
    <p:sldId id="28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272"/>
            <p14:sldId id="273"/>
            <p14:sldId id="279"/>
            <p14:sldId id="281"/>
            <p14:sldId id="282"/>
            <p14:sldId id="283"/>
            <p14:sldId id="286"/>
            <p14:sldId id="284"/>
            <p14:sldId id="287"/>
            <p14:sldId id="285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13" initials="1" lastIdx="1" clrIdx="2">
    <p:extLst>
      <p:ext uri="{19B8F6BF-5375-455C-9EA6-DF929625EA0E}">
        <p15:presenceInfo xmlns:p15="http://schemas.microsoft.com/office/powerpoint/2012/main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6353" autoAdjust="0"/>
  </p:normalViewPr>
  <p:slideViewPr>
    <p:cSldViewPr snapToGrid="0">
      <p:cViewPr varScale="1">
        <p:scale>
          <a:sx n="115" d="100"/>
          <a:sy n="115" d="100"/>
        </p:scale>
        <p:origin x="3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10월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10월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88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47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52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04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78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414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32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2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10월 2일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10월 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71" y="1959138"/>
            <a:ext cx="7942257" cy="121617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실습 </a:t>
            </a:r>
            <a:r>
              <a:rPr lang="en-US" altLang="ko-KR" sz="4400" b="1" dirty="0"/>
              <a:t>01-Wireshark </a:t>
            </a:r>
            <a:r>
              <a:rPr lang="ko-KR" altLang="en-US" sz="4400" b="1" dirty="0"/>
              <a:t>이해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0C3B-60C6-4C19-A391-26CD35CFEDA4}"/>
              </a:ext>
            </a:extLst>
          </p:cNvPr>
          <p:cNvSpPr txBox="1"/>
          <p:nvPr/>
        </p:nvSpPr>
        <p:spPr>
          <a:xfrm>
            <a:off x="6758730" y="5083728"/>
            <a:ext cx="4969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en-US" altLang="ko-KR" sz="3200" dirty="0"/>
              <a:t>201810760 </a:t>
            </a:r>
            <a:r>
              <a:rPr lang="ko-KR" altLang="en-US" sz="3200" dirty="0"/>
              <a:t>김상경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3) DNS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</a:t>
            </a:r>
            <a:r>
              <a:rPr lang="en-US" altLang="ko-KR" sz="2000" dirty="0"/>
              <a:t>Layer 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0064-FB1F-4A5D-8897-565613784B5D}"/>
              </a:ext>
            </a:extLst>
          </p:cNvPr>
          <p:cNvSpPr txBox="1"/>
          <p:nvPr/>
        </p:nvSpPr>
        <p:spPr>
          <a:xfrm>
            <a:off x="4442913" y="6086836"/>
            <a:ext cx="2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Ethernet Frame (78)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3E7B9-9076-4EC0-BD0E-E4C45B04C7E4}"/>
              </a:ext>
            </a:extLst>
          </p:cNvPr>
          <p:cNvSpPr txBox="1"/>
          <p:nvPr/>
        </p:nvSpPr>
        <p:spPr>
          <a:xfrm>
            <a:off x="9088389" y="4830666"/>
            <a:ext cx="2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IP Packet (64)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51CA9-C31A-4198-AF4D-05CAF9E45377}"/>
              </a:ext>
            </a:extLst>
          </p:cNvPr>
          <p:cNvSpPr txBox="1"/>
          <p:nvPr/>
        </p:nvSpPr>
        <p:spPr>
          <a:xfrm>
            <a:off x="10050640" y="3383321"/>
            <a:ext cx="2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UDP Segment (44)</a:t>
            </a:r>
            <a:endParaRPr lang="ko-KR" altLang="en-US" sz="14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D272DB4-EBB9-456A-8C73-FFFCDA31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23067"/>
              </p:ext>
            </p:extLst>
          </p:nvPr>
        </p:nvGraphicFramePr>
        <p:xfrm>
          <a:off x="822121" y="6042665"/>
          <a:ext cx="3617419" cy="4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19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602162">
                  <a:extLst>
                    <a:ext uri="{9D8B030D-6E8A-4147-A177-3AD203B41FA5}">
                      <a16:colId xmlns:a16="http://schemas.microsoft.com/office/drawing/2014/main" val="3754461512"/>
                    </a:ext>
                  </a:extLst>
                </a:gridCol>
                <a:gridCol w="602159">
                  <a:extLst>
                    <a:ext uri="{9D8B030D-6E8A-4147-A177-3AD203B41FA5}">
                      <a16:colId xmlns:a16="http://schemas.microsoft.com/office/drawing/2014/main" val="90625037"/>
                    </a:ext>
                  </a:extLst>
                </a:gridCol>
                <a:gridCol w="1806479">
                  <a:extLst>
                    <a:ext uri="{9D8B030D-6E8A-4147-A177-3AD203B41FA5}">
                      <a16:colId xmlns:a16="http://schemas.microsoft.com/office/drawing/2014/main" val="897721285"/>
                    </a:ext>
                  </a:extLst>
                </a:gridCol>
              </a:tblGrid>
              <a:tr h="457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DA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(6)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IP Packet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5EAD157A-E47F-4F95-A4F4-D01C1FD95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75788"/>
              </p:ext>
            </p:extLst>
          </p:nvPr>
        </p:nvGraphicFramePr>
        <p:xfrm>
          <a:off x="967355" y="4718152"/>
          <a:ext cx="80848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25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149192749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786330890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280109359"/>
                    </a:ext>
                  </a:extLst>
                </a:gridCol>
                <a:gridCol w="661973">
                  <a:extLst>
                    <a:ext uri="{9D8B030D-6E8A-4147-A177-3AD203B41FA5}">
                      <a16:colId xmlns:a16="http://schemas.microsoft.com/office/drawing/2014/main" val="77131728"/>
                    </a:ext>
                  </a:extLst>
                </a:gridCol>
                <a:gridCol w="925758">
                  <a:extLst>
                    <a:ext uri="{9D8B030D-6E8A-4147-A177-3AD203B41FA5}">
                      <a16:colId xmlns:a16="http://schemas.microsoft.com/office/drawing/2014/main" val="4141379935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46375568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3396599485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3475519902"/>
                    </a:ext>
                  </a:extLst>
                </a:gridCol>
                <a:gridCol w="553672">
                  <a:extLst>
                    <a:ext uri="{9D8B030D-6E8A-4147-A177-3AD203B41FA5}">
                      <a16:colId xmlns:a16="http://schemas.microsoft.com/office/drawing/2014/main" val="209637835"/>
                    </a:ext>
                  </a:extLst>
                </a:gridCol>
                <a:gridCol w="734798">
                  <a:extLst>
                    <a:ext uri="{9D8B030D-6E8A-4147-A177-3AD203B41FA5}">
                      <a16:colId xmlns:a16="http://schemas.microsoft.com/office/drawing/2014/main" val="2348406977"/>
                    </a:ext>
                  </a:extLst>
                </a:gridCol>
              </a:tblGrid>
              <a:tr h="514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Header length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DSF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length</a:t>
                      </a:r>
                    </a:p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Iden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Flags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to live</a:t>
                      </a:r>
                    </a:p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(1)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Protocol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H.C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Source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D.S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UDP Segment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(44)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5EAD157A-E47F-4F95-A4F4-D01C1FD95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7995"/>
              </p:ext>
            </p:extLst>
          </p:nvPr>
        </p:nvGraphicFramePr>
        <p:xfrm>
          <a:off x="4143569" y="3240130"/>
          <a:ext cx="588157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41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468045718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1878324153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132433682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1375886800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4068055466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3610652508"/>
                    </a:ext>
                  </a:extLst>
                </a:gridCol>
                <a:gridCol w="734934">
                  <a:extLst>
                    <a:ext uri="{9D8B030D-6E8A-4147-A177-3AD203B41FA5}">
                      <a16:colId xmlns:a16="http://schemas.microsoft.com/office/drawing/2014/main" val="2348406977"/>
                    </a:ext>
                  </a:extLst>
                </a:gridCol>
              </a:tblGrid>
              <a:tr h="414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Source Port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D.P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Length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Check Sum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C.S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S.I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Time Stamps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(0)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DNS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(36)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32E5B3E2-80BD-41F6-9302-8B34D1C89511}"/>
              </a:ext>
            </a:extLst>
          </p:cNvPr>
          <p:cNvSpPr/>
          <p:nvPr/>
        </p:nvSpPr>
        <p:spPr>
          <a:xfrm rot="5400000">
            <a:off x="6411781" y="981882"/>
            <a:ext cx="1345154" cy="5881579"/>
          </a:xfrm>
          <a:prstGeom prst="rightBrace">
            <a:avLst>
              <a:gd name="adj1" fmla="val 0"/>
              <a:gd name="adj2" fmla="val 2272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7013B17-8FE0-4606-BC42-B6F5090B063E}"/>
              </a:ext>
            </a:extLst>
          </p:cNvPr>
          <p:cNvSpPr/>
          <p:nvPr/>
        </p:nvSpPr>
        <p:spPr>
          <a:xfrm rot="5400000">
            <a:off x="4436860" y="1324029"/>
            <a:ext cx="1145869" cy="8084885"/>
          </a:xfrm>
          <a:prstGeom prst="rightBrace">
            <a:avLst>
              <a:gd name="adj1" fmla="val 0"/>
              <a:gd name="adj2" fmla="val 6900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018A327-EBDF-4528-989D-5F23C42B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5948" r="26958" b="85685"/>
          <a:stretch/>
        </p:blipFill>
        <p:spPr>
          <a:xfrm>
            <a:off x="3812803" y="5385082"/>
            <a:ext cx="5485311" cy="526568"/>
          </a:xfrm>
          <a:prstGeom prst="rect">
            <a:avLst/>
          </a:prstGeom>
        </p:spPr>
      </p:pic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0A2AB259-59E0-4952-AE53-491A8B1C21E8}"/>
              </a:ext>
            </a:extLst>
          </p:cNvPr>
          <p:cNvSpPr/>
          <p:nvPr/>
        </p:nvSpPr>
        <p:spPr>
          <a:xfrm rot="10800000">
            <a:off x="1602293" y="5556336"/>
            <a:ext cx="2315363" cy="441426"/>
          </a:xfrm>
          <a:prstGeom prst="bentUpArrow">
            <a:avLst>
              <a:gd name="adj1" fmla="val 15987"/>
              <a:gd name="adj2" fmla="val 23498"/>
              <a:gd name="adj3" fmla="val 29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04A554D3-4A19-434C-9E4A-32A05D6A7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4656" r="44395" b="57842"/>
          <a:stretch/>
        </p:blipFill>
        <p:spPr>
          <a:xfrm>
            <a:off x="647286" y="3046385"/>
            <a:ext cx="3404598" cy="1423028"/>
          </a:xfrm>
          <a:prstGeom prst="rect">
            <a:avLst/>
          </a:prstGeom>
        </p:spPr>
      </p:pic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7B81073F-5BFD-4F72-9E2B-E804DED5997E}"/>
              </a:ext>
            </a:extLst>
          </p:cNvPr>
          <p:cNvSpPr/>
          <p:nvPr/>
        </p:nvSpPr>
        <p:spPr>
          <a:xfrm rot="5400000">
            <a:off x="4497442" y="3287300"/>
            <a:ext cx="335747" cy="2314088"/>
          </a:xfrm>
          <a:prstGeom prst="bentArrow">
            <a:avLst>
              <a:gd name="adj1" fmla="val 25000"/>
              <a:gd name="adj2" fmla="val 32574"/>
              <a:gd name="adj3" fmla="val 35684"/>
              <a:gd name="adj4" fmla="val 8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6BC60CAC-B5C1-4F72-B1C1-A2C227E5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01137"/>
              </p:ext>
            </p:extLst>
          </p:nvPr>
        </p:nvGraphicFramePr>
        <p:xfrm>
          <a:off x="4287580" y="1301664"/>
          <a:ext cx="5881581" cy="4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89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839882">
                  <a:extLst>
                    <a:ext uri="{9D8B030D-6E8A-4147-A177-3AD203B41FA5}">
                      <a16:colId xmlns:a16="http://schemas.microsoft.com/office/drawing/2014/main" val="468045718"/>
                    </a:ext>
                  </a:extLst>
                </a:gridCol>
                <a:gridCol w="839882">
                  <a:extLst>
                    <a:ext uri="{9D8B030D-6E8A-4147-A177-3AD203B41FA5}">
                      <a16:colId xmlns:a16="http://schemas.microsoft.com/office/drawing/2014/main" val="1878324153"/>
                    </a:ext>
                  </a:extLst>
                </a:gridCol>
                <a:gridCol w="839882">
                  <a:extLst>
                    <a:ext uri="{9D8B030D-6E8A-4147-A177-3AD203B41FA5}">
                      <a16:colId xmlns:a16="http://schemas.microsoft.com/office/drawing/2014/main" val="132433682"/>
                    </a:ext>
                  </a:extLst>
                </a:gridCol>
                <a:gridCol w="839882">
                  <a:extLst>
                    <a:ext uri="{9D8B030D-6E8A-4147-A177-3AD203B41FA5}">
                      <a16:colId xmlns:a16="http://schemas.microsoft.com/office/drawing/2014/main" val="1375886800"/>
                    </a:ext>
                  </a:extLst>
                </a:gridCol>
                <a:gridCol w="839882">
                  <a:extLst>
                    <a:ext uri="{9D8B030D-6E8A-4147-A177-3AD203B41FA5}">
                      <a16:colId xmlns:a16="http://schemas.microsoft.com/office/drawing/2014/main" val="4068055466"/>
                    </a:ext>
                  </a:extLst>
                </a:gridCol>
                <a:gridCol w="839882">
                  <a:extLst>
                    <a:ext uri="{9D8B030D-6E8A-4147-A177-3AD203B41FA5}">
                      <a16:colId xmlns:a16="http://schemas.microsoft.com/office/drawing/2014/main" val="3610652508"/>
                    </a:ext>
                  </a:extLst>
                </a:gridCol>
              </a:tblGrid>
              <a:tr h="457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Transaction ID 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Flags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Questions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A.R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Au.R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Ad.R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Queries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03B667A-CEF7-417B-89FF-A166895BB5E7}"/>
              </a:ext>
            </a:extLst>
          </p:cNvPr>
          <p:cNvSpPr/>
          <p:nvPr/>
        </p:nvSpPr>
        <p:spPr>
          <a:xfrm rot="5400000">
            <a:off x="6727421" y="-1135237"/>
            <a:ext cx="1001894" cy="5881579"/>
          </a:xfrm>
          <a:prstGeom prst="rightBrace">
            <a:avLst>
              <a:gd name="adj1" fmla="val 0"/>
              <a:gd name="adj2" fmla="val 94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C959AE2B-CC83-41E0-8D8F-4A5B8E0C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42158" r="57581" b="40904"/>
          <a:stretch/>
        </p:blipFill>
        <p:spPr>
          <a:xfrm>
            <a:off x="4623564" y="2165507"/>
            <a:ext cx="2944872" cy="1001893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A88DF9-F6D1-44AE-B531-1B7352E191EC}"/>
              </a:ext>
            </a:extLst>
          </p:cNvPr>
          <p:cNvCxnSpPr/>
          <p:nvPr/>
        </p:nvCxnSpPr>
        <p:spPr>
          <a:xfrm>
            <a:off x="9605394" y="1820411"/>
            <a:ext cx="0" cy="1429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id="{D8C43C6D-DC7C-426C-9215-D07426CB4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59326" r="71271" b="21886"/>
          <a:stretch/>
        </p:blipFill>
        <p:spPr>
          <a:xfrm>
            <a:off x="647286" y="1301664"/>
            <a:ext cx="2282284" cy="1293183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FFCF73D-ED32-46DA-98B4-7D9063C94347}"/>
              </a:ext>
            </a:extLst>
          </p:cNvPr>
          <p:cNvSpPr/>
          <p:nvPr/>
        </p:nvSpPr>
        <p:spPr>
          <a:xfrm>
            <a:off x="2759975" y="1530501"/>
            <a:ext cx="1451298" cy="149180"/>
          </a:xfrm>
          <a:prstGeom prst="rightArrow">
            <a:avLst>
              <a:gd name="adj1" fmla="val 50000"/>
              <a:gd name="adj2" fmla="val 75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3) DNS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</a:t>
            </a:r>
            <a:r>
              <a:rPr lang="en-US" altLang="ko-KR" sz="2000" dirty="0"/>
              <a:t>Layer 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856766" y="1261852"/>
            <a:ext cx="62235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각 </a:t>
            </a:r>
            <a:r>
              <a:rPr lang="en-US" altLang="ko-KR" sz="1600" dirty="0"/>
              <a:t>layer</a:t>
            </a:r>
            <a:r>
              <a:rPr lang="ko-KR" altLang="en-US" sz="1600" dirty="0"/>
              <a:t>별 목적지주소</a:t>
            </a:r>
            <a:r>
              <a:rPr lang="en-US" altLang="ko-KR" sz="1600" dirty="0"/>
              <a:t>(DA)</a:t>
            </a:r>
            <a:r>
              <a:rPr lang="ko-KR" altLang="en-US" sz="1600" dirty="0"/>
              <a:t>와 발신지주소</a:t>
            </a:r>
            <a:r>
              <a:rPr lang="en-US" altLang="ko-KR" sz="1600" dirty="0"/>
              <a:t>(SA)</a:t>
            </a:r>
            <a:r>
              <a:rPr lang="ko-KR" altLang="en-US" sz="1600" dirty="0"/>
              <a:t>를 명시하라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F8FEB-A919-4587-9FD2-6AB62B994A07}"/>
              </a:ext>
            </a:extLst>
          </p:cNvPr>
          <p:cNvSpPr txBox="1"/>
          <p:nvPr/>
        </p:nvSpPr>
        <p:spPr>
          <a:xfrm>
            <a:off x="6703315" y="1571912"/>
            <a:ext cx="4361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1,2 layer  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DA </a:t>
            </a:r>
            <a:r>
              <a:rPr lang="en-US" altLang="ko-KR" sz="1200" dirty="0"/>
              <a:t>: (88:36:6c:d6:22:84)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SA </a:t>
            </a:r>
            <a:r>
              <a:rPr lang="en-US" altLang="ko-KR" sz="1200" dirty="0"/>
              <a:t>: (5c:ea:1d:37:b3:df)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5BA72-E050-4AF8-9365-C506E8E8F49D}"/>
              </a:ext>
            </a:extLst>
          </p:cNvPr>
          <p:cNvSpPr txBox="1"/>
          <p:nvPr/>
        </p:nvSpPr>
        <p:spPr>
          <a:xfrm>
            <a:off x="6703315" y="2224995"/>
            <a:ext cx="2927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layer </a:t>
            </a:r>
            <a:r>
              <a:rPr lang="en-US" altLang="ko-KR" dirty="0" smtClean="0"/>
              <a:t>  </a:t>
            </a:r>
            <a:r>
              <a:rPr lang="en-US" altLang="ko-KR" sz="1200" dirty="0" smtClean="0"/>
              <a:t>DA : (203.237.168.1)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SA : (192.168.0.36) 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B4BF3-3119-4997-8A25-2B7AA120C4BC}"/>
              </a:ext>
            </a:extLst>
          </p:cNvPr>
          <p:cNvCxnSpPr>
            <a:cxnSpLocks/>
          </p:cNvCxnSpPr>
          <p:nvPr/>
        </p:nvCxnSpPr>
        <p:spPr>
          <a:xfrm>
            <a:off x="6035525" y="1890645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D5CB5A-BE01-4FB7-AF2A-6A8B91552BB3}"/>
              </a:ext>
            </a:extLst>
          </p:cNvPr>
          <p:cNvCxnSpPr>
            <a:cxnSpLocks/>
          </p:cNvCxnSpPr>
          <p:nvPr/>
        </p:nvCxnSpPr>
        <p:spPr>
          <a:xfrm>
            <a:off x="6035525" y="2419150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0144F5A-4480-4BA2-9848-065FB1E98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4129" r="27128" b="21433"/>
          <a:stretch/>
        </p:blipFill>
        <p:spPr>
          <a:xfrm>
            <a:off x="621872" y="1698550"/>
            <a:ext cx="5413653" cy="464406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1D5B7A-FECE-4359-A9C8-5063A6079326}"/>
              </a:ext>
            </a:extLst>
          </p:cNvPr>
          <p:cNvCxnSpPr>
            <a:cxnSpLocks/>
          </p:cNvCxnSpPr>
          <p:nvPr/>
        </p:nvCxnSpPr>
        <p:spPr>
          <a:xfrm>
            <a:off x="6036129" y="4123513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39956B-2FB0-40B1-8BFE-E2CB5A7945B1}"/>
              </a:ext>
            </a:extLst>
          </p:cNvPr>
          <p:cNvCxnSpPr>
            <a:cxnSpLocks/>
          </p:cNvCxnSpPr>
          <p:nvPr/>
        </p:nvCxnSpPr>
        <p:spPr>
          <a:xfrm>
            <a:off x="6035525" y="5180526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DF4B40-04AE-467B-9D9C-A31F217E287D}"/>
              </a:ext>
            </a:extLst>
          </p:cNvPr>
          <p:cNvSpPr txBox="1"/>
          <p:nvPr/>
        </p:nvSpPr>
        <p:spPr>
          <a:xfrm>
            <a:off x="6703315" y="3925342"/>
            <a:ext cx="2927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</a:t>
            </a:r>
            <a:r>
              <a:rPr lang="en-US" altLang="ko-KR" dirty="0" smtClean="0"/>
              <a:t>layer   </a:t>
            </a:r>
            <a:r>
              <a:rPr lang="en-US" altLang="ko-KR" sz="1200" dirty="0" smtClean="0"/>
              <a:t>DA Port : 53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SA Port : 49716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79834-280C-4B61-A94C-B42057E474C1}"/>
              </a:ext>
            </a:extLst>
          </p:cNvPr>
          <p:cNvSpPr txBox="1"/>
          <p:nvPr/>
        </p:nvSpPr>
        <p:spPr>
          <a:xfrm>
            <a:off x="6703315" y="4989098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</a:t>
            </a:r>
            <a:r>
              <a:rPr lang="en-US" altLang="ko-KR" dirty="0" smtClean="0"/>
              <a:t>layer    </a:t>
            </a:r>
            <a:r>
              <a:rPr lang="en-US" altLang="ko-KR" sz="1200" dirty="0" smtClean="0"/>
              <a:t>DA, SA</a:t>
            </a:r>
            <a:r>
              <a:rPr lang="ko-KR" altLang="en-US" sz="1200" dirty="0" smtClean="0"/>
              <a:t>는 없다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856767" y="1953491"/>
            <a:ext cx="2684456" cy="271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4598" y="3801685"/>
            <a:ext cx="1459715" cy="271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34601" y="4192384"/>
            <a:ext cx="1135515" cy="271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97" y="506778"/>
            <a:ext cx="8513736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1) Wireshark </a:t>
            </a:r>
            <a:r>
              <a:rPr lang="ko-KR" altLang="en-US" sz="2000" dirty="0"/>
              <a:t>화면을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해서 </a:t>
            </a:r>
            <a:r>
              <a:rPr lang="en-US" altLang="ko-KR" sz="2000" dirty="0"/>
              <a:t>Packet list window, Packet details window, Packet byte window</a:t>
            </a:r>
            <a:r>
              <a:rPr lang="ko-KR" altLang="en-US" sz="2000" dirty="0"/>
              <a:t>를 명시한다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7D18EED-F0C2-4AF7-9DEE-F43FD6BD2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7" y="1580948"/>
            <a:ext cx="9072571" cy="46856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665439-CA37-4684-A8A5-D4A82C4217CD}"/>
              </a:ext>
            </a:extLst>
          </p:cNvPr>
          <p:cNvSpPr/>
          <p:nvPr/>
        </p:nvSpPr>
        <p:spPr>
          <a:xfrm>
            <a:off x="605097" y="2206305"/>
            <a:ext cx="9184855" cy="10989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8928D-BF63-455A-83D4-756FEDFBA183}"/>
              </a:ext>
            </a:extLst>
          </p:cNvPr>
          <p:cNvSpPr/>
          <p:nvPr/>
        </p:nvSpPr>
        <p:spPr>
          <a:xfrm>
            <a:off x="605096" y="3374284"/>
            <a:ext cx="9184855" cy="14074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AA85EC-3D44-4427-9487-F6CE9831BD40}"/>
              </a:ext>
            </a:extLst>
          </p:cNvPr>
          <p:cNvSpPr/>
          <p:nvPr/>
        </p:nvSpPr>
        <p:spPr>
          <a:xfrm>
            <a:off x="605096" y="4840448"/>
            <a:ext cx="9184855" cy="129190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E38BA-27CD-4F9D-B80E-7323E67D598E}"/>
              </a:ext>
            </a:extLst>
          </p:cNvPr>
          <p:cNvSpPr txBox="1"/>
          <p:nvPr/>
        </p:nvSpPr>
        <p:spPr>
          <a:xfrm>
            <a:off x="10024844" y="2583809"/>
            <a:ext cx="13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 List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E111C-D41F-42BD-A093-0C439B722479}"/>
              </a:ext>
            </a:extLst>
          </p:cNvPr>
          <p:cNvSpPr txBox="1"/>
          <p:nvPr/>
        </p:nvSpPr>
        <p:spPr>
          <a:xfrm>
            <a:off x="10044201" y="3816990"/>
            <a:ext cx="134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 </a:t>
            </a:r>
          </a:p>
          <a:p>
            <a:r>
              <a:rPr lang="en-US" altLang="ko-KR" dirty="0"/>
              <a:t>Details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38E13-6975-468E-9D90-40E22258F81F}"/>
              </a:ext>
            </a:extLst>
          </p:cNvPr>
          <p:cNvSpPr txBox="1"/>
          <p:nvPr/>
        </p:nvSpPr>
        <p:spPr>
          <a:xfrm>
            <a:off x="10044202" y="5018014"/>
            <a:ext cx="134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 Bytes</a:t>
            </a:r>
            <a:endParaRPr lang="ko-KR" altLang="en-US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419AF8AF-B721-4BE2-A4B3-D4232D6196F0}"/>
              </a:ext>
            </a:extLst>
          </p:cNvPr>
          <p:cNvSpPr/>
          <p:nvPr/>
        </p:nvSpPr>
        <p:spPr>
          <a:xfrm>
            <a:off x="9966121" y="2483141"/>
            <a:ext cx="1420320" cy="620785"/>
          </a:xfrm>
          <a:prstGeom prst="wedgeRectCallout">
            <a:avLst>
              <a:gd name="adj1" fmla="val -62769"/>
              <a:gd name="adj2" fmla="val 32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44434549-8074-43CE-B264-BF6F0E89BB29}"/>
              </a:ext>
            </a:extLst>
          </p:cNvPr>
          <p:cNvSpPr/>
          <p:nvPr/>
        </p:nvSpPr>
        <p:spPr>
          <a:xfrm>
            <a:off x="9966121" y="3829762"/>
            <a:ext cx="1420320" cy="620785"/>
          </a:xfrm>
          <a:prstGeom prst="wedgeRectCallout">
            <a:avLst>
              <a:gd name="adj1" fmla="val -62769"/>
              <a:gd name="adj2" fmla="val 32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F047B5DB-4C60-487C-BCB5-DB68DDD4E1DA}"/>
              </a:ext>
            </a:extLst>
          </p:cNvPr>
          <p:cNvSpPr/>
          <p:nvPr/>
        </p:nvSpPr>
        <p:spPr>
          <a:xfrm>
            <a:off x="9985803" y="5043560"/>
            <a:ext cx="1420320" cy="620785"/>
          </a:xfrm>
          <a:prstGeom prst="wedgeRectCallout">
            <a:avLst>
              <a:gd name="adj1" fmla="val -62769"/>
              <a:gd name="adj2" fmla="val 32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8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2) ARP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강의노트에 명시된 방법을 참고해서 </a:t>
            </a:r>
            <a:r>
              <a:rPr lang="en-US" altLang="ko-KR" sz="2000" dirty="0"/>
              <a:t>Layer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D8FCA3B-09F5-4398-BDFE-8C77AEB11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30" b="26616"/>
          <a:stretch/>
        </p:blipFill>
        <p:spPr>
          <a:xfrm>
            <a:off x="521206" y="1755257"/>
            <a:ext cx="7304126" cy="4142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856766" y="1303797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ko-KR" altLang="en-US" u="sng" dirty="0"/>
              <a:t>프로토콜</a:t>
            </a:r>
            <a:r>
              <a:rPr lang="ko-KR" altLang="en-US" dirty="0"/>
              <a:t>을 명시하라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DDD0D-17C1-4C04-A10E-BD091E5623CB}"/>
              </a:ext>
            </a:extLst>
          </p:cNvPr>
          <p:cNvSpPr txBox="1"/>
          <p:nvPr/>
        </p:nvSpPr>
        <p:spPr>
          <a:xfrm>
            <a:off x="8498048" y="2248250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1,2 layer : Ethernet II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20C8E-A4E0-4C31-8587-1E5C22D8E89E}"/>
              </a:ext>
            </a:extLst>
          </p:cNvPr>
          <p:cNvSpPr txBox="1"/>
          <p:nvPr/>
        </p:nvSpPr>
        <p:spPr>
          <a:xfrm>
            <a:off x="8498048" y="2897215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layer : ARP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F74FFD-0023-4239-8DAE-F3A822267E65}"/>
              </a:ext>
            </a:extLst>
          </p:cNvPr>
          <p:cNvCxnSpPr>
            <a:endCxn id="5" idx="1"/>
          </p:cNvCxnSpPr>
          <p:nvPr/>
        </p:nvCxnSpPr>
        <p:spPr>
          <a:xfrm>
            <a:off x="7825332" y="2432916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B398B-327D-484B-844F-F70D2E70D6F8}"/>
              </a:ext>
            </a:extLst>
          </p:cNvPr>
          <p:cNvCxnSpPr>
            <a:endCxn id="6" idx="1"/>
          </p:cNvCxnSpPr>
          <p:nvPr/>
        </p:nvCxnSpPr>
        <p:spPr>
          <a:xfrm>
            <a:off x="7825332" y="3081881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2) ARP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강의노트에 명시된 방법을 참고해서 </a:t>
            </a:r>
            <a:r>
              <a:rPr lang="en-US" altLang="ko-KR" sz="2000" dirty="0"/>
              <a:t>Layer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D8FCA3B-09F5-4398-BDFE-8C77AEB11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6951" r="32685" b="44748"/>
          <a:stretch/>
        </p:blipFill>
        <p:spPr>
          <a:xfrm>
            <a:off x="521206" y="1888790"/>
            <a:ext cx="10845877" cy="4319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856766" y="1303797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Encapsulation </a:t>
            </a:r>
            <a:r>
              <a:rPr lang="ko-KR" altLang="en-US" dirty="0"/>
              <a:t>구조를 명시하라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2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2) ARP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강의노트에 명시된 방법을 참고해서 </a:t>
            </a:r>
            <a:r>
              <a:rPr lang="en-US" altLang="ko-KR" sz="2000" dirty="0"/>
              <a:t>Layer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D8FCA3B-09F5-4398-BDFE-8C77AEB11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6951" r="32685" b="44748"/>
          <a:stretch/>
        </p:blipFill>
        <p:spPr>
          <a:xfrm>
            <a:off x="2299983" y="1715507"/>
            <a:ext cx="6483291" cy="2582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856766" y="1303797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Encapsulation </a:t>
            </a:r>
            <a:r>
              <a:rPr lang="ko-KR" altLang="en-US" dirty="0"/>
              <a:t>구조를 명시하라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A2156E5C-B5F5-4355-9E84-04B70BCFD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54635"/>
              </p:ext>
            </p:extLst>
          </p:nvPr>
        </p:nvGraphicFramePr>
        <p:xfrm>
          <a:off x="511728" y="4578562"/>
          <a:ext cx="10964410" cy="95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29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828727">
                  <a:extLst>
                    <a:ext uri="{9D8B030D-6E8A-4147-A177-3AD203B41FA5}">
                      <a16:colId xmlns:a16="http://schemas.microsoft.com/office/drawing/2014/main" val="2348406977"/>
                    </a:ext>
                  </a:extLst>
                </a:gridCol>
                <a:gridCol w="593034">
                  <a:extLst>
                    <a:ext uri="{9D8B030D-6E8A-4147-A177-3AD203B41FA5}">
                      <a16:colId xmlns:a16="http://schemas.microsoft.com/office/drawing/2014/main" val="1550604273"/>
                    </a:ext>
                  </a:extLst>
                </a:gridCol>
                <a:gridCol w="689472">
                  <a:extLst>
                    <a:ext uri="{9D8B030D-6E8A-4147-A177-3AD203B41FA5}">
                      <a16:colId xmlns:a16="http://schemas.microsoft.com/office/drawing/2014/main" val="3985363817"/>
                    </a:ext>
                  </a:extLst>
                </a:gridCol>
                <a:gridCol w="427838">
                  <a:extLst>
                    <a:ext uri="{9D8B030D-6E8A-4147-A177-3AD203B41FA5}">
                      <a16:colId xmlns:a16="http://schemas.microsoft.com/office/drawing/2014/main" val="543975806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1390484968"/>
                    </a:ext>
                  </a:extLst>
                </a:gridCol>
                <a:gridCol w="444616">
                  <a:extLst>
                    <a:ext uri="{9D8B030D-6E8A-4147-A177-3AD203B41FA5}">
                      <a16:colId xmlns:a16="http://schemas.microsoft.com/office/drawing/2014/main" val="2252167915"/>
                    </a:ext>
                  </a:extLst>
                </a:gridCol>
                <a:gridCol w="704676">
                  <a:extLst>
                    <a:ext uri="{9D8B030D-6E8A-4147-A177-3AD203B41FA5}">
                      <a16:colId xmlns:a16="http://schemas.microsoft.com/office/drawing/2014/main" val="3843777595"/>
                    </a:ext>
                  </a:extLst>
                </a:gridCol>
                <a:gridCol w="985940">
                  <a:extLst>
                    <a:ext uri="{9D8B030D-6E8A-4147-A177-3AD203B41FA5}">
                      <a16:colId xmlns:a16="http://schemas.microsoft.com/office/drawing/2014/main" val="1663090514"/>
                    </a:ext>
                  </a:extLst>
                </a:gridCol>
                <a:gridCol w="1056817">
                  <a:extLst>
                    <a:ext uri="{9D8B030D-6E8A-4147-A177-3AD203B41FA5}">
                      <a16:colId xmlns:a16="http://schemas.microsoft.com/office/drawing/2014/main" val="3296387620"/>
                    </a:ext>
                  </a:extLst>
                </a:gridCol>
                <a:gridCol w="1558615">
                  <a:extLst>
                    <a:ext uri="{9D8B030D-6E8A-4147-A177-3AD203B41FA5}">
                      <a16:colId xmlns:a16="http://schemas.microsoft.com/office/drawing/2014/main" val="3226109552"/>
                    </a:ext>
                  </a:extLst>
                </a:gridCol>
                <a:gridCol w="1026403">
                  <a:extLst>
                    <a:ext uri="{9D8B030D-6E8A-4147-A177-3AD203B41FA5}">
                      <a16:colId xmlns:a16="http://schemas.microsoft.com/office/drawing/2014/main" val="4264574867"/>
                    </a:ext>
                  </a:extLst>
                </a:gridCol>
                <a:gridCol w="1026403">
                  <a:extLst>
                    <a:ext uri="{9D8B030D-6E8A-4147-A177-3AD203B41FA5}">
                      <a16:colId xmlns:a16="http://schemas.microsoft.com/office/drawing/2014/main" val="2713775842"/>
                    </a:ext>
                  </a:extLst>
                </a:gridCol>
              </a:tblGrid>
              <a:tr h="95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Destination Address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 bytes)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Source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Type: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ARP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H.T: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Ethernet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P.T: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IPv4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H.S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(1)</a:t>
                      </a:r>
                    </a:p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P.S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(1)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O.P: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request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(2)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Sender MAC address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Sender IP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Target MAC address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(6)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Target IP address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(4)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Padding</a:t>
                      </a:r>
                    </a:p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(18)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24E5D7BF-2777-4E2C-8D74-0C69D2F9E635}"/>
              </a:ext>
            </a:extLst>
          </p:cNvPr>
          <p:cNvSpPr/>
          <p:nvPr/>
        </p:nvSpPr>
        <p:spPr>
          <a:xfrm rot="16200000">
            <a:off x="1669955" y="3121244"/>
            <a:ext cx="260060" cy="2524001"/>
          </a:xfrm>
          <a:prstGeom prst="rightBrace">
            <a:avLst>
              <a:gd name="adj1" fmla="val 8333"/>
              <a:gd name="adj2" fmla="val 2950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A42A5-31DA-4667-8C04-58EBBC3A9C0C}"/>
              </a:ext>
            </a:extLst>
          </p:cNvPr>
          <p:cNvSpPr txBox="1"/>
          <p:nvPr/>
        </p:nvSpPr>
        <p:spPr>
          <a:xfrm>
            <a:off x="555850" y="3282873"/>
            <a:ext cx="1576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Ethernet II Header</a:t>
            </a:r>
          </a:p>
          <a:p>
            <a:pPr algn="ctr"/>
            <a:r>
              <a:rPr lang="en-US" altLang="ko-KR" sz="1600" dirty="0"/>
              <a:t>(14)</a:t>
            </a:r>
            <a:endParaRPr lang="ko-KR" altLang="en-US" sz="1600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82706378-27DF-4169-8B3F-052470EDC109}"/>
              </a:ext>
            </a:extLst>
          </p:cNvPr>
          <p:cNvSpPr/>
          <p:nvPr/>
        </p:nvSpPr>
        <p:spPr>
          <a:xfrm rot="16200000">
            <a:off x="6614727" y="700479"/>
            <a:ext cx="260056" cy="7365532"/>
          </a:xfrm>
          <a:prstGeom prst="rightBrace">
            <a:avLst>
              <a:gd name="adj1" fmla="val 8333"/>
              <a:gd name="adj2" fmla="val 8372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133FE-E95C-4FB5-9326-2218F7AEF093}"/>
              </a:ext>
            </a:extLst>
          </p:cNvPr>
          <p:cNvSpPr txBox="1"/>
          <p:nvPr/>
        </p:nvSpPr>
        <p:spPr>
          <a:xfrm>
            <a:off x="8475365" y="3323320"/>
            <a:ext cx="1576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ARP</a:t>
            </a:r>
          </a:p>
          <a:p>
            <a:pPr algn="ctr"/>
            <a:r>
              <a:rPr lang="en-US" altLang="ko-KR" sz="1600" dirty="0"/>
              <a:t>Packet</a:t>
            </a:r>
          </a:p>
          <a:p>
            <a:pPr algn="ctr"/>
            <a:r>
              <a:rPr lang="en-US" altLang="ko-KR" sz="1600" dirty="0"/>
              <a:t>(28)</a:t>
            </a:r>
            <a:endParaRPr lang="ko-KR" altLang="en-US" sz="1600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82388AA-252A-4140-ACF8-A12516F407DD}"/>
              </a:ext>
            </a:extLst>
          </p:cNvPr>
          <p:cNvSpPr/>
          <p:nvPr/>
        </p:nvSpPr>
        <p:spPr>
          <a:xfrm rot="5400000">
            <a:off x="5860255" y="262972"/>
            <a:ext cx="260056" cy="10938155"/>
          </a:xfrm>
          <a:prstGeom prst="rightBrace">
            <a:avLst>
              <a:gd name="adj1" fmla="val 8333"/>
              <a:gd name="adj2" fmla="val 5703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9A0D7-A1B5-45DE-99C9-99C31C155FA3}"/>
              </a:ext>
            </a:extLst>
          </p:cNvPr>
          <p:cNvSpPr txBox="1"/>
          <p:nvPr/>
        </p:nvSpPr>
        <p:spPr>
          <a:xfrm>
            <a:off x="3550174" y="5904456"/>
            <a:ext cx="329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Ethernet II Frame</a:t>
            </a:r>
          </a:p>
          <a:p>
            <a:pPr algn="ctr"/>
            <a:r>
              <a:rPr lang="en-US" altLang="ko-KR" sz="1600" dirty="0"/>
              <a:t>(60)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E2B658-7CA1-4BD4-8336-5F0C1AC1EC46}"/>
              </a:ext>
            </a:extLst>
          </p:cNvPr>
          <p:cNvCxnSpPr/>
          <p:nvPr/>
        </p:nvCxnSpPr>
        <p:spPr>
          <a:xfrm flipV="1">
            <a:off x="1283516" y="2114026"/>
            <a:ext cx="1308682" cy="246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F7623B-9713-4272-AA66-2A67676ACCEA}"/>
              </a:ext>
            </a:extLst>
          </p:cNvPr>
          <p:cNvCxnSpPr/>
          <p:nvPr/>
        </p:nvCxnSpPr>
        <p:spPr>
          <a:xfrm flipV="1">
            <a:off x="1921079" y="2374084"/>
            <a:ext cx="671119" cy="22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D37B0E-2B4D-4855-98EA-7DD8AD1F3CEC}"/>
              </a:ext>
            </a:extLst>
          </p:cNvPr>
          <p:cNvCxnSpPr/>
          <p:nvPr/>
        </p:nvCxnSpPr>
        <p:spPr>
          <a:xfrm flipH="1" flipV="1">
            <a:off x="6400800" y="3741490"/>
            <a:ext cx="251670" cy="8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BA3E0E-3E19-4A6F-A061-04FCE8BFAADE}"/>
              </a:ext>
            </a:extLst>
          </p:cNvPr>
          <p:cNvCxnSpPr/>
          <p:nvPr/>
        </p:nvCxnSpPr>
        <p:spPr>
          <a:xfrm flipH="1" flipV="1">
            <a:off x="4496499" y="3833769"/>
            <a:ext cx="2701255" cy="74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11EF24-06C0-4A20-9FD8-256AC6D101F5}"/>
              </a:ext>
            </a:extLst>
          </p:cNvPr>
          <p:cNvCxnSpPr/>
          <p:nvPr/>
        </p:nvCxnSpPr>
        <p:spPr>
          <a:xfrm flipH="1" flipV="1">
            <a:off x="5998128" y="4043494"/>
            <a:ext cx="2298584" cy="53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90AADD-2325-4D33-965D-552E2C2823F0}"/>
              </a:ext>
            </a:extLst>
          </p:cNvPr>
          <p:cNvCxnSpPr/>
          <p:nvPr/>
        </p:nvCxnSpPr>
        <p:spPr>
          <a:xfrm flipH="1" flipV="1">
            <a:off x="4781725" y="4154317"/>
            <a:ext cx="4957893" cy="4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2) ARP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강의노트에 명시된 방법을 참고해서 </a:t>
            </a:r>
            <a:r>
              <a:rPr lang="en-US" altLang="ko-KR" sz="2000" dirty="0"/>
              <a:t>Layer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856766" y="1303797"/>
            <a:ext cx="622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목적지주소</a:t>
            </a:r>
            <a:r>
              <a:rPr lang="en-US" altLang="ko-KR" dirty="0"/>
              <a:t>(DA)</a:t>
            </a:r>
            <a:r>
              <a:rPr lang="ko-KR" altLang="en-US" dirty="0"/>
              <a:t>와 발신지주소</a:t>
            </a:r>
            <a:r>
              <a:rPr lang="en-US" altLang="ko-KR" dirty="0"/>
              <a:t>(SA)</a:t>
            </a:r>
            <a:r>
              <a:rPr lang="ko-KR" altLang="en-US" dirty="0"/>
              <a:t>를 명시하라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9F8A4-BBA2-40AB-A3E5-48D9B615C44A}"/>
              </a:ext>
            </a:extLst>
          </p:cNvPr>
          <p:cNvGrpSpPr/>
          <p:nvPr/>
        </p:nvGrpSpPr>
        <p:grpSpPr>
          <a:xfrm>
            <a:off x="1745997" y="1950128"/>
            <a:ext cx="8043955" cy="3192323"/>
            <a:chOff x="1125212" y="1950128"/>
            <a:chExt cx="8868906" cy="3445082"/>
          </a:xfrm>
        </p:grpSpPr>
        <p:pic>
          <p:nvPicPr>
            <p:cNvPr id="4" name="그림 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D8FCA3B-09F5-4398-BDFE-8C77AEB11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" t="6951" r="32992" b="77538"/>
            <a:stretch/>
          </p:blipFill>
          <p:spPr>
            <a:xfrm>
              <a:off x="1125213" y="4213178"/>
              <a:ext cx="8868905" cy="1139635"/>
            </a:xfrm>
            <a:prstGeom prst="rect">
              <a:avLst/>
            </a:prstGeom>
          </p:spPr>
        </p:pic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C80CA3F-3646-4119-B8A0-9E3448D47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" t="6951" r="32685" b="44748"/>
            <a:stretch/>
          </p:blipFill>
          <p:spPr>
            <a:xfrm>
              <a:off x="2878513" y="1950128"/>
              <a:ext cx="4948416" cy="197087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CB9BF4-F700-4AED-A414-68B666397827}"/>
                </a:ext>
              </a:extLst>
            </p:cNvPr>
            <p:cNvSpPr/>
            <p:nvPr/>
          </p:nvSpPr>
          <p:spPr>
            <a:xfrm>
              <a:off x="2803012" y="1950128"/>
              <a:ext cx="5040694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60CF6C-E637-4181-81AC-876B8405F750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1125213" y="2270168"/>
              <a:ext cx="1677799" cy="194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B0A643-F470-448D-A7F7-00093475154E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7843706" y="2270168"/>
              <a:ext cx="2150412" cy="194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F8E251-7690-41F5-AE09-21D98D4881FE}"/>
                </a:ext>
              </a:extLst>
            </p:cNvPr>
            <p:cNvSpPr/>
            <p:nvPr/>
          </p:nvSpPr>
          <p:spPr>
            <a:xfrm>
              <a:off x="1125212" y="4213178"/>
              <a:ext cx="8868905" cy="1182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4B3FD7-1EA8-46AC-89B0-602196A9CA9C}"/>
              </a:ext>
            </a:extLst>
          </p:cNvPr>
          <p:cNvSpPr txBox="1"/>
          <p:nvPr/>
        </p:nvSpPr>
        <p:spPr>
          <a:xfrm>
            <a:off x="3331516" y="5269668"/>
            <a:ext cx="497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&lt;1.2 layer&gt;     DA : (ff : ff : ff : ff : ff : ff)</a:t>
            </a:r>
          </a:p>
          <a:p>
            <a:r>
              <a:rPr lang="en-US" altLang="ko-KR" dirty="0"/>
              <a:t>	         SA : (5c : </a:t>
            </a:r>
            <a:r>
              <a:rPr lang="en-US" altLang="ko-KR" dirty="0" err="1"/>
              <a:t>ea</a:t>
            </a:r>
            <a:r>
              <a:rPr lang="en-US" altLang="ko-KR" dirty="0"/>
              <a:t> : 1d : 37 : cd : 63)</a:t>
            </a:r>
          </a:p>
          <a:p>
            <a:endParaRPr lang="en-US" altLang="ko-KR" dirty="0"/>
          </a:p>
          <a:p>
            <a:r>
              <a:rPr lang="en-US" altLang="ko-KR" dirty="0"/>
              <a:t>&lt;3 layer&gt;       </a:t>
            </a:r>
            <a:r>
              <a:rPr lang="ko-KR" altLang="en-US" dirty="0"/>
              <a:t>없다</a:t>
            </a:r>
          </a:p>
        </p:txBody>
      </p:sp>
    </p:spTree>
    <p:extLst>
      <p:ext uri="{BB962C8B-B14F-4D97-AF65-F5344CB8AC3E}">
        <p14:creationId xmlns:p14="http://schemas.microsoft.com/office/powerpoint/2010/main" val="42629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3) DNS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</a:t>
            </a:r>
            <a:r>
              <a:rPr lang="en-US" altLang="ko-KR" sz="2000" dirty="0"/>
              <a:t>Layer 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1EF134A-EE87-4901-8519-C6DF31196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4129" r="17671" b="8266"/>
          <a:stretch/>
        </p:blipFill>
        <p:spPr>
          <a:xfrm>
            <a:off x="2961313" y="1385235"/>
            <a:ext cx="5092118" cy="4241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5FE2AC-EC51-4998-BFA8-D02429C1B84E}"/>
              </a:ext>
            </a:extLst>
          </p:cNvPr>
          <p:cNvSpPr txBox="1"/>
          <p:nvPr/>
        </p:nvSpPr>
        <p:spPr>
          <a:xfrm>
            <a:off x="4018326" y="5923620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Capture  </a:t>
            </a:r>
            <a:r>
              <a:rPr lang="ko-KR" altLang="en-US" dirty="0"/>
              <a:t>한 </a:t>
            </a:r>
            <a:r>
              <a:rPr lang="en-US" altLang="ko-KR" dirty="0"/>
              <a:t>DNS packet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3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3) DNS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</a:t>
            </a:r>
            <a:r>
              <a:rPr lang="en-US" altLang="ko-KR" sz="2000" dirty="0"/>
              <a:t>Layer 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7071921" y="718804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ko-KR" altLang="en-US" u="sng" dirty="0"/>
              <a:t>프로토콜</a:t>
            </a:r>
            <a:r>
              <a:rPr lang="ko-KR" altLang="en-US" dirty="0"/>
              <a:t>을 명시하라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DDD0D-17C1-4C04-A10E-BD091E5623CB}"/>
              </a:ext>
            </a:extLst>
          </p:cNvPr>
          <p:cNvSpPr txBox="1"/>
          <p:nvPr/>
        </p:nvSpPr>
        <p:spPr>
          <a:xfrm>
            <a:off x="7374629" y="1314905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1,2 layer : Ethernet II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20C8E-A4E0-4C31-8587-1E5C22D8E89E}"/>
              </a:ext>
            </a:extLst>
          </p:cNvPr>
          <p:cNvSpPr txBox="1"/>
          <p:nvPr/>
        </p:nvSpPr>
        <p:spPr>
          <a:xfrm>
            <a:off x="7374629" y="1890536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layer : ARP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F74FFD-0023-4239-8DAE-F3A822267E65}"/>
              </a:ext>
            </a:extLst>
          </p:cNvPr>
          <p:cNvCxnSpPr>
            <a:cxnSpLocks/>
          </p:cNvCxnSpPr>
          <p:nvPr/>
        </p:nvCxnSpPr>
        <p:spPr>
          <a:xfrm>
            <a:off x="6642486" y="1493349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B398B-327D-484B-844F-F70D2E70D6F8}"/>
              </a:ext>
            </a:extLst>
          </p:cNvPr>
          <p:cNvCxnSpPr>
            <a:cxnSpLocks/>
          </p:cNvCxnSpPr>
          <p:nvPr/>
        </p:nvCxnSpPr>
        <p:spPr>
          <a:xfrm>
            <a:off x="6642486" y="2075202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1EF134A-EE87-4901-8519-C6DF31196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4129" r="27128" b="21433"/>
          <a:stretch/>
        </p:blipFill>
        <p:spPr>
          <a:xfrm>
            <a:off x="521206" y="1276179"/>
            <a:ext cx="6061853" cy="52001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EF7ADB-A973-4274-B9FF-B0413CDA8801}"/>
              </a:ext>
            </a:extLst>
          </p:cNvPr>
          <p:cNvCxnSpPr>
            <a:cxnSpLocks/>
          </p:cNvCxnSpPr>
          <p:nvPr/>
        </p:nvCxnSpPr>
        <p:spPr>
          <a:xfrm>
            <a:off x="6652275" y="4006068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D776B1-BE14-4289-ADEB-127AFF1F3B11}"/>
              </a:ext>
            </a:extLst>
          </p:cNvPr>
          <p:cNvCxnSpPr>
            <a:cxnSpLocks/>
          </p:cNvCxnSpPr>
          <p:nvPr/>
        </p:nvCxnSpPr>
        <p:spPr>
          <a:xfrm>
            <a:off x="6652275" y="5180526"/>
            <a:ext cx="67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EE02A1-6549-43F9-8E71-683D0DD294DB}"/>
              </a:ext>
            </a:extLst>
          </p:cNvPr>
          <p:cNvSpPr txBox="1"/>
          <p:nvPr/>
        </p:nvSpPr>
        <p:spPr>
          <a:xfrm>
            <a:off x="7374629" y="3821402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layer : UDP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4FBB3-1E6F-4345-980D-8B5F7E02A399}"/>
              </a:ext>
            </a:extLst>
          </p:cNvPr>
          <p:cNvSpPr txBox="1"/>
          <p:nvPr/>
        </p:nvSpPr>
        <p:spPr>
          <a:xfrm>
            <a:off x="7374629" y="4995860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layer : DNS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1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10845877" cy="64008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3) DNS packet</a:t>
            </a:r>
            <a:r>
              <a:rPr lang="ko-KR" altLang="en-US" sz="2000" dirty="0"/>
              <a:t>을 </a:t>
            </a:r>
            <a:r>
              <a:rPr lang="en-US" altLang="ko-KR" sz="2000" dirty="0"/>
              <a:t>capture</a:t>
            </a:r>
            <a:r>
              <a:rPr lang="ko-KR" altLang="en-US" sz="2000" dirty="0"/>
              <a:t>하고 </a:t>
            </a:r>
            <a:r>
              <a:rPr lang="en-US" altLang="ko-KR" sz="2000" dirty="0"/>
              <a:t>Layer </a:t>
            </a:r>
            <a:r>
              <a:rPr lang="ko-KR" altLang="en-US" sz="2000" dirty="0"/>
              <a:t>구조를 설명하라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33F4-D96E-4BEC-A593-7C80A06E4334}"/>
              </a:ext>
            </a:extLst>
          </p:cNvPr>
          <p:cNvSpPr txBox="1"/>
          <p:nvPr/>
        </p:nvSpPr>
        <p:spPr>
          <a:xfrm>
            <a:off x="856766" y="1303797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Encapsulation </a:t>
            </a:r>
            <a:r>
              <a:rPr lang="ko-KR" altLang="en-US" dirty="0"/>
              <a:t>구조를 명시하라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0D3A9B7-E31D-4747-941D-AE12A15F5E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4129" r="27128" b="21433"/>
          <a:stretch/>
        </p:blipFill>
        <p:spPr>
          <a:xfrm>
            <a:off x="521206" y="1998517"/>
            <a:ext cx="4340727" cy="372365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272DB4-EBB9-456A-8C73-FFFCDA31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24625"/>
              </p:ext>
            </p:extLst>
          </p:nvPr>
        </p:nvGraphicFramePr>
        <p:xfrm>
          <a:off x="7501158" y="1866172"/>
          <a:ext cx="2541864" cy="4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52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1269112">
                  <a:extLst>
                    <a:ext uri="{9D8B030D-6E8A-4147-A177-3AD203B41FA5}">
                      <a16:colId xmlns:a16="http://schemas.microsoft.com/office/drawing/2014/main" val="2348406977"/>
                    </a:ext>
                  </a:extLst>
                </a:gridCol>
              </a:tblGrid>
              <a:tr h="457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UDP Header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(8)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DNS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(36)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88961F56-E418-4FAA-AD66-DAA047108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6554"/>
              </p:ext>
            </p:extLst>
          </p:nvPr>
        </p:nvGraphicFramePr>
        <p:xfrm>
          <a:off x="6621712" y="3055070"/>
          <a:ext cx="254186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52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1269112">
                  <a:extLst>
                    <a:ext uri="{9D8B030D-6E8A-4147-A177-3AD203B41FA5}">
                      <a16:colId xmlns:a16="http://schemas.microsoft.com/office/drawing/2014/main" val="2348406977"/>
                    </a:ext>
                  </a:extLst>
                </a:gridCol>
              </a:tblGrid>
              <a:tr h="457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IP Header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(20)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UDP Segment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(44)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5EAD157A-E47F-4F95-A4F4-D01C1FD95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15661"/>
              </p:ext>
            </p:extLst>
          </p:nvPr>
        </p:nvGraphicFramePr>
        <p:xfrm>
          <a:off x="5960379" y="4357033"/>
          <a:ext cx="254186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52">
                  <a:extLst>
                    <a:ext uri="{9D8B030D-6E8A-4147-A177-3AD203B41FA5}">
                      <a16:colId xmlns:a16="http://schemas.microsoft.com/office/drawing/2014/main" val="481338787"/>
                    </a:ext>
                  </a:extLst>
                </a:gridCol>
                <a:gridCol w="1269112">
                  <a:extLst>
                    <a:ext uri="{9D8B030D-6E8A-4147-A177-3AD203B41FA5}">
                      <a16:colId xmlns:a16="http://schemas.microsoft.com/office/drawing/2014/main" val="2348406977"/>
                    </a:ext>
                  </a:extLst>
                </a:gridCol>
              </a:tblGrid>
              <a:tr h="457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Ethernet Header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(14)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IP Packet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(64)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94376"/>
                  </a:ext>
                </a:extLst>
              </a:tr>
            </a:tbl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93F08A02-9449-46E2-AF97-B0EB049D3341}"/>
              </a:ext>
            </a:extLst>
          </p:cNvPr>
          <p:cNvSpPr/>
          <p:nvPr/>
        </p:nvSpPr>
        <p:spPr>
          <a:xfrm rot="5400000">
            <a:off x="7811470" y="2535222"/>
            <a:ext cx="180210" cy="2524001"/>
          </a:xfrm>
          <a:prstGeom prst="rightBrace">
            <a:avLst>
              <a:gd name="adj1" fmla="val 8333"/>
              <a:gd name="adj2" fmla="val 497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BB1B2C96-6C12-4827-B7A8-0D91A5392DF0}"/>
              </a:ext>
            </a:extLst>
          </p:cNvPr>
          <p:cNvSpPr/>
          <p:nvPr/>
        </p:nvSpPr>
        <p:spPr>
          <a:xfrm rot="5400000">
            <a:off x="7132275" y="3890118"/>
            <a:ext cx="180210" cy="2524001"/>
          </a:xfrm>
          <a:prstGeom prst="rightBrace">
            <a:avLst>
              <a:gd name="adj1" fmla="val 8333"/>
              <a:gd name="adj2" fmla="val 497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32E5B3E2-80BD-41F6-9302-8B34D1C89511}"/>
              </a:ext>
            </a:extLst>
          </p:cNvPr>
          <p:cNvSpPr/>
          <p:nvPr/>
        </p:nvSpPr>
        <p:spPr>
          <a:xfrm rot="5400000">
            <a:off x="8673053" y="1255781"/>
            <a:ext cx="180210" cy="2524001"/>
          </a:xfrm>
          <a:prstGeom prst="rightBrace">
            <a:avLst>
              <a:gd name="adj1" fmla="val 8333"/>
              <a:gd name="adj2" fmla="val 497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0064-FB1F-4A5D-8897-565613784B5D}"/>
              </a:ext>
            </a:extLst>
          </p:cNvPr>
          <p:cNvSpPr txBox="1"/>
          <p:nvPr/>
        </p:nvSpPr>
        <p:spPr>
          <a:xfrm>
            <a:off x="6248088" y="5352844"/>
            <a:ext cx="2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Frame (78)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3E7B9-9076-4EC0-BD0E-E4C45B04C7E4}"/>
              </a:ext>
            </a:extLst>
          </p:cNvPr>
          <p:cNvSpPr txBox="1"/>
          <p:nvPr/>
        </p:nvSpPr>
        <p:spPr>
          <a:xfrm>
            <a:off x="7330069" y="3884282"/>
            <a:ext cx="2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 Packet (64)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51CA9-C31A-4198-AF4D-05CAF9E45377}"/>
              </a:ext>
            </a:extLst>
          </p:cNvPr>
          <p:cNvSpPr txBox="1"/>
          <p:nvPr/>
        </p:nvSpPr>
        <p:spPr>
          <a:xfrm>
            <a:off x="8017967" y="2614851"/>
            <a:ext cx="2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UDP Segment (44)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280</TotalTime>
  <Words>581</Words>
  <Application>Microsoft Office PowerPoint</Application>
  <PresentationFormat>와이드스크린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WelcomeDoc</vt:lpstr>
      <vt:lpstr>실습 01-Wireshark 이해 </vt:lpstr>
      <vt:lpstr>1) Wireshark 화면을 capture해서 Packet list window, Packet details window, Packet byte window를 명시한다.</vt:lpstr>
      <vt:lpstr>2) ARP packet을 capture하고 강의노트에 명시된 방법을 참고해서 Layer구조를 설명하라.</vt:lpstr>
      <vt:lpstr>2) ARP packet을 capture하고 강의노트에 명시된 방법을 참고해서 Layer구조를 설명하라.</vt:lpstr>
      <vt:lpstr>2) ARP packet을 capture하고 강의노트에 명시된 방법을 참고해서 Layer구조를 설명하라.</vt:lpstr>
      <vt:lpstr>2) ARP packet을 capture하고 강의노트에 명시된 방법을 참고해서 Layer구조를 설명하라.</vt:lpstr>
      <vt:lpstr>3) DNS packet을 capture하고 Layer 구조를 설명하라.</vt:lpstr>
      <vt:lpstr>3) DNS packet을 capture하고 Layer 구조를 설명하라.</vt:lpstr>
      <vt:lpstr>3) DNS packet을 capture하고 Layer 구조를 설명하라.</vt:lpstr>
      <vt:lpstr>3) DNS packet을 capture하고 Layer 구조를 설명하라.</vt:lpstr>
      <vt:lpstr>3) DNS packet을 capture하고 Layer 구조를 설명하라.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01-Wireshark 이해</dc:title>
  <dc:creator>13</dc:creator>
  <cp:keywords/>
  <cp:lastModifiedBy>400T6B</cp:lastModifiedBy>
  <cp:revision>37</cp:revision>
  <dcterms:created xsi:type="dcterms:W3CDTF">2019-09-24T10:20:58Z</dcterms:created>
  <dcterms:modified xsi:type="dcterms:W3CDTF">2019-10-02T04:46:02Z</dcterms:modified>
  <cp:version/>
</cp:coreProperties>
</file>