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69" r:id="rId3"/>
    <p:sldId id="280" r:id="rId4"/>
    <p:sldId id="279" r:id="rId5"/>
    <p:sldId id="266" r:id="rId6"/>
    <p:sldId id="267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31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6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30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8"/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31572-58FF-4AED-AF53-CF828F94FE48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6A2D-73FF-4553-BC3F-B0D99D355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DF33E-A65A-4FEC-82A3-598991D29D5C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86C7-3B1C-4216-B859-7D054253FD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/>
          <p:cNvSpPr txBox="1"/>
          <p:nvPr/>
        </p:nvSpPr>
        <p:spPr>
          <a:xfrm>
            <a:off x="541338" y="790575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6" name="TextBox 21"/>
          <p:cNvSpPr txBox="1"/>
          <p:nvPr/>
        </p:nvSpPr>
        <p:spPr>
          <a:xfrm>
            <a:off x="8893175" y="2886075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ea"/>
              </a:rPr>
              <a:t>”</a:t>
            </a:r>
            <a:endParaRPr kumimoji="0"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8346B-0783-4E06-B9A0-18629D1F87F8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46A4-7FA1-4C6C-BB75-4BFF8638B4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9CEC6-1FC6-4D7F-AEE4-59FC18D98938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5FFF2-8A85-47F0-9738-F337BB319E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/>
          <p:nvPr/>
        </p:nvSpPr>
        <p:spPr>
          <a:xfrm>
            <a:off x="541338" y="790575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8893175" y="2886075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ea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12570-F237-4E02-B6DD-114DC143E493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2AF59-3170-45A9-8CAE-DF8AB6CC9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51A73-9BA7-444A-9437-9E904475607A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4CDFF-BF48-48E6-ADA9-405F9DC05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3DA1-9AE0-4A42-968A-D989BEADF74F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A41F1-7D9A-4D03-8CFB-0CCD2E4F99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EA49A-E25E-4DFD-BA8A-8999ECE5F26E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1631C-4199-4A3B-8F32-C6C182716B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E1424-91DF-48CD-8201-2297C321EFBC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BFB9F-0516-4982-A5FF-4AF793AF04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FED1C-2326-4D56-B90D-4C124D6E4F36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BCCF1-0928-48A7-BC56-EB17CFDD43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67C9F-D4E1-48A5-9108-81B20209B97F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4BF36-A791-4D0E-8D27-33BDD07A45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61F30-7EDF-4A9C-83AD-30CC6432E2A0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B393B-D2EE-45F1-8D76-2557E793DA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430C7-5B3B-422F-8814-C54D1F039FCD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8584-F41D-4B55-AE6E-05C388DAC4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2E803-1929-45B0-8225-B5A690DBE6F7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E41EB-3941-4FE0-8A34-9ACE39BAF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8DEEE-934E-43F3-917C-4978AF11C01D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8BF5-BF9E-4456-8AF2-87CB942F4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611C9-443B-4629-90DB-C35A2E21024B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12209-38A2-42AB-9123-DA5ADA8925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ACD9ED0-0AE0-45F3-8038-9C5985519E7C}" type="datetimeFigureOut">
              <a:rPr lang="en-US"/>
              <a:pPr>
                <a:defRPr/>
              </a:pPr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23F499-FC39-4AB4-A85C-5238B196F1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79" r:id="rId8"/>
    <p:sldLayoutId id="2147483678" r:id="rId9"/>
    <p:sldLayoutId id="2147483677" r:id="rId10"/>
    <p:sldLayoutId id="2147483687" r:id="rId11"/>
    <p:sldLayoutId id="2147483676" r:id="rId12"/>
    <p:sldLayoutId id="2147483688" r:id="rId13"/>
    <p:sldLayoutId id="2147483675" r:id="rId14"/>
    <p:sldLayoutId id="2147483674" r:id="rId15"/>
    <p:sldLayoutId id="2147483673" r:id="rId16"/>
  </p:sldLayoutIdLst>
  <p:txStyles>
    <p:titleStyle>
      <a:lvl1pPr algn="l" defTabSz="457200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2pPr>
      <a:lvl3pPr algn="l" defTabSz="457200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3pPr>
      <a:lvl4pPr algn="l" defTabSz="457200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4pPr>
      <a:lvl5pPr algn="l" defTabSz="457200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latinLnBrk="1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latinLnBrk="1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latinLnBrk="1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latinLnBrk="1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latinLnBrk="1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ctrTitle"/>
          </p:nvPr>
        </p:nvSpPr>
        <p:spPr>
          <a:xfrm>
            <a:off x="1506538" y="666750"/>
            <a:ext cx="7767637" cy="1646238"/>
          </a:xfrm>
        </p:spPr>
        <p:txBody>
          <a:bodyPr/>
          <a:lstStyle/>
          <a:p>
            <a:pPr algn="ctr" eaLnBrk="1" hangingPunct="1"/>
            <a:r>
              <a:rPr lang="en-US" altLang="ko-KR" sz="4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Combinational logic design with MUX &amp; Decoder </a:t>
            </a:r>
            <a:r>
              <a:rPr lang="ko-KR" altLang="en-US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실습 </a:t>
            </a:r>
            <a:r>
              <a:rPr lang="en-US" altLang="ko-KR" sz="24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03</a:t>
            </a:r>
            <a:endParaRPr lang="en-US" altLang="ko-KR" sz="440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4" name="부제목 2"/>
          <p:cNvSpPr>
            <a:spLocks noGrp="1"/>
          </p:cNvSpPr>
          <p:nvPr>
            <p:ph type="subTitle" idx="1"/>
          </p:nvPr>
        </p:nvSpPr>
        <p:spPr>
          <a:xfrm>
            <a:off x="1506538" y="4521200"/>
            <a:ext cx="7767637" cy="1096963"/>
          </a:xfrm>
        </p:spPr>
        <p:txBody>
          <a:bodyPr/>
          <a:lstStyle/>
          <a:p>
            <a:pPr eaLnBrk="1" hangingPunct="1"/>
            <a:r>
              <a:rPr lang="en-US" altLang="ko-KR" sz="2800" b="1">
                <a:solidFill>
                  <a:srgbClr val="7F7F7F"/>
                </a:solidFill>
              </a:rPr>
              <a:t>201810760 </a:t>
            </a:r>
            <a:r>
              <a:rPr lang="ko-KR" altLang="en-US" sz="2800" b="1">
                <a:solidFill>
                  <a:srgbClr val="7F7F7F"/>
                </a:solidFill>
              </a:rPr>
              <a:t>김상경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2211388" y="533400"/>
            <a:ext cx="5821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2. Verify the 4-to-16 Decoder with simulation</a:t>
            </a:r>
          </a:p>
          <a:p>
            <a:pPr latinLnBrk="0"/>
            <a:endParaRPr kumimoji="0" lang="ko-KR" altLang="en-US">
              <a:latin typeface="Trebuchet MS" pitchFamily="34" charset="0"/>
              <a:ea typeface="HY그래픽M" pitchFamily="18" charset="-127"/>
            </a:endParaRPr>
          </a:p>
        </p:txBody>
      </p:sp>
      <p:pic>
        <p:nvPicPr>
          <p:cNvPr id="39939" name="그림 8"/>
          <p:cNvPicPr>
            <a:picLocks noChangeAspect="1"/>
          </p:cNvPicPr>
          <p:nvPr/>
        </p:nvPicPr>
        <p:blipFill>
          <a:blip r:embed="rId2"/>
          <a:srcRect l="427" r="3346" b="63480"/>
          <a:stretch>
            <a:fillRect/>
          </a:stretch>
        </p:blipFill>
        <p:spPr bwMode="auto">
          <a:xfrm>
            <a:off x="371475" y="1447800"/>
            <a:ext cx="114030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Box 1"/>
          <p:cNvSpPr txBox="1">
            <a:spLocks noChangeArrowheads="1"/>
          </p:cNvSpPr>
          <p:nvPr/>
        </p:nvSpPr>
        <p:spPr bwMode="auto">
          <a:xfrm>
            <a:off x="2647950" y="1824038"/>
            <a:ext cx="9207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>
                <a:solidFill>
                  <a:schemeClr val="bg1"/>
                </a:solidFill>
                <a:latin typeface="Trebuchet MS" pitchFamily="34" charset="0"/>
                <a:ea typeface="HY그래픽M" pitchFamily="18" charset="-127"/>
              </a:rPr>
              <a:t>0       1       2      3      4      5      6       7      8      9      10      11     12     13     14     15</a:t>
            </a:r>
            <a:endParaRPr kumimoji="0" lang="ko-KR" altLang="en-US">
              <a:solidFill>
                <a:schemeClr val="bg1"/>
              </a:solidFill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493838" y="4548188"/>
            <a:ext cx="8386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ko-KR"/>
              <a:t>F(0)</a:t>
            </a:r>
            <a:r>
              <a:rPr lang="ko-KR" altLang="en-US"/>
              <a:t>부터 </a:t>
            </a:r>
            <a:r>
              <a:rPr lang="en-US" altLang="ko-KR"/>
              <a:t>F(15)</a:t>
            </a:r>
            <a:r>
              <a:rPr lang="ko-KR" altLang="en-US"/>
              <a:t>까지 </a:t>
            </a:r>
            <a:r>
              <a:rPr lang="en-US" altLang="ko-KR"/>
              <a:t>“1000000000000000” ~ ”0000000000000001”</a:t>
            </a:r>
            <a:r>
              <a:rPr lang="ko-KR" altLang="en-US"/>
              <a:t>의 결과값이 나타나는 것을 볼 수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1382713" y="288925"/>
            <a:ext cx="78533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endParaRPr kumimoji="0" lang="en-US" altLang="ko-KR">
              <a:latin typeface="Trebuchet MS" pitchFamily="34" charset="0"/>
              <a:ea typeface="HY그래픽M" pitchFamily="18" charset="-127"/>
            </a:endParaRPr>
          </a:p>
          <a:p>
            <a:pPr latinLnBrk="0"/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3. Design a circuit that produce F, by using the Decoder you just made</a:t>
            </a:r>
          </a:p>
          <a:p>
            <a:pPr latinLnBrk="0"/>
            <a:endParaRPr kumimoji="0" lang="ko-KR" altLang="en-US">
              <a:latin typeface="Trebuchet MS" pitchFamily="34" charset="0"/>
              <a:ea typeface="HY그래픽M" pitchFamily="18" charset="-127"/>
            </a:endParaRPr>
          </a:p>
        </p:txBody>
      </p:sp>
      <p:pic>
        <p:nvPicPr>
          <p:cNvPr id="40963" name="그림 3"/>
          <p:cNvPicPr>
            <a:picLocks noChangeAspect="1"/>
          </p:cNvPicPr>
          <p:nvPr/>
        </p:nvPicPr>
        <p:blipFill>
          <a:blip r:embed="rId2"/>
          <a:srcRect r="20660" b="12880"/>
          <a:stretch>
            <a:fillRect/>
          </a:stretch>
        </p:blipFill>
        <p:spPr bwMode="auto">
          <a:xfrm>
            <a:off x="4002088" y="1281113"/>
            <a:ext cx="6181725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그림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" y="1271588"/>
            <a:ext cx="2955925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31825" y="3571875"/>
            <a:ext cx="3033713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ko-KR"/>
              <a:t>F</a:t>
            </a:r>
            <a:r>
              <a:rPr lang="ko-KR" altLang="en-US"/>
              <a:t>를 최종 결과인 </a:t>
            </a:r>
            <a:r>
              <a:rPr lang="en-US" altLang="ko-KR"/>
              <a:t>OUT STD_LOGIC</a:t>
            </a:r>
            <a:r>
              <a:rPr lang="ko-KR" altLang="en-US"/>
              <a:t>으로 설정하고</a:t>
            </a:r>
            <a:r>
              <a:rPr lang="en-US" altLang="ko-KR"/>
              <a:t>, </a:t>
            </a:r>
          </a:p>
          <a:p>
            <a:pPr defTabSz="914400">
              <a:spcBef>
                <a:spcPct val="50000"/>
              </a:spcBef>
            </a:pPr>
            <a:r>
              <a:rPr lang="en-US" altLang="ko-KR"/>
              <a:t>SIGNAL y</a:t>
            </a:r>
            <a:r>
              <a:rPr lang="ko-KR" altLang="en-US"/>
              <a:t>를 </a:t>
            </a:r>
            <a:r>
              <a:rPr lang="en-US" altLang="ko-KR"/>
              <a:t>0-to-15</a:t>
            </a:r>
            <a:r>
              <a:rPr lang="ko-KR" altLang="en-US"/>
              <a:t>로 추가하여주었다</a:t>
            </a:r>
            <a:r>
              <a:rPr lang="en-US" altLang="ko-KR"/>
              <a:t>. </a:t>
            </a:r>
          </a:p>
          <a:p>
            <a:pPr defTabSz="914400">
              <a:spcBef>
                <a:spcPct val="50000"/>
              </a:spcBef>
            </a:pPr>
            <a:r>
              <a:rPr lang="ko-KR" altLang="en-US"/>
              <a:t>또한 마지막 </a:t>
            </a:r>
            <a:r>
              <a:rPr lang="en-US" altLang="ko-KR"/>
              <a:t>F</a:t>
            </a:r>
            <a:r>
              <a:rPr lang="ko-KR" altLang="en-US"/>
              <a:t>값이 </a:t>
            </a:r>
            <a:r>
              <a:rPr lang="en-US" altLang="ko-KR"/>
              <a:t>y(0,2,3,8,10,12,14,15)</a:t>
            </a:r>
            <a:r>
              <a:rPr lang="ko-KR" altLang="en-US"/>
              <a:t>일때 </a:t>
            </a:r>
            <a:r>
              <a:rPr lang="en-US" altLang="ko-KR"/>
              <a:t>1</a:t>
            </a:r>
            <a:r>
              <a:rPr lang="ko-KR" altLang="en-US"/>
              <a:t>이므로 </a:t>
            </a:r>
            <a:r>
              <a:rPr lang="en-US" altLang="ko-KR"/>
              <a:t>OR </a:t>
            </a:r>
            <a:r>
              <a:rPr lang="ko-KR" altLang="en-US"/>
              <a:t>연산과 함께추가 하여주었다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1400175" y="0"/>
            <a:ext cx="78533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endParaRPr kumimoji="0" lang="en-US" altLang="ko-KR">
              <a:latin typeface="Trebuchet MS" pitchFamily="34" charset="0"/>
              <a:ea typeface="HY그래픽M" pitchFamily="18" charset="-127"/>
            </a:endParaRPr>
          </a:p>
          <a:p>
            <a:pPr latinLnBrk="0"/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3. Design a circuit that produce F, by using the Decoder you just made</a:t>
            </a:r>
          </a:p>
          <a:p>
            <a:pPr latinLnBrk="0"/>
            <a:endParaRPr kumimoji="0" lang="ko-KR" altLang="en-US">
              <a:latin typeface="Trebuchet MS" pitchFamily="34" charset="0"/>
              <a:ea typeface="HY그래픽M" pitchFamily="18" charset="-127"/>
            </a:endParaRPr>
          </a:p>
        </p:txBody>
      </p:sp>
      <p:pic>
        <p:nvPicPr>
          <p:cNvPr id="41987" name="그림 5"/>
          <p:cNvPicPr>
            <a:picLocks noChangeAspect="1"/>
          </p:cNvPicPr>
          <p:nvPr/>
        </p:nvPicPr>
        <p:blipFill>
          <a:blip r:embed="rId2"/>
          <a:srcRect l="45786" t="2368" r="10390" b="1291"/>
          <a:stretch>
            <a:fillRect/>
          </a:stretch>
        </p:blipFill>
        <p:spPr bwMode="auto">
          <a:xfrm>
            <a:off x="1260475" y="681038"/>
            <a:ext cx="3702050" cy="597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4972050" y="3351213"/>
            <a:ext cx="601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F(A,B,C,D) = ∑m(0,2,3,8,10,11,12,14,15)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을 구현하기 위한 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VHDL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코드를 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RTL viewer 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하였다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3240088" y="0"/>
            <a:ext cx="78533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endParaRPr kumimoji="0" lang="en-US" altLang="ko-KR">
              <a:latin typeface="Trebuchet MS" pitchFamily="34" charset="0"/>
              <a:ea typeface="HY그래픽M" pitchFamily="18" charset="-127"/>
            </a:endParaRPr>
          </a:p>
          <a:p>
            <a:pPr latinLnBrk="0"/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4. Verify with simulation the circuit</a:t>
            </a:r>
          </a:p>
        </p:txBody>
      </p:sp>
      <p:pic>
        <p:nvPicPr>
          <p:cNvPr id="43011" name="그림 5"/>
          <p:cNvPicPr>
            <a:picLocks noChangeAspect="1"/>
          </p:cNvPicPr>
          <p:nvPr/>
        </p:nvPicPr>
        <p:blipFill>
          <a:blip r:embed="rId2"/>
          <a:srcRect r="1237" b="61014"/>
          <a:stretch>
            <a:fillRect/>
          </a:stretch>
        </p:blipFill>
        <p:spPr bwMode="auto">
          <a:xfrm>
            <a:off x="566738" y="717550"/>
            <a:ext cx="10415587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Box 6"/>
          <p:cNvSpPr txBox="1">
            <a:spLocks noChangeArrowheads="1"/>
          </p:cNvSpPr>
          <p:nvPr/>
        </p:nvSpPr>
        <p:spPr bwMode="auto">
          <a:xfrm>
            <a:off x="7754938" y="3852863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endParaRPr kumimoji="0" lang="ko-KR" altLang="en-US"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857500" y="2092325"/>
            <a:ext cx="7754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ko-KR" sz="2000">
                <a:solidFill>
                  <a:schemeClr val="bg1"/>
                </a:solidFill>
              </a:rPr>
              <a:t>1    0    1    1    0    0    0    0    1    0    1    1    1    0    1    1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541713" y="4413250"/>
            <a:ext cx="5283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ko-KR"/>
              <a:t>Lab3-01</a:t>
            </a:r>
            <a:r>
              <a:rPr lang="ko-KR" altLang="en-US"/>
              <a:t>과 같은 조건으로 </a:t>
            </a:r>
            <a:r>
              <a:rPr lang="en-US" altLang="ko-KR"/>
              <a:t>Simulation </a:t>
            </a:r>
            <a:r>
              <a:rPr lang="ko-KR" altLang="en-US"/>
              <a:t>한 결과</a:t>
            </a:r>
            <a:r>
              <a:rPr lang="en-US" altLang="ko-KR"/>
              <a:t>, 1,0,1,1,0,0,0,0,1,0,1,1,1,0,1,1</a:t>
            </a:r>
            <a:r>
              <a:rPr lang="ko-KR" altLang="en-US"/>
              <a:t>로 진리표와 같은 결과가 나옴을 볼 수 있다</a:t>
            </a:r>
            <a:r>
              <a:rPr lang="en-US" altLang="ko-KR"/>
              <a:t>.</a:t>
            </a:r>
          </a:p>
        </p:txBody>
      </p:sp>
      <p:graphicFrame>
        <p:nvGraphicFramePr>
          <p:cNvPr id="43145" name="Group 137"/>
          <p:cNvGraphicFramePr>
            <a:graphicFrameLocks noGrp="1"/>
          </p:cNvGraphicFramePr>
          <p:nvPr/>
        </p:nvGraphicFramePr>
        <p:xfrm>
          <a:off x="558800" y="3286125"/>
          <a:ext cx="2619375" cy="342265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C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D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m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7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8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9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ctrTitle" idx="4294967295"/>
          </p:nvPr>
        </p:nvSpPr>
        <p:spPr>
          <a:xfrm>
            <a:off x="1339850" y="182563"/>
            <a:ext cx="7766050" cy="769937"/>
          </a:xfrm>
        </p:spPr>
        <p:txBody>
          <a:bodyPr anchor="b"/>
          <a:lstStyle/>
          <a:p>
            <a:pPr algn="ctr"/>
            <a:r>
              <a:rPr lang="en-US" altLang="ko-KR" sz="5400"/>
              <a:t>Discussion</a:t>
            </a:r>
            <a:endParaRPr lang="ko-KR" altLang="en-US" sz="2400"/>
          </a:p>
        </p:txBody>
      </p:sp>
      <p:sp>
        <p:nvSpPr>
          <p:cNvPr id="4" name="부제목 3"/>
          <p:cNvSpPr>
            <a:spLocks noGrp="1"/>
          </p:cNvSpPr>
          <p:nvPr>
            <p:ph type="subTitle" idx="4294967295"/>
          </p:nvPr>
        </p:nvSpPr>
        <p:spPr>
          <a:xfrm>
            <a:off x="1008063" y="1236663"/>
            <a:ext cx="8294687" cy="519430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우선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, 8-to-1 MUX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를 만들기 위해 진리표를 여덟 부분으로 나누어 보아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F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의 결과값을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D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에 관한 식 혹은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1, 0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으로 바꾸는 방법을 알게 되었다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. </a:t>
            </a:r>
          </a:p>
          <a:p>
            <a:pPr marL="0" indent="0">
              <a:buFont typeface="Wingdings 3" pitchFamily="18" charset="2"/>
              <a:buNone/>
            </a:pP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기본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4-to-16 Decoder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를 변형하여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F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에 최종 값으로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1 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또는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0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이 나올 수 있게 하는 방법을 처음에 몰랐다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.  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새로운 변수를 설정해야 하는 것인지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, Enw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를 새로 설정 해야하는 것인지 너무 어려웠다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.</a:t>
            </a:r>
          </a:p>
          <a:p>
            <a:pPr marL="0" indent="0">
              <a:buFont typeface="Wingdings 3" pitchFamily="18" charset="2"/>
              <a:buNone/>
            </a:pP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하지만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OR 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연산자를 통해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F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값이 나오게끔 회로도를 생각해보니 문득 떠올랐다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.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En 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값이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0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일 때와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일 때를 따로 구분하여 실행해보지 못했다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이 과제를 제출한 이후에 따로 실험을 해볼 것이다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.</a:t>
            </a:r>
          </a:p>
          <a:p>
            <a:pPr marL="0" indent="0">
              <a:buFont typeface="Wingdings 3" pitchFamily="18" charset="2"/>
              <a:buNone/>
            </a:pP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또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, 4-to-10 Decoder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의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F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값이 너무나 긴 문자열로 나타났는데 다음에는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hex 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방법으로 표현해볼 것이다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.</a:t>
            </a:r>
          </a:p>
          <a:p>
            <a:pPr marL="0" indent="0">
              <a:buFont typeface="Wingdings 3" pitchFamily="18" charset="2"/>
              <a:buNone/>
            </a:pP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아직은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MUX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의 설계를 위한 진리표를 통한 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minimize 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가 어렵다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굴림" charset="-127"/>
                <a:ea typeface="굴림" charset="-127"/>
              </a:rPr>
              <a:t>예제를 더 접해봐야겠다</a:t>
            </a:r>
            <a:r>
              <a:rPr lang="en-US" altLang="ko-KR">
                <a:solidFill>
                  <a:schemeClr val="tx1"/>
                </a:solidFill>
                <a:latin typeface="굴림" charset="-127"/>
                <a:ea typeface="굴림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16000" y="144463"/>
            <a:ext cx="8107363" cy="1247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3795" name="Text Box 11"/>
          <p:cNvSpPr txBox="1">
            <a:spLocks noChangeArrowheads="1"/>
          </p:cNvSpPr>
          <p:nvPr/>
        </p:nvSpPr>
        <p:spPr bwMode="auto">
          <a:xfrm>
            <a:off x="1565275" y="115888"/>
            <a:ext cx="70913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0" lang="en-US" altLang="ko-KR" b="1">
                <a:solidFill>
                  <a:schemeClr val="tx2"/>
                </a:solidFill>
              </a:rPr>
              <a:t>Lab 03-1. Design with MUX</a:t>
            </a:r>
          </a:p>
          <a:p>
            <a:pPr defTabSz="914400"/>
            <a:endParaRPr kumimoji="0" lang="en-US" altLang="ko-KR" b="1"/>
          </a:p>
          <a:p>
            <a:pPr defTabSz="914400"/>
            <a:r>
              <a:rPr kumimoji="0" lang="en-US" altLang="ko-KR"/>
              <a:t>Consider the function F(A,B,C,D) = ∑m(0,2,3,8,10,11,12,14,15).  Design F with </a:t>
            </a:r>
            <a:r>
              <a:rPr kumimoji="0" lang="en-US" altLang="ko-KR" u="sng"/>
              <a:t>a 8-to-1 MUX</a:t>
            </a:r>
            <a:endParaRPr kumimoji="0" lang="ko-KR" altLang="en-US" u="sng"/>
          </a:p>
        </p:txBody>
      </p:sp>
      <p:sp>
        <p:nvSpPr>
          <p:cNvPr id="33796" name="Text Box 12"/>
          <p:cNvSpPr txBox="1">
            <a:spLocks noChangeArrowheads="1"/>
          </p:cNvSpPr>
          <p:nvPr/>
        </p:nvSpPr>
        <p:spPr bwMode="auto">
          <a:xfrm>
            <a:off x="738188" y="1452563"/>
            <a:ext cx="8656637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defTabSz="914400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kumimoji="0" lang="en-US" altLang="ko-KR"/>
              <a:t> 1. Design a 8-to-1 MUX with Enable (with VHDL)</a:t>
            </a:r>
          </a:p>
          <a:p>
            <a:pPr defTabSz="914400">
              <a:spcBef>
                <a:spcPct val="50000"/>
              </a:spcBef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0C8789-8DDB-4942-AC0B-3F663345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" t="2074"/>
          <a:stretch/>
        </p:blipFill>
        <p:spPr>
          <a:xfrm>
            <a:off x="1107347" y="2046913"/>
            <a:ext cx="3959159" cy="28239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546F14-A1F9-425F-BB49-82417D8A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392" y="1987095"/>
            <a:ext cx="3823808" cy="1673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482C93-DE80-4ED8-82FE-C8E417BECB75}"/>
              </a:ext>
            </a:extLst>
          </p:cNvPr>
          <p:cNvSpPr txBox="1"/>
          <p:nvPr/>
        </p:nvSpPr>
        <p:spPr>
          <a:xfrm>
            <a:off x="738188" y="5126106"/>
            <a:ext cx="3823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Selector</a:t>
            </a:r>
            <a:r>
              <a:rPr lang="ko-KR" altLang="en-US" dirty="0"/>
              <a:t>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를 구현하기 위해서</a:t>
            </a:r>
            <a:r>
              <a:rPr lang="en-US" altLang="ko-KR" dirty="0"/>
              <a:t> port s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개의  </a:t>
            </a:r>
            <a:r>
              <a:rPr lang="en-US" altLang="ko-KR" dirty="0"/>
              <a:t>logic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로 설정함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기반으로 </a:t>
            </a:r>
            <a:r>
              <a:rPr lang="en-US" altLang="ko-KR" dirty="0"/>
              <a:t>w</a:t>
            </a:r>
            <a:r>
              <a:rPr lang="ko-KR" altLang="en-US" dirty="0"/>
              <a:t>의 값을 </a:t>
            </a:r>
            <a:r>
              <a:rPr lang="en-US" altLang="ko-KR" dirty="0"/>
              <a:t>4bit</a:t>
            </a:r>
            <a:r>
              <a:rPr lang="ko-KR" altLang="en-US" dirty="0"/>
              <a:t>로 결정할 수 있도록 코드를 구현했다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95237-E984-4297-BB50-EFA336756CA0}"/>
              </a:ext>
            </a:extLst>
          </p:cNvPr>
          <p:cNvSpPr txBox="1"/>
          <p:nvPr/>
        </p:nvSpPr>
        <p:spPr>
          <a:xfrm>
            <a:off x="5718102" y="3860324"/>
            <a:ext cx="382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RTL viewer </a:t>
            </a:r>
            <a:r>
              <a:rPr lang="ko-KR" altLang="en-US" dirty="0"/>
              <a:t>한 결과이다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12"/>
          <p:cNvSpPr txBox="1">
            <a:spLocks noChangeArrowheads="1"/>
          </p:cNvSpPr>
          <p:nvPr/>
        </p:nvSpPr>
        <p:spPr bwMode="auto">
          <a:xfrm>
            <a:off x="1009650" y="300038"/>
            <a:ext cx="86566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defTabSz="914400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kumimoji="0" lang="en-US" altLang="ko-KR"/>
              <a:t> 2. Verify the 8-to-1 MUX with simulation</a:t>
            </a: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DFFB2B-283E-4FC8-94AA-170F4C909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" t="629" r="244" b="27571"/>
          <a:stretch/>
        </p:blipFill>
        <p:spPr>
          <a:xfrm>
            <a:off x="536896" y="855677"/>
            <a:ext cx="10276514" cy="235730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C9A1C0-D3F7-44A4-8171-350B791BF71F}"/>
              </a:ext>
            </a:extLst>
          </p:cNvPr>
          <p:cNvCxnSpPr/>
          <p:nvPr/>
        </p:nvCxnSpPr>
        <p:spPr>
          <a:xfrm>
            <a:off x="5603846" y="693738"/>
            <a:ext cx="0" cy="273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CEFA91-3579-4A5C-A464-6A2B7ADBF343}"/>
              </a:ext>
            </a:extLst>
          </p:cNvPr>
          <p:cNvCxnSpPr/>
          <p:nvPr/>
        </p:nvCxnSpPr>
        <p:spPr>
          <a:xfrm>
            <a:off x="6509857" y="693738"/>
            <a:ext cx="0" cy="273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0C5EC8-13E6-41F6-8B8C-322FEBE1476A}"/>
              </a:ext>
            </a:extLst>
          </p:cNvPr>
          <p:cNvSpPr txBox="1"/>
          <p:nvPr/>
        </p:nvSpPr>
        <p:spPr>
          <a:xfrm>
            <a:off x="4966285" y="3523376"/>
            <a:ext cx="24831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En</a:t>
            </a:r>
            <a:r>
              <a:rPr lang="en-US" altLang="ko-KR" sz="1300" dirty="0"/>
              <a:t> </a:t>
            </a:r>
            <a:r>
              <a:rPr lang="ko-KR" altLang="en-US" sz="1300" dirty="0"/>
              <a:t>이 </a:t>
            </a:r>
            <a:r>
              <a:rPr lang="en-US" altLang="ko-KR" sz="1300" dirty="0"/>
              <a:t>0</a:t>
            </a:r>
            <a:r>
              <a:rPr lang="ko-KR" altLang="en-US" sz="1300" dirty="0"/>
              <a:t>일 때는 </a:t>
            </a:r>
            <a:r>
              <a:rPr lang="en-US" altLang="ko-KR" sz="1300" dirty="0"/>
              <a:t>f</a:t>
            </a:r>
            <a:r>
              <a:rPr lang="ko-KR" altLang="en-US" sz="1300" dirty="0"/>
              <a:t>값이 </a:t>
            </a:r>
            <a:r>
              <a:rPr lang="en-US" altLang="ko-KR" sz="1300" dirty="0"/>
              <a:t>0</a:t>
            </a:r>
            <a:r>
              <a:rPr lang="ko-KR" altLang="en-US" sz="1300" dirty="0"/>
              <a:t>이고</a:t>
            </a:r>
            <a:r>
              <a:rPr lang="en-US" altLang="ko-KR" sz="1300" dirty="0"/>
              <a:t>, 1</a:t>
            </a:r>
            <a:r>
              <a:rPr lang="ko-KR" altLang="en-US" sz="1300" dirty="0"/>
              <a:t>일 때는 </a:t>
            </a:r>
            <a:r>
              <a:rPr lang="en-US" altLang="ko-KR" sz="1300" dirty="0"/>
              <a:t>f</a:t>
            </a:r>
            <a:r>
              <a:rPr lang="ko-KR" altLang="en-US" sz="1300" dirty="0"/>
              <a:t>값이 </a:t>
            </a:r>
            <a:r>
              <a:rPr lang="en-US" altLang="ko-KR" sz="1300" dirty="0"/>
              <a:t>1</a:t>
            </a:r>
            <a:r>
              <a:rPr lang="ko-KR" altLang="en-US" sz="1300" dirty="0"/>
              <a:t>로 </a:t>
            </a:r>
            <a:r>
              <a:rPr lang="en-US" altLang="ko-KR" sz="1300" dirty="0"/>
              <a:t>output</a:t>
            </a:r>
            <a:r>
              <a:rPr lang="ko-KR" altLang="en-US" sz="1300" dirty="0"/>
              <a:t>이 됨으로  </a:t>
            </a:r>
            <a:r>
              <a:rPr lang="en-US" altLang="ko-KR" sz="1300" dirty="0" err="1"/>
              <a:t>En</a:t>
            </a:r>
            <a:r>
              <a:rPr lang="ko-KR" altLang="en-US" sz="1300" dirty="0"/>
              <a:t>이 정상적으로 작동하는 것을 알 수 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C7F4A8C-8700-445A-B251-8CE407C6A1BF}"/>
              </a:ext>
            </a:extLst>
          </p:cNvPr>
          <p:cNvCxnSpPr/>
          <p:nvPr/>
        </p:nvCxnSpPr>
        <p:spPr>
          <a:xfrm>
            <a:off x="7935985" y="693738"/>
            <a:ext cx="0" cy="26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206F11-E662-4783-9535-191FBF3F8294}"/>
              </a:ext>
            </a:extLst>
          </p:cNvPr>
          <p:cNvCxnSpPr>
            <a:cxnSpLocks/>
          </p:cNvCxnSpPr>
          <p:nvPr/>
        </p:nvCxnSpPr>
        <p:spPr>
          <a:xfrm>
            <a:off x="9429226" y="693738"/>
            <a:ext cx="0" cy="26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FEED6D-7B9F-4FBB-B1B6-F281CEEA70D8}"/>
              </a:ext>
            </a:extLst>
          </p:cNvPr>
          <p:cNvSpPr txBox="1"/>
          <p:nvPr/>
        </p:nvSpPr>
        <p:spPr>
          <a:xfrm>
            <a:off x="7935985" y="3523376"/>
            <a:ext cx="149323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En</a:t>
            </a:r>
            <a:r>
              <a:rPr lang="ko-KR" altLang="en-US" sz="1300" dirty="0"/>
              <a:t>이 </a:t>
            </a:r>
            <a:r>
              <a:rPr lang="en-US" altLang="ko-KR" sz="1300" dirty="0"/>
              <a:t>1</a:t>
            </a:r>
            <a:r>
              <a:rPr lang="ko-KR" altLang="en-US" sz="1300" dirty="0"/>
              <a:t>이고</a:t>
            </a:r>
            <a:r>
              <a:rPr lang="en-US" altLang="ko-KR" sz="1300" dirty="0"/>
              <a:t>, s</a:t>
            </a:r>
            <a:r>
              <a:rPr lang="ko-KR" altLang="en-US" sz="1300" dirty="0"/>
              <a:t>가 </a:t>
            </a:r>
            <a:r>
              <a:rPr lang="en-US" altLang="ko-KR" sz="1300" dirty="0"/>
              <a:t>110</a:t>
            </a:r>
            <a:r>
              <a:rPr lang="ko-KR" altLang="en-US" sz="1300" dirty="0"/>
              <a:t>이므로 </a:t>
            </a:r>
            <a:r>
              <a:rPr lang="en-US" altLang="ko-KR" sz="1300" dirty="0" err="1"/>
              <a:t>Ens</a:t>
            </a:r>
            <a:r>
              <a:rPr lang="ko-KR" altLang="en-US" sz="1300" dirty="0"/>
              <a:t>은 </a:t>
            </a:r>
            <a:r>
              <a:rPr lang="en-US" altLang="ko-KR" sz="1300" dirty="0"/>
              <a:t>“1110”</a:t>
            </a:r>
            <a:r>
              <a:rPr lang="ko-KR" altLang="en-US" sz="1300" dirty="0"/>
              <a:t>이 된다</a:t>
            </a:r>
            <a:r>
              <a:rPr lang="en-US" altLang="ko-KR" sz="1300" dirty="0"/>
              <a:t>. </a:t>
            </a:r>
            <a:r>
              <a:rPr lang="ko-KR" altLang="en-US" sz="1300" dirty="0"/>
              <a:t>이 때</a:t>
            </a:r>
            <a:r>
              <a:rPr lang="en-US" altLang="ko-KR" sz="1300" dirty="0"/>
              <a:t>, w</a:t>
            </a:r>
            <a:r>
              <a:rPr lang="ko-KR" altLang="en-US" sz="1300" dirty="0"/>
              <a:t>가</a:t>
            </a:r>
            <a:r>
              <a:rPr lang="en-US" altLang="ko-KR" sz="1300" dirty="0"/>
              <a:t> “01000000”</a:t>
            </a:r>
            <a:r>
              <a:rPr lang="ko-KR" altLang="en-US" sz="1300" dirty="0"/>
              <a:t>이다</a:t>
            </a:r>
            <a:r>
              <a:rPr lang="en-US" altLang="ko-KR" sz="1300" dirty="0"/>
              <a:t>.  F</a:t>
            </a:r>
            <a:r>
              <a:rPr lang="ko-KR" altLang="en-US" sz="1300" dirty="0"/>
              <a:t>값이 </a:t>
            </a:r>
            <a:r>
              <a:rPr lang="en-US" altLang="ko-KR" sz="1300" dirty="0"/>
              <a:t>1</a:t>
            </a:r>
            <a:r>
              <a:rPr lang="ko-KR" altLang="en-US" sz="1300" dirty="0"/>
              <a:t>로 </a:t>
            </a:r>
            <a:r>
              <a:rPr lang="en-US" altLang="ko-KR" sz="1300" dirty="0"/>
              <a:t>output </a:t>
            </a:r>
            <a:r>
              <a:rPr lang="ko-KR" altLang="en-US" sz="1300" dirty="0"/>
              <a:t>되어 진리표와 일치함을 볼 수 있었다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12"/>
          <p:cNvSpPr txBox="1">
            <a:spLocks noChangeArrowheads="1"/>
          </p:cNvSpPr>
          <p:nvPr/>
        </p:nvSpPr>
        <p:spPr bwMode="auto">
          <a:xfrm>
            <a:off x="720725" y="914400"/>
            <a:ext cx="8656638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defTabSz="914400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kumimoji="0" lang="en-US" altLang="ko-KR"/>
              <a:t> 3. Design a circuit that produce F, by using the MUX you just made</a:t>
            </a:r>
          </a:p>
          <a:p>
            <a:pPr defTabSz="914400">
              <a:spcBef>
                <a:spcPct val="50000"/>
              </a:spcBef>
            </a:pPr>
            <a:endParaRPr lang="ko-KR" altLang="en-US"/>
          </a:p>
        </p:txBody>
      </p:sp>
      <p:grpSp>
        <p:nvGrpSpPr>
          <p:cNvPr id="45061" name="Group 532"/>
          <p:cNvGrpSpPr>
            <a:grpSpLocks/>
          </p:cNvGrpSpPr>
          <p:nvPr/>
        </p:nvGrpSpPr>
        <p:grpSpPr bwMode="auto">
          <a:xfrm>
            <a:off x="2692400" y="2525713"/>
            <a:ext cx="1304925" cy="3797300"/>
            <a:chOff x="1696" y="1586"/>
            <a:chExt cx="822" cy="2392"/>
          </a:xfrm>
        </p:grpSpPr>
        <p:sp>
          <p:nvSpPr>
            <p:cNvPr id="45062" name="AutoShape 515"/>
            <p:cNvSpPr>
              <a:spLocks noChangeArrowheads="1"/>
            </p:cNvSpPr>
            <p:nvPr/>
          </p:nvSpPr>
          <p:spPr bwMode="auto">
            <a:xfrm>
              <a:off x="1697" y="1587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3" name="AutoShape 516"/>
            <p:cNvSpPr>
              <a:spLocks noChangeArrowheads="1"/>
            </p:cNvSpPr>
            <p:nvPr/>
          </p:nvSpPr>
          <p:spPr bwMode="auto">
            <a:xfrm>
              <a:off x="1701" y="1896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4" name="AutoShape 517"/>
            <p:cNvSpPr>
              <a:spLocks noChangeArrowheads="1"/>
            </p:cNvSpPr>
            <p:nvPr/>
          </p:nvSpPr>
          <p:spPr bwMode="auto">
            <a:xfrm>
              <a:off x="1697" y="2199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5" name="AutoShape 518"/>
            <p:cNvSpPr>
              <a:spLocks noChangeArrowheads="1"/>
            </p:cNvSpPr>
            <p:nvPr/>
          </p:nvSpPr>
          <p:spPr bwMode="auto">
            <a:xfrm>
              <a:off x="1696" y="2507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6" name="AutoShape 519"/>
            <p:cNvSpPr>
              <a:spLocks noChangeArrowheads="1"/>
            </p:cNvSpPr>
            <p:nvPr/>
          </p:nvSpPr>
          <p:spPr bwMode="auto">
            <a:xfrm>
              <a:off x="2382" y="1586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7" name="AutoShape 520"/>
            <p:cNvSpPr>
              <a:spLocks noChangeArrowheads="1"/>
            </p:cNvSpPr>
            <p:nvPr/>
          </p:nvSpPr>
          <p:spPr bwMode="auto">
            <a:xfrm>
              <a:off x="1700" y="3722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8" name="AutoShape 521"/>
            <p:cNvSpPr>
              <a:spLocks noChangeArrowheads="1"/>
            </p:cNvSpPr>
            <p:nvPr/>
          </p:nvSpPr>
          <p:spPr bwMode="auto">
            <a:xfrm>
              <a:off x="1705" y="3414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9" name="AutoShape 522"/>
            <p:cNvSpPr>
              <a:spLocks noChangeArrowheads="1"/>
            </p:cNvSpPr>
            <p:nvPr/>
          </p:nvSpPr>
          <p:spPr bwMode="auto">
            <a:xfrm>
              <a:off x="1704" y="2807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0" name="AutoShape 523"/>
            <p:cNvSpPr>
              <a:spLocks noChangeArrowheads="1"/>
            </p:cNvSpPr>
            <p:nvPr/>
          </p:nvSpPr>
          <p:spPr bwMode="auto">
            <a:xfrm>
              <a:off x="2386" y="2200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1" name="AutoShape 524"/>
            <p:cNvSpPr>
              <a:spLocks noChangeArrowheads="1"/>
            </p:cNvSpPr>
            <p:nvPr/>
          </p:nvSpPr>
          <p:spPr bwMode="auto">
            <a:xfrm>
              <a:off x="2391" y="1893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2" name="AutoShape 525"/>
            <p:cNvSpPr>
              <a:spLocks noChangeArrowheads="1"/>
            </p:cNvSpPr>
            <p:nvPr/>
          </p:nvSpPr>
          <p:spPr bwMode="auto">
            <a:xfrm>
              <a:off x="2385" y="3115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3" name="AutoShape 526"/>
            <p:cNvSpPr>
              <a:spLocks noChangeArrowheads="1"/>
            </p:cNvSpPr>
            <p:nvPr/>
          </p:nvSpPr>
          <p:spPr bwMode="auto">
            <a:xfrm>
              <a:off x="1703" y="3114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4" name="AutoShape 527"/>
            <p:cNvSpPr>
              <a:spLocks noChangeArrowheads="1"/>
            </p:cNvSpPr>
            <p:nvPr/>
          </p:nvSpPr>
          <p:spPr bwMode="auto">
            <a:xfrm>
              <a:off x="2384" y="3428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5" name="AutoShape 528"/>
            <p:cNvSpPr>
              <a:spLocks noChangeArrowheads="1"/>
            </p:cNvSpPr>
            <p:nvPr/>
          </p:nvSpPr>
          <p:spPr bwMode="auto">
            <a:xfrm>
              <a:off x="2384" y="3735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6" name="AutoShape 530"/>
            <p:cNvSpPr>
              <a:spLocks noChangeArrowheads="1"/>
            </p:cNvSpPr>
            <p:nvPr/>
          </p:nvSpPr>
          <p:spPr bwMode="auto">
            <a:xfrm>
              <a:off x="2379" y="2810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7" name="AutoShape 531"/>
            <p:cNvSpPr>
              <a:spLocks noChangeArrowheads="1"/>
            </p:cNvSpPr>
            <p:nvPr/>
          </p:nvSpPr>
          <p:spPr bwMode="auto">
            <a:xfrm>
              <a:off x="2379" y="2507"/>
              <a:ext cx="127" cy="2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9970" name="Group 514"/>
          <p:cNvGraphicFramePr>
            <a:graphicFrameLocks noGrp="1"/>
          </p:cNvGraphicFramePr>
          <p:nvPr/>
        </p:nvGraphicFramePr>
        <p:xfrm>
          <a:off x="917575" y="2203450"/>
          <a:ext cx="3233738" cy="4181158"/>
        </p:xfrm>
        <a:graphic>
          <a:graphicData uri="http://schemas.openxmlformats.org/drawingml/2006/table">
            <a:tbl>
              <a:tblPr/>
              <a:tblGrid>
                <a:gridCol w="53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C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D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m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7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8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9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45206" name="Group 529"/>
          <p:cNvGrpSpPr>
            <a:grpSpLocks/>
          </p:cNvGrpSpPr>
          <p:nvPr/>
        </p:nvGrpSpPr>
        <p:grpSpPr bwMode="auto">
          <a:xfrm>
            <a:off x="795338" y="2962275"/>
            <a:ext cx="3475037" cy="2911475"/>
            <a:chOff x="364" y="1723"/>
            <a:chExt cx="2189" cy="1834"/>
          </a:xfrm>
        </p:grpSpPr>
        <p:cxnSp>
          <p:nvCxnSpPr>
            <p:cNvPr id="45207" name="AutoShape 486"/>
            <p:cNvCxnSpPr>
              <a:cxnSpLocks noChangeShapeType="1"/>
            </p:cNvCxnSpPr>
            <p:nvPr/>
          </p:nvCxnSpPr>
          <p:spPr bwMode="auto">
            <a:xfrm>
              <a:off x="369" y="1723"/>
              <a:ext cx="2183" cy="1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5208" name="AutoShape 487"/>
            <p:cNvCxnSpPr>
              <a:cxnSpLocks noChangeShapeType="1"/>
            </p:cNvCxnSpPr>
            <p:nvPr/>
          </p:nvCxnSpPr>
          <p:spPr bwMode="auto">
            <a:xfrm>
              <a:off x="368" y="2026"/>
              <a:ext cx="2183" cy="1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5209" name="AutoShape 488"/>
            <p:cNvCxnSpPr>
              <a:cxnSpLocks noChangeShapeType="1"/>
            </p:cNvCxnSpPr>
            <p:nvPr/>
          </p:nvCxnSpPr>
          <p:spPr bwMode="auto">
            <a:xfrm>
              <a:off x="370" y="2334"/>
              <a:ext cx="2183" cy="1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5210" name="AutoShape 489"/>
            <p:cNvCxnSpPr>
              <a:cxnSpLocks noChangeShapeType="1"/>
            </p:cNvCxnSpPr>
            <p:nvPr/>
          </p:nvCxnSpPr>
          <p:spPr bwMode="auto">
            <a:xfrm>
              <a:off x="369" y="2637"/>
              <a:ext cx="2183" cy="1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5211" name="AutoShape 490"/>
            <p:cNvCxnSpPr>
              <a:cxnSpLocks noChangeShapeType="1"/>
            </p:cNvCxnSpPr>
            <p:nvPr/>
          </p:nvCxnSpPr>
          <p:spPr bwMode="auto">
            <a:xfrm>
              <a:off x="369" y="2946"/>
              <a:ext cx="2183" cy="1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5212" name="AutoShape 491"/>
            <p:cNvCxnSpPr>
              <a:cxnSpLocks noChangeShapeType="1"/>
            </p:cNvCxnSpPr>
            <p:nvPr/>
          </p:nvCxnSpPr>
          <p:spPr bwMode="auto">
            <a:xfrm>
              <a:off x="364" y="3253"/>
              <a:ext cx="2183" cy="1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5213" name="AutoShape 492"/>
            <p:cNvCxnSpPr>
              <a:cxnSpLocks noChangeShapeType="1"/>
            </p:cNvCxnSpPr>
            <p:nvPr/>
          </p:nvCxnSpPr>
          <p:spPr bwMode="auto">
            <a:xfrm>
              <a:off x="369" y="3556"/>
              <a:ext cx="2183" cy="1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5214" name="Text Box 533"/>
          <p:cNvSpPr txBox="1">
            <a:spLocks noChangeArrowheads="1"/>
          </p:cNvSpPr>
          <p:nvPr/>
        </p:nvSpPr>
        <p:spPr bwMode="auto">
          <a:xfrm>
            <a:off x="4211638" y="2527300"/>
            <a:ext cx="481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ko-KR"/>
              <a:t>D</a:t>
            </a:r>
            <a:r>
              <a:rPr lang="en-US" altLang="ko-KR">
                <a:latin typeface="Arial" charset="0"/>
              </a:rPr>
              <a:t>’</a:t>
            </a:r>
            <a:r>
              <a:rPr lang="en-US" altLang="ko-KR"/>
              <a:t> </a:t>
            </a:r>
          </a:p>
        </p:txBody>
      </p:sp>
      <p:sp>
        <p:nvSpPr>
          <p:cNvPr id="45215" name="Text Box 534"/>
          <p:cNvSpPr txBox="1">
            <a:spLocks noChangeArrowheads="1"/>
          </p:cNvSpPr>
          <p:nvPr/>
        </p:nvSpPr>
        <p:spPr bwMode="auto">
          <a:xfrm>
            <a:off x="4211638" y="3008313"/>
            <a:ext cx="4810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1 </a:t>
            </a:r>
          </a:p>
        </p:txBody>
      </p:sp>
      <p:sp>
        <p:nvSpPr>
          <p:cNvPr id="45216" name="Text Box 535"/>
          <p:cNvSpPr txBox="1">
            <a:spLocks noChangeArrowheads="1"/>
          </p:cNvSpPr>
          <p:nvPr/>
        </p:nvSpPr>
        <p:spPr bwMode="auto">
          <a:xfrm>
            <a:off x="4217988" y="3497263"/>
            <a:ext cx="4810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0 </a:t>
            </a:r>
          </a:p>
        </p:txBody>
      </p:sp>
      <p:sp>
        <p:nvSpPr>
          <p:cNvPr id="45217" name="Text Box 536"/>
          <p:cNvSpPr txBox="1">
            <a:spLocks noChangeArrowheads="1"/>
          </p:cNvSpPr>
          <p:nvPr/>
        </p:nvSpPr>
        <p:spPr bwMode="auto">
          <a:xfrm>
            <a:off x="4219575" y="3986213"/>
            <a:ext cx="481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0</a:t>
            </a:r>
          </a:p>
        </p:txBody>
      </p:sp>
      <p:sp>
        <p:nvSpPr>
          <p:cNvPr id="45218" name="Text Box 537"/>
          <p:cNvSpPr txBox="1">
            <a:spLocks noChangeArrowheads="1"/>
          </p:cNvSpPr>
          <p:nvPr/>
        </p:nvSpPr>
        <p:spPr bwMode="auto">
          <a:xfrm>
            <a:off x="4219575" y="4467225"/>
            <a:ext cx="481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D</a:t>
            </a:r>
            <a:r>
              <a:rPr lang="en-US" altLang="ko-KR">
                <a:latin typeface="Arial" charset="0"/>
              </a:rPr>
              <a:t>’</a:t>
            </a:r>
            <a:r>
              <a:rPr lang="en-US" altLang="ko-KR"/>
              <a:t> </a:t>
            </a:r>
          </a:p>
        </p:txBody>
      </p:sp>
      <p:sp>
        <p:nvSpPr>
          <p:cNvPr id="45219" name="Text Box 538"/>
          <p:cNvSpPr txBox="1">
            <a:spLocks noChangeArrowheads="1"/>
          </p:cNvSpPr>
          <p:nvPr/>
        </p:nvSpPr>
        <p:spPr bwMode="auto">
          <a:xfrm>
            <a:off x="4227513" y="4956175"/>
            <a:ext cx="481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1 </a:t>
            </a:r>
          </a:p>
        </p:txBody>
      </p:sp>
      <p:sp>
        <p:nvSpPr>
          <p:cNvPr id="45220" name="Text Box 539"/>
          <p:cNvSpPr txBox="1">
            <a:spLocks noChangeArrowheads="1"/>
          </p:cNvSpPr>
          <p:nvPr/>
        </p:nvSpPr>
        <p:spPr bwMode="auto">
          <a:xfrm>
            <a:off x="4225925" y="5454650"/>
            <a:ext cx="481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D</a:t>
            </a:r>
            <a:r>
              <a:rPr lang="en-US" altLang="ko-KR">
                <a:latin typeface="Arial" charset="0"/>
              </a:rPr>
              <a:t>’</a:t>
            </a:r>
            <a:r>
              <a:rPr lang="en-US" altLang="ko-KR"/>
              <a:t> </a:t>
            </a:r>
          </a:p>
        </p:txBody>
      </p:sp>
      <p:sp>
        <p:nvSpPr>
          <p:cNvPr id="45221" name="Text Box 540"/>
          <p:cNvSpPr txBox="1">
            <a:spLocks noChangeArrowheads="1"/>
          </p:cNvSpPr>
          <p:nvPr/>
        </p:nvSpPr>
        <p:spPr bwMode="auto">
          <a:xfrm>
            <a:off x="4225925" y="5935663"/>
            <a:ext cx="481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/>
              <a:t>1 </a:t>
            </a:r>
          </a:p>
        </p:txBody>
      </p:sp>
      <p:sp>
        <p:nvSpPr>
          <p:cNvPr id="45222" name="Text Box 541"/>
          <p:cNvSpPr txBox="1">
            <a:spLocks noChangeArrowheads="1"/>
          </p:cNvSpPr>
          <p:nvPr/>
        </p:nvSpPr>
        <p:spPr bwMode="auto">
          <a:xfrm>
            <a:off x="5462588" y="2044700"/>
            <a:ext cx="4227512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ko-KR" altLang="en-US" sz="1400"/>
              <a:t>진리표를 먼저 작성하였다</a:t>
            </a:r>
            <a:r>
              <a:rPr lang="en-US" altLang="ko-KR" sz="1400"/>
              <a:t>. </a:t>
            </a:r>
          </a:p>
          <a:p>
            <a:pPr defTabSz="914400">
              <a:spcBef>
                <a:spcPct val="50000"/>
              </a:spcBef>
            </a:pPr>
            <a:r>
              <a:rPr lang="ko-KR" altLang="en-US" sz="1400"/>
              <a:t> 이후 </a:t>
            </a:r>
            <a:r>
              <a:rPr lang="en-US" altLang="ko-KR" sz="1400"/>
              <a:t>A, B, C</a:t>
            </a:r>
            <a:r>
              <a:rPr lang="ko-KR" altLang="en-US" sz="1400"/>
              <a:t>를 </a:t>
            </a:r>
            <a:r>
              <a:rPr lang="en-US" altLang="ko-KR" sz="1400"/>
              <a:t>selector</a:t>
            </a:r>
            <a:r>
              <a:rPr lang="ko-KR" altLang="en-US" sz="1400"/>
              <a:t>로 설정하여 </a:t>
            </a:r>
            <a:r>
              <a:rPr lang="en-US" altLang="ko-KR" sz="1400"/>
              <a:t>F</a:t>
            </a:r>
            <a:r>
              <a:rPr lang="ko-KR" altLang="en-US" sz="1400"/>
              <a:t>값을 </a:t>
            </a:r>
            <a:r>
              <a:rPr lang="en-US" altLang="ko-KR" sz="1400"/>
              <a:t>D</a:t>
            </a:r>
            <a:r>
              <a:rPr lang="en-US" altLang="ko-KR" sz="1400">
                <a:latin typeface="Arial" charset="0"/>
              </a:rPr>
              <a:t>’</a:t>
            </a:r>
            <a:r>
              <a:rPr lang="en-US" altLang="ko-KR" sz="1400"/>
              <a:t>,1,0,0,D</a:t>
            </a:r>
            <a:r>
              <a:rPr lang="en-US" altLang="ko-KR" sz="1400">
                <a:latin typeface="Arial" charset="0"/>
              </a:rPr>
              <a:t>’</a:t>
            </a:r>
            <a:r>
              <a:rPr lang="en-US" altLang="ko-KR" sz="1400"/>
              <a:t>,1,D</a:t>
            </a:r>
            <a:r>
              <a:rPr lang="en-US" altLang="ko-KR" sz="1400">
                <a:latin typeface="Arial" charset="0"/>
              </a:rPr>
              <a:t>’</a:t>
            </a:r>
            <a:r>
              <a:rPr lang="en-US" altLang="ko-KR" sz="1400"/>
              <a:t>,1</a:t>
            </a:r>
            <a:r>
              <a:rPr lang="ko-KR" altLang="en-US" sz="1400"/>
              <a:t>로 </a:t>
            </a:r>
            <a:r>
              <a:rPr lang="en-US" altLang="ko-KR" sz="1400"/>
              <a:t>minimize </a:t>
            </a:r>
            <a:r>
              <a:rPr lang="ko-KR" altLang="en-US" sz="1400"/>
              <a:t>하였다</a:t>
            </a:r>
            <a:r>
              <a:rPr lang="en-US" altLang="ko-KR" sz="1400"/>
              <a:t>.</a:t>
            </a:r>
          </a:p>
          <a:p>
            <a:pPr defTabSz="914400">
              <a:spcBef>
                <a:spcPct val="50000"/>
              </a:spcBef>
            </a:pPr>
            <a:r>
              <a:rPr lang="en-US" altLang="ko-KR" sz="1400"/>
              <a:t>8-to-1 MUX</a:t>
            </a:r>
            <a:r>
              <a:rPr lang="ko-KR" altLang="en-US" sz="1400"/>
              <a:t>로 나타낸 모습이다</a:t>
            </a:r>
            <a:r>
              <a:rPr lang="en-US" altLang="ko-KR" sz="1400"/>
              <a:t>.</a:t>
            </a:r>
          </a:p>
        </p:txBody>
      </p:sp>
      <p:pic>
        <p:nvPicPr>
          <p:cNvPr id="45223" name="Picture 542" descr="MU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0538" y="3317875"/>
            <a:ext cx="3246437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16000" y="134938"/>
            <a:ext cx="8107363" cy="1247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1547813" y="168275"/>
            <a:ext cx="70913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ko-KR" b="1">
                <a:solidFill>
                  <a:schemeClr val="tx2"/>
                </a:solidFill>
              </a:rPr>
              <a:t>Lab 03-1. Design with MUX</a:t>
            </a:r>
          </a:p>
          <a:p>
            <a:endParaRPr kumimoji="0" lang="en-US" altLang="ko-KR" b="1"/>
          </a:p>
          <a:p>
            <a:r>
              <a:rPr kumimoji="0" lang="en-US" altLang="ko-KR"/>
              <a:t>Consider the function F(A,B,C,D) = ∑m(0,2,3,8,10,11,12,14,15).  Design F with </a:t>
            </a:r>
            <a:r>
              <a:rPr kumimoji="0" lang="en-US" altLang="ko-KR" u="sng"/>
              <a:t>a 8-to-1 MUX</a:t>
            </a:r>
            <a:endParaRPr kumimoji="0" lang="ko-KR" altLang="en-US" u="sng"/>
          </a:p>
        </p:txBody>
      </p:sp>
      <p:pic>
        <p:nvPicPr>
          <p:cNvPr id="20484" name="Picture 170" descr="실습 코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2036763"/>
            <a:ext cx="4687888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171"/>
          <p:cNvSpPr txBox="1">
            <a:spLocks noChangeArrowheads="1"/>
          </p:cNvSpPr>
          <p:nvPr/>
        </p:nvSpPr>
        <p:spPr bwMode="auto">
          <a:xfrm>
            <a:off x="5497513" y="2046288"/>
            <a:ext cx="3624262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ko-KR"/>
              <a:t>VHDL code for 2-to-1 MUX </a:t>
            </a:r>
            <a:r>
              <a:rPr lang="ko-KR" altLang="en-US"/>
              <a:t>에서 </a:t>
            </a:r>
            <a:r>
              <a:rPr lang="en-US" altLang="ko-KR"/>
              <a:t>A, B, C, D</a:t>
            </a:r>
            <a:r>
              <a:rPr lang="ko-KR" altLang="en-US"/>
              <a:t>를 </a:t>
            </a:r>
            <a:r>
              <a:rPr lang="en-US" altLang="ko-KR"/>
              <a:t>input</a:t>
            </a:r>
            <a:r>
              <a:rPr lang="ko-KR" altLang="en-US"/>
              <a:t>으로 수정하고</a:t>
            </a:r>
            <a:r>
              <a:rPr lang="en-US" altLang="ko-KR"/>
              <a:t>, A, B, C</a:t>
            </a:r>
            <a:r>
              <a:rPr lang="ko-KR" altLang="en-US"/>
              <a:t>를 </a:t>
            </a:r>
            <a:r>
              <a:rPr lang="en-US" altLang="ko-KR"/>
              <a:t>selector</a:t>
            </a:r>
            <a:r>
              <a:rPr lang="ko-KR" altLang="en-US"/>
              <a:t>로 설정함</a:t>
            </a:r>
            <a:r>
              <a:rPr lang="en-US" altLang="ko-KR"/>
              <a:t>.</a:t>
            </a:r>
          </a:p>
          <a:p>
            <a:pPr defTabSz="914400">
              <a:spcBef>
                <a:spcPct val="50000"/>
              </a:spcBef>
            </a:pPr>
            <a:endParaRPr lang="en-US" altLang="ko-KR"/>
          </a:p>
        </p:txBody>
      </p:sp>
      <p:sp>
        <p:nvSpPr>
          <p:cNvPr id="20487" name="Text Box 12"/>
          <p:cNvSpPr txBox="1">
            <a:spLocks noChangeArrowheads="1"/>
          </p:cNvSpPr>
          <p:nvPr/>
        </p:nvSpPr>
        <p:spPr bwMode="auto">
          <a:xfrm>
            <a:off x="377825" y="1468438"/>
            <a:ext cx="8656638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defTabSz="914400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kumimoji="0" lang="en-US" altLang="ko-KR"/>
              <a:t> 3. Design a circuit that produce F, by using the MUX you just made</a:t>
            </a:r>
          </a:p>
          <a:p>
            <a:pPr defTabSz="914400">
              <a:spcBef>
                <a:spcPct val="50000"/>
              </a:spcBef>
            </a:pPr>
            <a:endParaRPr lang="ko-KR" altLang="en-US"/>
          </a:p>
        </p:txBody>
      </p:sp>
      <p:pic>
        <p:nvPicPr>
          <p:cNvPr id="20488" name="Picture 8" descr="실습  RT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6100" y="3427413"/>
            <a:ext cx="3668713" cy="2176462"/>
          </a:xfrm>
          <a:prstGeom prst="rect">
            <a:avLst/>
          </a:prstGeom>
          <a:noFill/>
        </p:spPr>
      </p:pic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856288" y="5749925"/>
            <a:ext cx="3446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ko-KR"/>
              <a:t>RTL viewer </a:t>
            </a:r>
            <a:r>
              <a:rPr lang="ko-KR" altLang="en-US"/>
              <a:t>결과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77900" y="327025"/>
            <a:ext cx="608806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kumimoji="0" lang="en-US" altLang="ko-KR"/>
              <a:t> 4. Verify with simulation the circuit</a:t>
            </a:r>
            <a:endParaRPr kumimoji="0" lang="ko-KR" altLang="en-US"/>
          </a:p>
        </p:txBody>
      </p:sp>
      <p:pic>
        <p:nvPicPr>
          <p:cNvPr id="31752" name="Picture 8" descr="실습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982663"/>
            <a:ext cx="11079162" cy="2451100"/>
          </a:xfrm>
          <a:prstGeom prst="rect">
            <a:avLst/>
          </a:prstGeom>
          <a:noFill/>
        </p:spPr>
      </p:pic>
      <p:pic>
        <p:nvPicPr>
          <p:cNvPr id="31753" name="Picture 9" descr="진리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01688"/>
            <a:ext cx="2447925" cy="2828925"/>
          </a:xfrm>
          <a:prstGeom prst="rect">
            <a:avLst/>
          </a:prstGeom>
          <a:noFill/>
        </p:spPr>
      </p:pic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479925" y="2112963"/>
            <a:ext cx="72723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ko-KR" sz="1900">
                <a:solidFill>
                  <a:schemeClr val="bg1"/>
                </a:solidFill>
              </a:rPr>
              <a:t> 1    0    1    1    0    0    0   0    1    0   1    1    1   0    1    1  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536700" y="3792538"/>
            <a:ext cx="71135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ko-KR"/>
              <a:t>A, B, C, D </a:t>
            </a:r>
            <a:r>
              <a:rPr lang="ko-KR" altLang="en-US"/>
              <a:t>각각 </a:t>
            </a:r>
            <a:r>
              <a:rPr lang="en-US" altLang="ko-KR"/>
              <a:t>800, 400, 200, 100ns</a:t>
            </a:r>
            <a:r>
              <a:rPr lang="ko-KR" altLang="en-US"/>
              <a:t>의 주기를 설정하였고</a:t>
            </a:r>
            <a:r>
              <a:rPr lang="en-US" altLang="ko-KR"/>
              <a:t>, En</a:t>
            </a:r>
            <a:r>
              <a:rPr lang="ko-KR" altLang="en-US"/>
              <a:t>은 항상 </a:t>
            </a:r>
            <a:r>
              <a:rPr lang="en-US" altLang="ko-KR"/>
              <a:t>1</a:t>
            </a:r>
            <a:r>
              <a:rPr lang="ko-KR" altLang="en-US"/>
              <a:t>이라는 값을 가진다고 가정한 결과</a:t>
            </a:r>
            <a:r>
              <a:rPr lang="en-US" altLang="ko-KR"/>
              <a:t>, </a:t>
            </a:r>
            <a:r>
              <a:rPr lang="ko-KR" altLang="en-US"/>
              <a:t>진리표의 </a:t>
            </a:r>
            <a:r>
              <a:rPr lang="en-US" altLang="ko-KR"/>
              <a:t>F</a:t>
            </a:r>
            <a:r>
              <a:rPr lang="ko-KR" altLang="en-US"/>
              <a:t>값과 일치함을 알 수 있었다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2363" y="266700"/>
            <a:ext cx="7281862" cy="1039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kumimoji="0" lang="en-US" altLang="ko-KR" sz="2000" dirty="0">
                <a:latin typeface="+mn-lt"/>
                <a:ea typeface="+mn-ea"/>
              </a:rPr>
              <a:t>Lab 03-2</a:t>
            </a:r>
            <a:r>
              <a:rPr kumimoji="0" lang="en-US" altLang="ko-KR" dirty="0">
                <a:latin typeface="+mn-lt"/>
                <a:ea typeface="+mn-ea"/>
              </a:rPr>
              <a:t>. Design with Decoder</a:t>
            </a:r>
          </a:p>
          <a:p>
            <a:pPr marL="457200" indent="-457200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kumimoji="0" lang="en-US" altLang="ko-KR" dirty="0">
                <a:latin typeface="+mn-lt"/>
                <a:ea typeface="+mn-ea"/>
              </a:rPr>
              <a:t>Consider the function F(A,B,C,D) = ∑m(0,2,3,8,10,11,12,14,15).  Design F with </a:t>
            </a:r>
            <a:r>
              <a:rPr kumimoji="0" lang="en-US" altLang="ko-KR" u="sng" dirty="0">
                <a:latin typeface="+mn-lt"/>
                <a:ea typeface="+mn-ea"/>
              </a:rPr>
              <a:t>several 4-to-16 Decoder</a:t>
            </a:r>
            <a:r>
              <a:rPr kumimoji="0" lang="en-US" altLang="ko-KR" dirty="0">
                <a:latin typeface="+mn-lt"/>
                <a:ea typeface="+mn-ea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31863" y="201613"/>
            <a:ext cx="7105650" cy="1131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1573213" y="1398588"/>
            <a:ext cx="5822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1. Design a 4-to-16 Decoder with Enable (with VHDL)</a:t>
            </a:r>
          </a:p>
          <a:p>
            <a:pPr latinLnBrk="0"/>
            <a:endParaRPr kumimoji="0" lang="ko-KR" altLang="en-US">
              <a:latin typeface="Trebuchet MS" pitchFamily="34" charset="0"/>
              <a:ea typeface="HY그래픽M" pitchFamily="18" charset="-127"/>
            </a:endParaRPr>
          </a:p>
        </p:txBody>
      </p:sp>
      <p:pic>
        <p:nvPicPr>
          <p:cNvPr id="36869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1688" y="1968500"/>
            <a:ext cx="273367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016" name="Picture 152" descr="KakaoTalk_20190408_2124123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638" y="1965325"/>
            <a:ext cx="5483225" cy="3732213"/>
          </a:xfrm>
          <a:prstGeom prst="rect">
            <a:avLst/>
          </a:prstGeom>
          <a:noFill/>
        </p:spPr>
      </p:pic>
      <p:sp>
        <p:nvSpPr>
          <p:cNvPr id="37017" name="Text Box 153"/>
          <p:cNvSpPr txBox="1">
            <a:spLocks noChangeArrowheads="1"/>
          </p:cNvSpPr>
          <p:nvPr/>
        </p:nvSpPr>
        <p:spPr bwMode="auto">
          <a:xfrm>
            <a:off x="5970588" y="4527550"/>
            <a:ext cx="2716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ko-KR" altLang="en-US"/>
              <a:t>진리표와 디코더의 그림으로 나타냈다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5"/>
          <p:cNvSpPr txBox="1">
            <a:spLocks noChangeArrowheads="1"/>
          </p:cNvSpPr>
          <p:nvPr/>
        </p:nvSpPr>
        <p:spPr bwMode="auto">
          <a:xfrm>
            <a:off x="2105025" y="176213"/>
            <a:ext cx="582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1. Design a 4-to-16 Decoder with Enable (with VHDL)</a:t>
            </a:r>
            <a:endParaRPr kumimoji="0" lang="ko-KR" altLang="en-US">
              <a:latin typeface="Trebuchet MS" pitchFamily="34" charset="0"/>
              <a:ea typeface="HY그래픽M" pitchFamily="18" charset="-127"/>
            </a:endParaRPr>
          </a:p>
        </p:txBody>
      </p:sp>
      <p:pic>
        <p:nvPicPr>
          <p:cNvPr id="37891" name="그림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663" y="1139825"/>
            <a:ext cx="4227512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6091238" y="2012950"/>
            <a:ext cx="395128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 4-to-16 decoder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를 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VHDL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로 나타내었다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.</a:t>
            </a:r>
          </a:p>
          <a:p>
            <a:pPr latinLnBrk="0"/>
            <a:endParaRPr kumimoji="0" lang="en-US" altLang="ko-KR">
              <a:latin typeface="Trebuchet MS" pitchFamily="34" charset="0"/>
              <a:ea typeface="HY그래픽M" pitchFamily="18" charset="-127"/>
            </a:endParaRPr>
          </a:p>
          <a:p>
            <a:pPr latinLnBrk="0"/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En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이 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1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인 경우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, 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각 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A, B, C, D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값에 따라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 F 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값이 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16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개가 나올 수 있다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.</a:t>
            </a:r>
          </a:p>
          <a:p>
            <a:pPr latinLnBrk="0"/>
            <a:endParaRPr kumimoji="0" lang="ko-KR" altLang="en-US">
              <a:latin typeface="Trebuchet MS" pitchFamily="34" charset="0"/>
              <a:ea typeface="HY그래픽M" pitchFamily="18" charset="-127"/>
            </a:endParaRPr>
          </a:p>
          <a:p>
            <a:pPr latinLnBrk="0"/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Ens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가 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En, A, B, C, D 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비트들의 조합으로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,  En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이 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1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일때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, “10000”~”11111”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까지 총 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16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가지의 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F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값을 적어주었다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5"/>
          <p:cNvSpPr txBox="1">
            <a:spLocks noChangeArrowheads="1"/>
          </p:cNvSpPr>
          <p:nvPr/>
        </p:nvSpPr>
        <p:spPr bwMode="auto">
          <a:xfrm>
            <a:off x="2114550" y="173038"/>
            <a:ext cx="58213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2. Verify the 4-to-16 Decoder with simulation</a:t>
            </a:r>
          </a:p>
          <a:p>
            <a:pPr latinLnBrk="0"/>
            <a:endParaRPr kumimoji="0" lang="ko-KR" altLang="en-US">
              <a:latin typeface="Trebuchet MS" pitchFamily="34" charset="0"/>
              <a:ea typeface="HY그래픽M" pitchFamily="18" charset="-127"/>
            </a:endParaRPr>
          </a:p>
        </p:txBody>
      </p:sp>
      <p:pic>
        <p:nvPicPr>
          <p:cNvPr id="38915" name="그림 6"/>
          <p:cNvPicPr>
            <a:picLocks noChangeAspect="1"/>
          </p:cNvPicPr>
          <p:nvPr/>
        </p:nvPicPr>
        <p:blipFill>
          <a:blip r:embed="rId2"/>
          <a:srcRect l="29701" r="10512" b="594"/>
          <a:stretch>
            <a:fillRect/>
          </a:stretch>
        </p:blipFill>
        <p:spPr bwMode="auto">
          <a:xfrm>
            <a:off x="877888" y="563563"/>
            <a:ext cx="2860675" cy="611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Box 1"/>
          <p:cNvSpPr txBox="1">
            <a:spLocks noChangeArrowheads="1"/>
          </p:cNvSpPr>
          <p:nvPr/>
        </p:nvSpPr>
        <p:spPr bwMode="auto">
          <a:xfrm>
            <a:off x="4168775" y="2984500"/>
            <a:ext cx="469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4-to-16 Decoder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을 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RTL</a:t>
            </a:r>
            <a:r>
              <a:rPr kumimoji="0" lang="ko-KR" altLang="en-US">
                <a:latin typeface="Trebuchet MS" pitchFamily="34" charset="0"/>
                <a:ea typeface="HY그래픽M" pitchFamily="18" charset="-127"/>
              </a:rPr>
              <a:t>로 나타낸 모습이다</a:t>
            </a:r>
            <a:r>
              <a:rPr kumimoji="0" lang="en-US" altLang="ko-KR">
                <a:latin typeface="Trebuchet MS" pitchFamily="34" charset="0"/>
                <a:ea typeface="HY그래픽M" pitchFamily="18" charset="-127"/>
              </a:rPr>
              <a:t>.</a:t>
            </a:r>
            <a:endParaRPr kumimoji="0" lang="ko-KR" altLang="en-US">
              <a:latin typeface="Trebuchet MS" pitchFamily="34" charset="0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</TotalTime>
  <Words>1035</Words>
  <Application>Microsoft Office PowerPoint</Application>
  <PresentationFormat>와이드스크린</PresentationFormat>
  <Paragraphs>271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HY그래픽M</vt:lpstr>
      <vt:lpstr>굴림</vt:lpstr>
      <vt:lpstr>맑은 고딕</vt:lpstr>
      <vt:lpstr>휴먼모음T</vt:lpstr>
      <vt:lpstr>Arial</vt:lpstr>
      <vt:lpstr>Trebuchet MS</vt:lpstr>
      <vt:lpstr>Wingdings 3</vt:lpstr>
      <vt:lpstr>패싯</vt:lpstr>
      <vt:lpstr>Combinational logic design with MUX &amp; Decoder 실습 03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Quartus prime 실습 -Standard expressions-</dc:title>
  <dc:creator>400T6B</dc:creator>
  <cp:lastModifiedBy> </cp:lastModifiedBy>
  <cp:revision>38</cp:revision>
  <dcterms:created xsi:type="dcterms:W3CDTF">2019-03-20T06:20:36Z</dcterms:created>
  <dcterms:modified xsi:type="dcterms:W3CDTF">2019-04-09T12:52:09Z</dcterms:modified>
</cp:coreProperties>
</file>