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2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A7637-A45F-4E2D-B827-B2A4BA86E8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121CD-FA58-4AE6-B4BC-1B8453A1A5B1}">
      <dgm:prSet phldrT="[Text]"/>
      <dgm:spPr/>
      <dgm:t>
        <a:bodyPr/>
        <a:lstStyle/>
        <a:p>
          <a:r>
            <a:rPr lang="en-US" dirty="0" smtClean="0"/>
            <a:t>End of Part 1</a:t>
          </a:r>
          <a:endParaRPr lang="en-US" dirty="0"/>
        </a:p>
      </dgm:t>
    </dgm:pt>
    <dgm:pt modelId="{D9D0D7D5-8C07-4D0D-A5F3-899B6677BA63}" type="parTrans" cxnId="{EBE93D28-0528-4182-A0F1-6C8A40F0564A}">
      <dgm:prSet/>
      <dgm:spPr/>
      <dgm:t>
        <a:bodyPr/>
        <a:lstStyle/>
        <a:p>
          <a:endParaRPr lang="en-US"/>
        </a:p>
      </dgm:t>
    </dgm:pt>
    <dgm:pt modelId="{082F5F05-5BBF-4190-BEC9-E8BF1174E923}" type="sibTrans" cxnId="{EBE93D28-0528-4182-A0F1-6C8A40F0564A}">
      <dgm:prSet/>
      <dgm:spPr/>
      <dgm:t>
        <a:bodyPr/>
        <a:lstStyle/>
        <a:p>
          <a:endParaRPr lang="en-US"/>
        </a:p>
      </dgm:t>
    </dgm:pt>
    <dgm:pt modelId="{040DC6AD-E1DE-4A78-8735-037F5A08A9F6}" type="pres">
      <dgm:prSet presAssocID="{6C9A7637-A45F-4E2D-B827-B2A4BA86E8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917120-AF69-4B55-ABFF-A4A9AB5333B8}" type="pres">
      <dgm:prSet presAssocID="{0CE121CD-FA58-4AE6-B4BC-1B8453A1A5B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B834B9-E795-49E3-87E2-80B867809A0E}" type="presOf" srcId="{0CE121CD-FA58-4AE6-B4BC-1B8453A1A5B1}" destId="{72917120-AF69-4B55-ABFF-A4A9AB5333B8}" srcOrd="0" destOrd="0" presId="urn:microsoft.com/office/officeart/2005/8/layout/hList6"/>
    <dgm:cxn modelId="{00DAB6B6-8B2C-4484-9107-CE62DC5DB6E6}" type="presOf" srcId="{6C9A7637-A45F-4E2D-B827-B2A4BA86E8A5}" destId="{040DC6AD-E1DE-4A78-8735-037F5A08A9F6}" srcOrd="0" destOrd="0" presId="urn:microsoft.com/office/officeart/2005/8/layout/hList6"/>
    <dgm:cxn modelId="{EBE93D28-0528-4182-A0F1-6C8A40F0564A}" srcId="{6C9A7637-A45F-4E2D-B827-B2A4BA86E8A5}" destId="{0CE121CD-FA58-4AE6-B4BC-1B8453A1A5B1}" srcOrd="0" destOrd="0" parTransId="{D9D0D7D5-8C07-4D0D-A5F3-899B6677BA63}" sibTransId="{082F5F05-5BBF-4190-BEC9-E8BF1174E923}"/>
    <dgm:cxn modelId="{EA9FA7C4-BA22-46C2-BFE7-030EAEFEC815}" type="presParOf" srcId="{040DC6AD-E1DE-4A78-8735-037F5A08A9F6}" destId="{72917120-AF69-4B55-ABFF-A4A9AB5333B8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917120-AF69-4B55-ABFF-A4A9AB5333B8}">
      <dsp:nvSpPr>
        <dsp:cNvPr id="0" name=""/>
        <dsp:cNvSpPr/>
      </dsp:nvSpPr>
      <dsp:spPr>
        <a:xfrm rot="16200000">
          <a:off x="1966119" y="-1966119"/>
          <a:ext cx="4572000" cy="85042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End of Part 1</a:t>
          </a:r>
          <a:endParaRPr lang="en-US" sz="6500" kern="1200" dirty="0"/>
        </a:p>
      </dsp:txBody>
      <dsp:txXfrm rot="16200000">
        <a:off x="1966119" y="-1966119"/>
        <a:ext cx="4572000" cy="8504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761C-D59A-4DBA-B359-4583657C5735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2AAF-B118-4C61-ADE6-2F12701F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6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184D40-4F0F-49A5-ADCD-8A936DA22F34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8910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lec02-parserCFG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5B3129-83C0-4BC7-B5A7-B60E5811C56D}" type="datetime4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September 5, 2019</a:t>
            </a:fld>
            <a:endParaRPr lang="en-US"/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8D7873-16C6-4E1F-84F3-CD61177E230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2493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56144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81038"/>
            <a:ext cx="4545013" cy="34083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4798" y="4362155"/>
            <a:ext cx="5088404" cy="40886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664" tIns="43832" rIns="87664" bIns="43832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476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81038"/>
            <a:ext cx="4545013" cy="34083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4798" y="4362155"/>
            <a:ext cx="5088404" cy="408869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664" tIns="43832" rIns="87664" bIns="43832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793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2AAF-B118-4C61-ADE6-2F12701FF4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175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10832E6-B55A-4E24-AC1A-FA114B576BC7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CC19BE-7371-47B2-943B-F4A7FF6AC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57400"/>
            <a:ext cx="8077200" cy="121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4800" b="1" dirty="0" smtClean="0">
                <a:solidFill>
                  <a:schemeClr val="tx1"/>
                </a:solidFill>
                <a:latin typeface="+mn-lt"/>
              </a:rPr>
              <a:t>Syntax Analysis</a:t>
            </a:r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26FD60-F092-4190-B331-9840380FBE71}" type="datetime1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 dirty="0">
              <a:latin typeface="Arial" charset="0"/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Dr. </a:t>
            </a:r>
            <a:r>
              <a:rPr lang="en-US" dirty="0" err="1" smtClean="0">
                <a:latin typeface="Arial" charset="0"/>
              </a:rPr>
              <a:t>Azhar</a:t>
            </a:r>
            <a:r>
              <a:rPr lang="en-US" dirty="0" smtClean="0">
                <a:latin typeface="Arial" charset="0"/>
              </a:rPr>
              <a:t>, KUET.</a:t>
            </a:r>
            <a:endParaRPr lang="en-US" dirty="0">
              <a:latin typeface="Arial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6DA8DC-BF72-4030-82CD-5BDDC1EA7C12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34290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Part I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Context-Free Grammars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04550A-3496-4174-B3BF-88D29833B255}" type="datetime1">
              <a:rPr lang="en-US" smtClean="0"/>
              <a:pPr>
                <a:defRPr/>
              </a:pPr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792C-5211-411E-B9B7-741023C56D6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pPr>
              <a:buNone/>
            </a:pPr>
            <a:r>
              <a:rPr lang="en-US" altLang="zh-TW" dirty="0"/>
              <a:t>A set of </a:t>
            </a:r>
            <a:r>
              <a:rPr lang="en-US" altLang="zh-TW" b="1" i="1" dirty="0"/>
              <a:t>terminals</a:t>
            </a:r>
            <a:r>
              <a:rPr lang="en-US" altLang="zh-TW" dirty="0"/>
              <a:t>: basic symbols from which sentences are formed</a:t>
            </a:r>
          </a:p>
          <a:p>
            <a:pPr>
              <a:buNone/>
            </a:pPr>
            <a:r>
              <a:rPr lang="en-US" altLang="zh-TW" dirty="0"/>
              <a:t>A set of </a:t>
            </a:r>
            <a:r>
              <a:rPr lang="en-US" altLang="zh-TW" b="1" i="1" dirty="0"/>
              <a:t>nonterminals</a:t>
            </a:r>
            <a:r>
              <a:rPr lang="en-US" altLang="zh-TW" dirty="0"/>
              <a:t>: syntactic variables denoting </a:t>
            </a:r>
            <a:r>
              <a:rPr lang="en-US" altLang="zh-TW" dirty="0" smtClean="0"/>
              <a:t>set </a:t>
            </a:r>
            <a:r>
              <a:rPr lang="en-US" altLang="zh-TW" dirty="0"/>
              <a:t>of strings </a:t>
            </a:r>
          </a:p>
          <a:p>
            <a:pPr>
              <a:buNone/>
            </a:pPr>
            <a:r>
              <a:rPr lang="en-US" altLang="zh-TW" dirty="0"/>
              <a:t>A set of </a:t>
            </a:r>
            <a:r>
              <a:rPr lang="en-US" altLang="zh-TW" b="1" i="1" dirty="0"/>
              <a:t>productions</a:t>
            </a:r>
            <a:r>
              <a:rPr lang="en-US" altLang="zh-TW" dirty="0"/>
              <a:t>: rules specifying how the terminals and nonterminals can be combined to form sentences</a:t>
            </a:r>
          </a:p>
          <a:p>
            <a:pPr>
              <a:buNone/>
            </a:pPr>
            <a:r>
              <a:rPr lang="en-US" altLang="zh-TW" dirty="0"/>
              <a:t>The </a:t>
            </a:r>
            <a:r>
              <a:rPr lang="en-US" altLang="zh-TW" b="1" i="1" dirty="0"/>
              <a:t>start symbol</a:t>
            </a:r>
            <a:r>
              <a:rPr lang="en-US" altLang="zh-TW" dirty="0"/>
              <a:t>: a distinguished nonterminal denoting the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Derivations</a:t>
            </a:r>
          </a:p>
        </p:txBody>
      </p:sp>
      <p:sp>
        <p:nvSpPr>
          <p:cNvPr id="8200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1DD1E1-435F-4ECE-B578-FEC1D3358C96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44330F-8647-47B7-A7EE-40DD49837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E </a:t>
            </a:r>
            <a:r>
              <a:rPr lang="en-US" sz="2000" dirty="0" smtClean="0">
                <a:sym typeface="Symbol" pitchFamily="18" charset="2"/>
              </a:rPr>
              <a:t> E+E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E+E derives from 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we can replace  E by E+E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E </a:t>
            </a:r>
            <a:r>
              <a:rPr lang="en-US" sz="2000" dirty="0" smtClean="0">
                <a:sym typeface="Symbol" pitchFamily="18" charset="2"/>
              </a:rPr>
              <a:t> E+E  </a:t>
            </a:r>
            <a:r>
              <a:rPr lang="en-US" sz="2000" dirty="0" err="1" smtClean="0">
                <a:sym typeface="Symbol" pitchFamily="18" charset="2"/>
              </a:rPr>
              <a:t>id+E</a:t>
            </a:r>
            <a:r>
              <a:rPr lang="en-US" sz="2000" dirty="0" smtClean="0">
                <a:sym typeface="Symbol" pitchFamily="18" charset="2"/>
              </a:rPr>
              <a:t>  </a:t>
            </a:r>
            <a:r>
              <a:rPr lang="en-US" sz="2000" dirty="0" err="1" smtClean="0">
                <a:sym typeface="Symbol" pitchFamily="18" charset="2"/>
              </a:rPr>
              <a:t>id+id</a:t>
            </a: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A sequence of replacements of non-terminal symbols is called a </a:t>
            </a:r>
            <a:r>
              <a:rPr lang="en-US" sz="2000" b="1" dirty="0" smtClean="0">
                <a:sym typeface="Symbol" pitchFamily="18" charset="2"/>
              </a:rPr>
              <a:t>derivation</a:t>
            </a:r>
            <a:r>
              <a:rPr lang="en-US" sz="2000" dirty="0" smtClean="0">
                <a:sym typeface="Symbol" pitchFamily="18" charset="2"/>
              </a:rPr>
              <a:t> of  </a:t>
            </a:r>
            <a:r>
              <a:rPr lang="en-US" sz="2000" dirty="0" err="1" smtClean="0">
                <a:sym typeface="Symbol" pitchFamily="18" charset="2"/>
              </a:rPr>
              <a:t>id+id</a:t>
            </a:r>
            <a:r>
              <a:rPr lang="en-US" sz="2000" dirty="0" smtClean="0">
                <a:sym typeface="Symbol" pitchFamily="18" charset="2"/>
              </a:rPr>
              <a:t> from E.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Derivations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7C3C88-A0DF-4DDA-9D15-DC351A435CA9}" type="datetime1">
              <a:rPr lang="en-US" smtClean="0"/>
              <a:pPr>
                <a:defRPr/>
              </a:pPr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In general a derivation step is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A  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	if there is a production rule A in our grammar  where  and  are arbitrary strings of terminal and non-terminal symbols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>
                <a:sym typeface="Symbol" pitchFamily="18" charset="2"/>
              </a:rPr>
              <a:t>1 </a:t>
            </a:r>
            <a:r>
              <a:rPr lang="en-US" sz="2000" dirty="0" smtClean="0">
                <a:sym typeface="Symbol" pitchFamily="18" charset="2"/>
              </a:rPr>
              <a:t> </a:t>
            </a:r>
            <a:r>
              <a:rPr lang="en-US" sz="2000" baseline="-25000" dirty="0" smtClean="0">
                <a:sym typeface="Symbol" pitchFamily="18" charset="2"/>
              </a:rPr>
              <a:t>2 </a:t>
            </a:r>
            <a:r>
              <a:rPr lang="en-US" sz="2000" dirty="0" smtClean="0">
                <a:sym typeface="Symbol" pitchFamily="18" charset="2"/>
              </a:rPr>
              <a:t> ...  </a:t>
            </a:r>
            <a:r>
              <a:rPr lang="en-US" sz="2000" baseline="-25000" dirty="0" smtClean="0">
                <a:sym typeface="Symbol" pitchFamily="18" charset="2"/>
              </a:rPr>
              <a:t>n 	</a:t>
            </a:r>
            <a:r>
              <a:rPr lang="en-US" sz="2000" dirty="0" smtClean="0">
                <a:sym typeface="Symbol" pitchFamily="18" charset="2"/>
              </a:rPr>
              <a:t>(</a:t>
            </a:r>
            <a:r>
              <a:rPr lang="en-US" sz="2000" baseline="-25000" dirty="0" smtClean="0">
                <a:sym typeface="Symbol" pitchFamily="18" charset="2"/>
              </a:rPr>
              <a:t>n  </a:t>
            </a:r>
            <a:r>
              <a:rPr lang="en-US" sz="2000" dirty="0" smtClean="0">
                <a:sym typeface="Symbol" pitchFamily="18" charset="2"/>
              </a:rPr>
              <a:t>derives from </a:t>
            </a:r>
            <a:r>
              <a:rPr lang="en-US" sz="2000" baseline="-25000" dirty="0" smtClean="0">
                <a:sym typeface="Symbol" pitchFamily="18" charset="2"/>
              </a:rPr>
              <a:t>1  </a:t>
            </a:r>
            <a:r>
              <a:rPr lang="en-US" sz="2000" dirty="0" smtClean="0">
                <a:sym typeface="Symbol" pitchFamily="18" charset="2"/>
              </a:rPr>
              <a:t> or   </a:t>
            </a:r>
            <a:r>
              <a:rPr lang="en-US" sz="2000" baseline="-25000" dirty="0" smtClean="0">
                <a:sym typeface="Symbol" pitchFamily="18" charset="2"/>
              </a:rPr>
              <a:t>1 </a:t>
            </a:r>
            <a:r>
              <a:rPr lang="en-US" sz="2000" dirty="0" smtClean="0">
                <a:sym typeface="Symbol" pitchFamily="18" charset="2"/>
              </a:rPr>
              <a:t>derives </a:t>
            </a:r>
            <a:r>
              <a:rPr lang="en-US" sz="2000" baseline="-25000" dirty="0" smtClean="0">
                <a:sym typeface="Symbol" pitchFamily="18" charset="2"/>
              </a:rPr>
              <a:t>n 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	 	: derives in one step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		: derives in zero or more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		: derives in one or more steps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4419600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Times New Roman" charset="0"/>
              </a:rPr>
              <a:t>+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Times New Roman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CFG - Terminology</a:t>
            </a:r>
          </a:p>
        </p:txBody>
      </p:sp>
      <p:sp>
        <p:nvSpPr>
          <p:cNvPr id="9224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AB1C0C-1B02-4B3A-8088-0203EC6F63B7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Dr. </a:t>
            </a:r>
            <a:r>
              <a:rPr lang="en-US" dirty="0" err="1" smtClean="0"/>
              <a:t>Azhar</a:t>
            </a:r>
            <a:r>
              <a:rPr lang="en-US" dirty="0" smtClean="0"/>
              <a:t>, KUET.</a:t>
            </a:r>
            <a:endParaRPr lang="en-US" dirty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C35F69-CBB1-475D-B894-FC07FE6548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/>
          </a:p>
        </p:txBody>
      </p:sp>
      <p:sp>
        <p:nvSpPr>
          <p:cNvPr id="922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L(G) is </a:t>
            </a:r>
            <a:r>
              <a:rPr lang="en-US" sz="2600" i="1" dirty="0" smtClean="0"/>
              <a:t>the language of G</a:t>
            </a:r>
            <a:r>
              <a:rPr lang="en-US" sz="2600" dirty="0" smtClean="0"/>
              <a:t> (the language generated by G) which is a set of sentences.</a:t>
            </a:r>
          </a:p>
          <a:p>
            <a:r>
              <a:rPr lang="en-US" sz="2600" i="1" dirty="0" smtClean="0"/>
              <a:t>A sentence of L(G)</a:t>
            </a:r>
            <a:r>
              <a:rPr lang="en-US" sz="2600" dirty="0" smtClean="0"/>
              <a:t>  is a string of terminal symbols of G.</a:t>
            </a:r>
          </a:p>
          <a:p>
            <a:r>
              <a:rPr lang="en-US" sz="2600" dirty="0" smtClean="0"/>
              <a:t>If  S is the start symbol of G then</a:t>
            </a:r>
          </a:p>
          <a:p>
            <a:pPr lvl="1">
              <a:buFont typeface="Symbol" pitchFamily="18" charset="2"/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 is  a sentence of L(G)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8" charset="2"/>
              </a:rPr>
              <a:t>iff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  S      where  is a string of terminals of G.</a:t>
            </a:r>
          </a:p>
          <a:p>
            <a:pPr lvl="1">
              <a:buFontTx/>
              <a:buChar char="•"/>
            </a:pPr>
            <a:endParaRPr 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r>
              <a:rPr lang="en-US" sz="2600" dirty="0" smtClean="0"/>
              <a:t>If G is a context-free grammar, L(G) is a </a:t>
            </a:r>
            <a:r>
              <a:rPr lang="en-US" sz="2600" i="1" dirty="0" smtClean="0"/>
              <a:t>context-free language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Two grammars are </a:t>
            </a:r>
            <a:r>
              <a:rPr lang="en-US" sz="2600" i="1" dirty="0" smtClean="0"/>
              <a:t>equivalent</a:t>
            </a:r>
            <a:r>
              <a:rPr lang="en-US" sz="2600" dirty="0" smtClean="0"/>
              <a:t> if they produce the same language.</a:t>
            </a:r>
          </a:p>
          <a:p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smtClean="0">
                <a:sym typeface="Symbol" pitchFamily="18" charset="2"/>
              </a:rPr>
              <a:t> </a:t>
            </a:r>
            <a:r>
              <a:rPr lang="en-US" sz="2800" dirty="0" smtClean="0">
                <a:sym typeface="Symbol" pitchFamily="18" charset="2"/>
              </a:rPr>
              <a:t>	</a:t>
            </a:r>
          </a:p>
          <a:p>
            <a:pPr lvl="1"/>
            <a:r>
              <a:rPr lang="en-US" sz="1400" dirty="0" smtClean="0">
                <a:sym typeface="Symbol" pitchFamily="18" charset="2"/>
              </a:rPr>
              <a:t> </a:t>
            </a:r>
            <a:r>
              <a:rPr lang="en-US" sz="1900" dirty="0" smtClean="0">
                <a:sym typeface="Symbol" pitchFamily="18" charset="2"/>
              </a:rPr>
              <a:t>If  contains non-terminals, it is called a </a:t>
            </a:r>
            <a:r>
              <a:rPr lang="en-US" sz="1900" i="1" dirty="0" smtClean="0">
                <a:sym typeface="Symbol" pitchFamily="18" charset="2"/>
              </a:rPr>
              <a:t>sentential</a:t>
            </a:r>
            <a:r>
              <a:rPr lang="en-US" sz="1900" dirty="0" smtClean="0">
                <a:sym typeface="Symbol" pitchFamily="18" charset="2"/>
              </a:rPr>
              <a:t> form of G.</a:t>
            </a:r>
            <a:endParaRPr lang="en-US" sz="1400" dirty="0" smtClean="0">
              <a:sym typeface="Symbol" pitchFamily="18" charset="2"/>
            </a:endParaRPr>
          </a:p>
          <a:p>
            <a:pPr lvl="1"/>
            <a:r>
              <a:rPr lang="en-US" sz="1900" dirty="0" smtClean="0">
                <a:sym typeface="Symbol" pitchFamily="18" charset="2"/>
              </a:rPr>
              <a:t> If  does not contain non-terminals, it is called a </a:t>
            </a:r>
            <a:r>
              <a:rPr lang="en-US" sz="1900" i="1" dirty="0" smtClean="0">
                <a:sym typeface="Symbol" pitchFamily="18" charset="2"/>
              </a:rPr>
              <a:t>sentence</a:t>
            </a:r>
            <a:r>
              <a:rPr lang="en-US" sz="1900" dirty="0" smtClean="0">
                <a:sym typeface="Symbol" pitchFamily="18" charset="2"/>
              </a:rPr>
              <a:t> of G. </a:t>
            </a:r>
          </a:p>
        </p:txBody>
      </p:sp>
      <p:sp>
        <p:nvSpPr>
          <p:cNvPr id="9222" name="Text Box 1028"/>
          <p:cNvSpPr txBox="1">
            <a:spLocks noChangeArrowheads="1"/>
          </p:cNvSpPr>
          <p:nvPr/>
        </p:nvSpPr>
        <p:spPr bwMode="auto">
          <a:xfrm>
            <a:off x="3829050" y="2892425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</a:rPr>
              <a:t>+</a:t>
            </a:r>
          </a:p>
        </p:txBody>
      </p:sp>
      <p:sp>
        <p:nvSpPr>
          <p:cNvPr id="9223" name="Text Box 1029"/>
          <p:cNvSpPr txBox="1">
            <a:spLocks noChangeArrowheads="1"/>
          </p:cNvSpPr>
          <p:nvPr/>
        </p:nvSpPr>
        <p:spPr bwMode="auto">
          <a:xfrm>
            <a:off x="855662" y="4614862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Derivation Example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CB3988-599C-4796-AF12-B5F9BEE9BD19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8BB934-7E9F-47A1-A89C-3502995241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/>
              <a:t>       E</a:t>
            </a:r>
            <a:r>
              <a:rPr lang="en-US" dirty="0" smtClean="0"/>
              <a:t> </a:t>
            </a:r>
            <a:r>
              <a:rPr lang="en-US" sz="2000" dirty="0" smtClean="0">
                <a:sym typeface="Symbol" pitchFamily="18" charset="2"/>
              </a:rPr>
              <a:t> -E  -(E)  -(E+E)  -(</a:t>
            </a:r>
            <a:r>
              <a:rPr lang="en-US" sz="2000" dirty="0" err="1" smtClean="0">
                <a:sym typeface="Symbol" pitchFamily="18" charset="2"/>
              </a:rPr>
              <a:t>id+E</a:t>
            </a:r>
            <a:r>
              <a:rPr lang="en-US" sz="2000" dirty="0" smtClean="0">
                <a:sym typeface="Symbol" pitchFamily="18" charset="2"/>
              </a:rPr>
              <a:t>)  -(</a:t>
            </a:r>
            <a:r>
              <a:rPr lang="en-US" sz="2000" dirty="0" err="1" smtClean="0">
                <a:sym typeface="Symbol" pitchFamily="18" charset="2"/>
              </a:rPr>
              <a:t>id+id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                 OR</a:t>
            </a:r>
          </a:p>
          <a:p>
            <a:pPr>
              <a:buFontTx/>
              <a:buNone/>
            </a:pPr>
            <a:r>
              <a:rPr lang="en-US" sz="2000" dirty="0" smtClean="0"/>
              <a:t>       E</a:t>
            </a:r>
            <a:r>
              <a:rPr lang="en-US" dirty="0" smtClean="0"/>
              <a:t> </a:t>
            </a:r>
            <a:r>
              <a:rPr lang="en-US" sz="2000" dirty="0" smtClean="0">
                <a:sym typeface="Symbol" pitchFamily="18" charset="2"/>
              </a:rPr>
              <a:t> -E  -(E)  -(E+E)  -(</a:t>
            </a:r>
            <a:r>
              <a:rPr lang="en-US" sz="2000" dirty="0" err="1" smtClean="0">
                <a:sym typeface="Symbol" pitchFamily="18" charset="2"/>
              </a:rPr>
              <a:t>E+id</a:t>
            </a:r>
            <a:r>
              <a:rPr lang="en-US" sz="2000" dirty="0" smtClean="0">
                <a:sym typeface="Symbol" pitchFamily="18" charset="2"/>
              </a:rPr>
              <a:t>)  -(</a:t>
            </a:r>
            <a:r>
              <a:rPr lang="en-US" sz="2000" dirty="0" err="1" smtClean="0">
                <a:sym typeface="Symbol" pitchFamily="18" charset="2"/>
              </a:rPr>
              <a:t>id+id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At each derivation step, we can choose any of the non-terminal in the sentential form of G for the replacement.</a:t>
            </a:r>
          </a:p>
          <a:p>
            <a:endParaRPr lang="en-US" sz="20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If we always choose the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left-most non-terminal </a:t>
            </a:r>
            <a:r>
              <a:rPr lang="en-US" sz="2000" dirty="0" smtClean="0">
                <a:sym typeface="Symbol" pitchFamily="18" charset="2"/>
              </a:rPr>
              <a:t>in each derivation step, this derivation is called as </a:t>
            </a:r>
            <a:r>
              <a:rPr lang="en-US" sz="2000" b="1" dirty="0" smtClean="0">
                <a:sym typeface="Symbol" pitchFamily="18" charset="2"/>
              </a:rPr>
              <a:t>left-most derivation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endParaRPr lang="en-US" sz="20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If we always choose the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right-most non-terminal </a:t>
            </a:r>
            <a:r>
              <a:rPr lang="en-US" sz="2000" dirty="0" smtClean="0">
                <a:sym typeface="Symbol" pitchFamily="18" charset="2"/>
              </a:rPr>
              <a:t>in each derivation step, this derivation is called as </a:t>
            </a:r>
            <a:r>
              <a:rPr lang="en-US" sz="2000" b="1" dirty="0" smtClean="0">
                <a:sym typeface="Symbol" pitchFamily="18" charset="2"/>
              </a:rPr>
              <a:t>right-most derivation</a:t>
            </a:r>
            <a:r>
              <a:rPr lang="en-US" sz="2000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Left-Most and Right-Most Derivations</a:t>
            </a:r>
          </a:p>
        </p:txBody>
      </p:sp>
      <p:sp>
        <p:nvSpPr>
          <p:cNvPr id="11280" name="Date Placeholder 1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C86D7E-4CBA-4281-8E06-E86DE12227A6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7A87F0-26CC-40BA-A97C-D45C6A4678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/>
          </a:p>
        </p:txBody>
      </p:sp>
      <p:sp>
        <p:nvSpPr>
          <p:cNvPr id="1126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 smtClean="0"/>
              <a:t>Left-Most Derivation</a:t>
            </a:r>
          </a:p>
          <a:p>
            <a:pPr>
              <a:buFontTx/>
              <a:buNone/>
            </a:pPr>
            <a:endParaRPr lang="en-US" sz="800" dirty="0" smtClean="0"/>
          </a:p>
          <a:p>
            <a:pPr>
              <a:buFontTx/>
              <a:buNone/>
            </a:pPr>
            <a:r>
              <a:rPr lang="en-US" dirty="0" smtClean="0"/>
              <a:t>	E </a:t>
            </a:r>
            <a:r>
              <a:rPr lang="en-US" dirty="0" smtClean="0">
                <a:sym typeface="Symbol" pitchFamily="18" charset="2"/>
              </a:rPr>
              <a:t> -E  -(E)  -(E+E)  -(</a:t>
            </a:r>
            <a:r>
              <a:rPr lang="en-US" dirty="0" err="1" smtClean="0">
                <a:sym typeface="Symbol" pitchFamily="18" charset="2"/>
              </a:rPr>
              <a:t>id+E</a:t>
            </a:r>
            <a:r>
              <a:rPr lang="en-US" dirty="0" smtClean="0">
                <a:sym typeface="Symbol" pitchFamily="18" charset="2"/>
              </a:rPr>
              <a:t>)  -(</a:t>
            </a:r>
            <a:r>
              <a:rPr lang="en-US" dirty="0" err="1" smtClean="0">
                <a:sym typeface="Symbol" pitchFamily="18" charset="2"/>
              </a:rPr>
              <a:t>id+id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Right-Most Derivation	</a:t>
            </a:r>
          </a:p>
          <a:p>
            <a:pPr>
              <a:buFontTx/>
              <a:buNone/>
            </a:pPr>
            <a:r>
              <a:rPr lang="en-US" sz="800" dirty="0" smtClean="0"/>
              <a:t>	</a:t>
            </a:r>
          </a:p>
          <a:p>
            <a:pPr>
              <a:buFontTx/>
              <a:buNone/>
            </a:pPr>
            <a:r>
              <a:rPr lang="en-US" dirty="0" smtClean="0"/>
              <a:t>	E </a:t>
            </a:r>
            <a:r>
              <a:rPr lang="en-US" dirty="0" smtClean="0">
                <a:sym typeface="Symbol" pitchFamily="18" charset="2"/>
              </a:rPr>
              <a:t> -E  -(E)  -(E+E)  -(</a:t>
            </a:r>
            <a:r>
              <a:rPr lang="en-US" dirty="0" err="1" smtClean="0">
                <a:sym typeface="Symbol" pitchFamily="18" charset="2"/>
              </a:rPr>
              <a:t>E+id</a:t>
            </a:r>
            <a:r>
              <a:rPr lang="en-US" dirty="0" smtClean="0">
                <a:sym typeface="Symbol" pitchFamily="18" charset="2"/>
              </a:rPr>
              <a:t>)  -(</a:t>
            </a:r>
            <a:r>
              <a:rPr lang="en-US" dirty="0" err="1" smtClean="0">
                <a:sym typeface="Symbol" pitchFamily="18" charset="2"/>
              </a:rPr>
              <a:t>id+id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We will see </a:t>
            </a:r>
          </a:p>
          <a:p>
            <a:pPr lvl="1"/>
            <a:r>
              <a:rPr lang="en-US" dirty="0" smtClean="0">
                <a:sym typeface="Symbol" pitchFamily="18" charset="2"/>
              </a:rPr>
              <a:t>the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top-down</a:t>
            </a:r>
            <a:r>
              <a:rPr lang="en-US" dirty="0" smtClean="0">
                <a:sym typeface="Symbol" pitchFamily="18" charset="2"/>
              </a:rPr>
              <a:t> parsers try to find the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left-most derivation </a:t>
            </a:r>
            <a:r>
              <a:rPr lang="en-US" dirty="0" smtClean="0">
                <a:sym typeface="Symbol" pitchFamily="18" charset="2"/>
              </a:rPr>
              <a:t>of the given source program.</a:t>
            </a:r>
          </a:p>
          <a:p>
            <a:pPr lvl="1"/>
            <a:r>
              <a:rPr lang="en-US" dirty="0" smtClean="0">
                <a:sym typeface="Symbol" pitchFamily="18" charset="2"/>
              </a:rPr>
              <a:t>the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bottom-up</a:t>
            </a:r>
            <a:r>
              <a:rPr lang="en-US" dirty="0" smtClean="0">
                <a:sym typeface="Symbol" pitchFamily="18" charset="2"/>
              </a:rPr>
              <a:t> parsers try to find the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right-most derivation </a:t>
            </a:r>
            <a:r>
              <a:rPr lang="en-US" dirty="0" smtClean="0">
                <a:sym typeface="Symbol" pitchFamily="18" charset="2"/>
              </a:rPr>
              <a:t>of the given source program in the reverse order.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11270" name="Text Box 1028"/>
          <p:cNvSpPr txBox="1">
            <a:spLocks noChangeArrowheads="1"/>
          </p:cNvSpPr>
          <p:nvPr/>
        </p:nvSpPr>
        <p:spPr bwMode="auto">
          <a:xfrm>
            <a:off x="5646737" y="1901825"/>
            <a:ext cx="37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</a:rPr>
              <a:t>lm</a:t>
            </a:r>
          </a:p>
        </p:txBody>
      </p:sp>
      <p:sp>
        <p:nvSpPr>
          <p:cNvPr id="11271" name="Text Box 1029"/>
          <p:cNvSpPr txBox="1">
            <a:spLocks noChangeArrowheads="1"/>
          </p:cNvSpPr>
          <p:nvPr/>
        </p:nvSpPr>
        <p:spPr bwMode="auto">
          <a:xfrm>
            <a:off x="4122737" y="1828800"/>
            <a:ext cx="37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</a:rPr>
              <a:t>lm</a:t>
            </a:r>
          </a:p>
        </p:txBody>
      </p:sp>
      <p:sp>
        <p:nvSpPr>
          <p:cNvPr id="11272" name="Text Box 1030"/>
          <p:cNvSpPr txBox="1">
            <a:spLocks noChangeArrowheads="1"/>
          </p:cNvSpPr>
          <p:nvPr/>
        </p:nvSpPr>
        <p:spPr bwMode="auto">
          <a:xfrm>
            <a:off x="2674938" y="1905000"/>
            <a:ext cx="373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</a:rPr>
              <a:t>lm</a:t>
            </a:r>
          </a:p>
        </p:txBody>
      </p:sp>
      <p:sp>
        <p:nvSpPr>
          <p:cNvPr id="11273" name="Text Box 1031"/>
          <p:cNvSpPr txBox="1">
            <a:spLocks noChangeArrowheads="1"/>
          </p:cNvSpPr>
          <p:nvPr/>
        </p:nvSpPr>
        <p:spPr bwMode="auto">
          <a:xfrm>
            <a:off x="1617663" y="1905000"/>
            <a:ext cx="374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</a:rPr>
              <a:t>lm</a:t>
            </a:r>
          </a:p>
        </p:txBody>
      </p:sp>
      <p:sp>
        <p:nvSpPr>
          <p:cNvPr id="11274" name="Text Box 1032"/>
          <p:cNvSpPr txBox="1">
            <a:spLocks noChangeArrowheads="1"/>
          </p:cNvSpPr>
          <p:nvPr/>
        </p:nvSpPr>
        <p:spPr bwMode="auto">
          <a:xfrm>
            <a:off x="846137" y="1905000"/>
            <a:ext cx="37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</a:rPr>
              <a:t>lm</a:t>
            </a:r>
          </a:p>
        </p:txBody>
      </p:sp>
      <p:sp>
        <p:nvSpPr>
          <p:cNvPr id="11275" name="Text Box 1033"/>
          <p:cNvSpPr txBox="1">
            <a:spLocks noChangeArrowheads="1"/>
          </p:cNvSpPr>
          <p:nvPr/>
        </p:nvSpPr>
        <p:spPr bwMode="auto">
          <a:xfrm>
            <a:off x="5641974" y="3276600"/>
            <a:ext cx="382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charset="0"/>
              </a:rPr>
              <a:t>rm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11276" name="Text Box 1034"/>
          <p:cNvSpPr txBox="1">
            <a:spLocks noChangeArrowheads="1"/>
          </p:cNvSpPr>
          <p:nvPr/>
        </p:nvSpPr>
        <p:spPr bwMode="auto">
          <a:xfrm>
            <a:off x="4117180" y="3258875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charset="0"/>
              </a:rPr>
              <a:t>rm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11277" name="Text Box 1035"/>
          <p:cNvSpPr txBox="1">
            <a:spLocks noChangeArrowheads="1"/>
          </p:cNvSpPr>
          <p:nvPr/>
        </p:nvSpPr>
        <p:spPr bwMode="auto">
          <a:xfrm>
            <a:off x="2665413" y="3324603"/>
            <a:ext cx="3825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charset="0"/>
              </a:rPr>
              <a:t>rm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11278" name="Text Box 1036"/>
          <p:cNvSpPr txBox="1">
            <a:spLocks noChangeArrowheads="1"/>
          </p:cNvSpPr>
          <p:nvPr/>
        </p:nvSpPr>
        <p:spPr bwMode="auto">
          <a:xfrm>
            <a:off x="1617663" y="3324604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charset="0"/>
              </a:rPr>
              <a:t>rm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11279" name="Text Box 1037"/>
          <p:cNvSpPr txBox="1">
            <a:spLocks noChangeArrowheads="1"/>
          </p:cNvSpPr>
          <p:nvPr/>
        </p:nvSpPr>
        <p:spPr bwMode="auto">
          <a:xfrm>
            <a:off x="840580" y="3276600"/>
            <a:ext cx="384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charset="0"/>
              </a:rPr>
              <a:t>rm</a:t>
            </a:r>
            <a:endParaRPr lang="en-US" sz="1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Parse Tree</a:t>
            </a:r>
          </a:p>
        </p:txBody>
      </p:sp>
      <p:sp>
        <p:nvSpPr>
          <p:cNvPr id="12304" name="Date Placeholder 10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E147D9-B170-4D5C-A0C1-DD2DE116F454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Dr. </a:t>
            </a:r>
            <a:r>
              <a:rPr lang="en-US" dirty="0" err="1" smtClean="0"/>
              <a:t>Azhar</a:t>
            </a:r>
            <a:r>
              <a:rPr lang="en-US" dirty="0" smtClean="0"/>
              <a:t>, KUET.</a:t>
            </a:r>
            <a:endParaRPr lang="en-US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6B0A3C-92D7-495D-9956-12E7494AA2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439761" y="1497091"/>
            <a:ext cx="820218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charset="0"/>
              </a:rPr>
              <a:t>  </a:t>
            </a:r>
            <a:r>
              <a:rPr lang="en-US" sz="2200" dirty="0">
                <a:latin typeface="Times New Roman" charset="0"/>
              </a:rPr>
              <a:t>Inner nodes of a parse tree are non-terminal symbols.</a:t>
            </a:r>
          </a:p>
          <a:p>
            <a:pPr>
              <a:buFontTx/>
              <a:buChar char="•"/>
            </a:pPr>
            <a:r>
              <a:rPr lang="en-US" sz="2200" dirty="0">
                <a:latin typeface="Times New Roman" charset="0"/>
              </a:rPr>
              <a:t>  The leaves of a parse tree are terminal symbols</a:t>
            </a:r>
            <a:r>
              <a:rPr lang="en-US" sz="2200" dirty="0" smtClean="0">
                <a:latin typeface="Times New Roman" charset="0"/>
              </a:rPr>
              <a:t>.</a:t>
            </a:r>
            <a:endParaRPr lang="en-US" sz="2200" dirty="0">
              <a:latin typeface="Times New Roman" charset="0"/>
            </a:endParaRPr>
          </a:p>
          <a:p>
            <a:pPr>
              <a:buFontTx/>
              <a:buChar char="•"/>
            </a:pPr>
            <a:r>
              <a:rPr lang="en-US" sz="2200" dirty="0">
                <a:latin typeface="Times New Roman" charset="0"/>
              </a:rPr>
              <a:t>  A parse tree can be seen as a graphical representation of a derivation.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601662" y="298132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Times New Roman" charset="0"/>
              </a:rPr>
              <a:t>E </a:t>
            </a:r>
            <a:r>
              <a:rPr lang="en-US" sz="2000" dirty="0">
                <a:latin typeface="Times New Roman" charset="0"/>
                <a:sym typeface="Symbol" pitchFamily="18" charset="2"/>
              </a:rPr>
              <a:t> -E </a:t>
            </a:r>
            <a:endParaRPr lang="en-US" dirty="0">
              <a:latin typeface="Times New Roman" charset="0"/>
            </a:endParaRP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1727200" y="2938462"/>
            <a:ext cx="942975" cy="719138"/>
            <a:chOff x="1392" y="1632"/>
            <a:chExt cx="643" cy="45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488" y="1776"/>
              <a:ext cx="432" cy="144"/>
              <a:chOff x="1776" y="1680"/>
              <a:chExt cx="432" cy="144"/>
            </a:xfrm>
          </p:grpSpPr>
          <p:sp>
            <p:nvSpPr>
              <p:cNvPr id="12394" name="Line 5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5" name="Line 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91" name="Text Box 61"/>
            <p:cNvSpPr txBox="1">
              <a:spLocks noChangeArrowheads="1"/>
            </p:cNvSpPr>
            <p:nvPr/>
          </p:nvSpPr>
          <p:spPr bwMode="auto">
            <a:xfrm>
              <a:off x="1632" y="1632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92" name="Text Box 63"/>
            <p:cNvSpPr txBox="1">
              <a:spLocks noChangeArrowheads="1"/>
            </p:cNvSpPr>
            <p:nvPr/>
          </p:nvSpPr>
          <p:spPr bwMode="auto">
            <a:xfrm>
              <a:off x="1824" y="1872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93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-</a:t>
              </a: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7002462" y="3014662"/>
            <a:ext cx="1379538" cy="1633538"/>
            <a:chOff x="4752" y="1440"/>
            <a:chExt cx="941" cy="1029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1776" y="2256"/>
                <a:ext cx="720" cy="432"/>
                <a:chOff x="1776" y="2256"/>
                <a:chExt cx="720" cy="432"/>
              </a:xfrm>
            </p:grpSpPr>
            <p:sp>
              <p:nvSpPr>
                <p:cNvPr id="1238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7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5" name="Line 9"/>
                <p:cNvSpPr>
                  <a:spLocks noChangeShapeType="1"/>
                </p:cNvSpPr>
                <p:nvPr/>
              </p:nvSpPr>
              <p:spPr bwMode="auto">
                <a:xfrm>
                  <a:off x="201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20"/>
                <p:cNvGrpSpPr>
                  <a:grpSpLocks/>
                </p:cNvGrpSpPr>
                <p:nvPr/>
              </p:nvGrpSpPr>
              <p:grpSpPr bwMode="auto"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sp>
                <p:nvSpPr>
                  <p:cNvPr id="12387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1920" y="2832"/>
                <a:ext cx="576" cy="144"/>
                <a:chOff x="1920" y="2544"/>
                <a:chExt cx="576" cy="144"/>
              </a:xfrm>
            </p:grpSpPr>
            <p:sp>
              <p:nvSpPr>
                <p:cNvPr id="1238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2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3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370" name="Text Box 66"/>
            <p:cNvSpPr txBox="1">
              <a:spLocks noChangeArrowheads="1"/>
            </p:cNvSpPr>
            <p:nvPr/>
          </p:nvSpPr>
          <p:spPr bwMode="auto">
            <a:xfrm>
              <a:off x="5184" y="1968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E</a:t>
              </a:r>
            </a:p>
          </p:txBody>
        </p:sp>
        <p:sp>
          <p:nvSpPr>
            <p:cNvPr id="12371" name="Text Box 67"/>
            <p:cNvSpPr txBox="1">
              <a:spLocks noChangeArrowheads="1"/>
            </p:cNvSpPr>
            <p:nvPr/>
          </p:nvSpPr>
          <p:spPr bwMode="auto">
            <a:xfrm>
              <a:off x="4992" y="1440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72" name="Text Box 68"/>
            <p:cNvSpPr txBox="1">
              <a:spLocks noChangeArrowheads="1"/>
            </p:cNvSpPr>
            <p:nvPr/>
          </p:nvSpPr>
          <p:spPr bwMode="auto">
            <a:xfrm>
              <a:off x="5472" y="2256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73" name="Text Box 69"/>
            <p:cNvSpPr txBox="1">
              <a:spLocks noChangeArrowheads="1"/>
            </p:cNvSpPr>
            <p:nvPr/>
          </p:nvSpPr>
          <p:spPr bwMode="auto">
            <a:xfrm>
              <a:off x="4896" y="2256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74" name="Text Box 72"/>
            <p:cNvSpPr txBox="1">
              <a:spLocks noChangeArrowheads="1"/>
            </p:cNvSpPr>
            <p:nvPr/>
          </p:nvSpPr>
          <p:spPr bwMode="auto">
            <a:xfrm>
              <a:off x="5184" y="1680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75" name="Text Box 84"/>
            <p:cNvSpPr txBox="1">
              <a:spLocks noChangeArrowheads="1"/>
            </p:cNvSpPr>
            <p:nvPr/>
          </p:nvSpPr>
          <p:spPr bwMode="auto">
            <a:xfrm>
              <a:off x="5184" y="2256"/>
              <a:ext cx="2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+</a:t>
              </a:r>
            </a:p>
          </p:txBody>
        </p:sp>
        <p:sp>
          <p:nvSpPr>
            <p:cNvPr id="12376" name="Text Box 88"/>
            <p:cNvSpPr txBox="1">
              <a:spLocks noChangeArrowheads="1"/>
            </p:cNvSpPr>
            <p:nvPr/>
          </p:nvSpPr>
          <p:spPr bwMode="auto">
            <a:xfrm>
              <a:off x="4752" y="1680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-</a:t>
              </a:r>
            </a:p>
          </p:txBody>
        </p:sp>
        <p:sp>
          <p:nvSpPr>
            <p:cNvPr id="12377" name="Text Box 93"/>
            <p:cNvSpPr txBox="1">
              <a:spLocks noChangeArrowheads="1"/>
            </p:cNvSpPr>
            <p:nvPr/>
          </p:nvSpPr>
          <p:spPr bwMode="auto">
            <a:xfrm>
              <a:off x="4896" y="1968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(</a:t>
              </a:r>
            </a:p>
          </p:txBody>
        </p:sp>
        <p:sp>
          <p:nvSpPr>
            <p:cNvPr id="12378" name="Text Box 98"/>
            <p:cNvSpPr txBox="1">
              <a:spLocks noChangeArrowheads="1"/>
            </p:cNvSpPr>
            <p:nvPr/>
          </p:nvSpPr>
          <p:spPr bwMode="auto">
            <a:xfrm>
              <a:off x="5520" y="1968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)</a:t>
              </a:r>
            </a:p>
          </p:txBody>
        </p:sp>
      </p:grpSp>
      <p:grpSp>
        <p:nvGrpSpPr>
          <p:cNvPr id="9" name="Group 109"/>
          <p:cNvGrpSpPr>
            <a:grpSpLocks/>
          </p:cNvGrpSpPr>
          <p:nvPr/>
        </p:nvGrpSpPr>
        <p:grpSpPr bwMode="auto">
          <a:xfrm>
            <a:off x="4259262" y="3014662"/>
            <a:ext cx="1309688" cy="1176338"/>
            <a:chOff x="2880" y="1584"/>
            <a:chExt cx="893" cy="741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2976" y="1728"/>
              <a:ext cx="720" cy="432"/>
              <a:chOff x="2880" y="1680"/>
              <a:chExt cx="720" cy="432"/>
            </a:xfrm>
          </p:grpSpPr>
          <p:sp>
            <p:nvSpPr>
              <p:cNvPr id="12364" name="Line 15"/>
              <p:cNvSpPr>
                <a:spLocks noChangeShapeType="1"/>
              </p:cNvSpPr>
              <p:nvPr/>
            </p:nvSpPr>
            <p:spPr bwMode="auto">
              <a:xfrm flipH="1">
                <a:off x="3024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5" name="Line 16"/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6" name="Line 17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Line 18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8" name="Line 1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58" name="Text Box 62"/>
            <p:cNvSpPr txBox="1">
              <a:spLocks noChangeArrowheads="1"/>
            </p:cNvSpPr>
            <p:nvPr/>
          </p:nvSpPr>
          <p:spPr bwMode="auto">
            <a:xfrm>
              <a:off x="3120" y="1584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59" name="Text Box 64"/>
            <p:cNvSpPr txBox="1">
              <a:spLocks noChangeArrowheads="1"/>
            </p:cNvSpPr>
            <p:nvPr/>
          </p:nvSpPr>
          <p:spPr bwMode="auto">
            <a:xfrm>
              <a:off x="3312" y="2112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60" name="Text Box 65"/>
            <p:cNvSpPr txBox="1">
              <a:spLocks noChangeArrowheads="1"/>
            </p:cNvSpPr>
            <p:nvPr/>
          </p:nvSpPr>
          <p:spPr bwMode="auto">
            <a:xfrm>
              <a:off x="3312" y="1824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E</a:t>
              </a:r>
            </a:p>
          </p:txBody>
        </p:sp>
        <p:sp>
          <p:nvSpPr>
            <p:cNvPr id="12361" name="Text Box 89"/>
            <p:cNvSpPr txBox="1">
              <a:spLocks noChangeArrowheads="1"/>
            </p:cNvSpPr>
            <p:nvPr/>
          </p:nvSpPr>
          <p:spPr bwMode="auto">
            <a:xfrm>
              <a:off x="2880" y="1824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-</a:t>
              </a:r>
            </a:p>
          </p:txBody>
        </p:sp>
        <p:sp>
          <p:nvSpPr>
            <p:cNvPr id="12362" name="Text Box 94"/>
            <p:cNvSpPr txBox="1">
              <a:spLocks noChangeArrowheads="1"/>
            </p:cNvSpPr>
            <p:nvPr/>
          </p:nvSpPr>
          <p:spPr bwMode="auto">
            <a:xfrm>
              <a:off x="3024" y="2112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(</a:t>
              </a:r>
            </a:p>
          </p:txBody>
        </p:sp>
        <p:sp>
          <p:nvSpPr>
            <p:cNvPr id="12363" name="Text Box 99"/>
            <p:cNvSpPr txBox="1">
              <a:spLocks noChangeArrowheads="1"/>
            </p:cNvSpPr>
            <p:nvPr/>
          </p:nvSpPr>
          <p:spPr bwMode="auto">
            <a:xfrm>
              <a:off x="3600" y="2112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)</a:t>
              </a:r>
            </a:p>
          </p:txBody>
        </p:sp>
      </p:grp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5384800" y="4386262"/>
            <a:ext cx="1400175" cy="2090738"/>
            <a:chOff x="3648" y="2400"/>
            <a:chExt cx="955" cy="1317"/>
          </a:xfrm>
        </p:grpSpPr>
        <p:sp>
          <p:nvSpPr>
            <p:cNvPr id="12329" name="Text Box 77"/>
            <p:cNvSpPr txBox="1">
              <a:spLocks noChangeArrowheads="1"/>
            </p:cNvSpPr>
            <p:nvPr/>
          </p:nvSpPr>
          <p:spPr bwMode="auto">
            <a:xfrm>
              <a:off x="3888" y="2400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E</a:t>
              </a:r>
            </a:p>
          </p:txBody>
        </p:sp>
        <p:sp>
          <p:nvSpPr>
            <p:cNvPr id="12330" name="Text Box 81"/>
            <p:cNvSpPr txBox="1">
              <a:spLocks noChangeArrowheads="1"/>
            </p:cNvSpPr>
            <p:nvPr/>
          </p:nvSpPr>
          <p:spPr bwMode="auto">
            <a:xfrm>
              <a:off x="4368" y="3216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31" name="Text Box 100"/>
            <p:cNvSpPr txBox="1">
              <a:spLocks noChangeArrowheads="1"/>
            </p:cNvSpPr>
            <p:nvPr/>
          </p:nvSpPr>
          <p:spPr bwMode="auto">
            <a:xfrm>
              <a:off x="4368" y="3504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id</a:t>
              </a:r>
            </a:p>
          </p:txBody>
        </p:sp>
        <p:grpSp>
          <p:nvGrpSpPr>
            <p:cNvPr id="12" name="Group 112"/>
            <p:cNvGrpSpPr>
              <a:grpSpLocks/>
            </p:cNvGrpSpPr>
            <p:nvPr/>
          </p:nvGrpSpPr>
          <p:grpSpPr bwMode="auto">
            <a:xfrm>
              <a:off x="3648" y="2544"/>
              <a:ext cx="893" cy="1173"/>
              <a:chOff x="3984" y="2544"/>
              <a:chExt cx="893" cy="1173"/>
            </a:xfrm>
          </p:grpSpPr>
          <p:grpSp>
            <p:nvGrpSpPr>
              <p:cNvPr id="13" name="Group 60"/>
              <p:cNvGrpSpPr>
                <a:grpSpLocks/>
              </p:cNvGrpSpPr>
              <p:nvPr/>
            </p:nvGrpSpPr>
            <p:grpSpPr bwMode="auto">
              <a:xfrm>
                <a:off x="4080" y="2544"/>
                <a:ext cx="720" cy="1008"/>
                <a:chOff x="4752" y="2448"/>
                <a:chExt cx="720" cy="1008"/>
              </a:xfrm>
            </p:grpSpPr>
            <p:sp>
              <p:nvSpPr>
                <p:cNvPr id="12342" name="Line 44"/>
                <p:cNvSpPr>
                  <a:spLocks noChangeShapeType="1"/>
                </p:cNvSpPr>
                <p:nvPr/>
              </p:nvSpPr>
              <p:spPr bwMode="auto">
                <a:xfrm>
                  <a:off x="5472" y="3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" name="Group 46"/>
                <p:cNvGrpSpPr>
                  <a:grpSpLocks/>
                </p:cNvGrpSpPr>
                <p:nvPr/>
              </p:nvGrpSpPr>
              <p:grpSpPr bwMode="auto"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1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1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sp>
                    <p:nvSpPr>
                      <p:cNvPr id="12351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7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52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12354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355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356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12348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49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50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2345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34" name="Text Box 78"/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12335" name="Text Box 79"/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21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12336" name="Text Box 80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1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12337" name="Text Box 85"/>
              <p:cNvSpPr txBox="1">
                <a:spLocks noChangeArrowheads="1"/>
              </p:cNvSpPr>
              <p:nvPr/>
            </p:nvSpPr>
            <p:spPr bwMode="auto">
              <a:xfrm>
                <a:off x="4416" y="3216"/>
                <a:ext cx="20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12338" name="Text Box 90"/>
              <p:cNvSpPr txBox="1">
                <a:spLocks noChangeArrowheads="1"/>
              </p:cNvSpPr>
              <p:nvPr/>
            </p:nvSpPr>
            <p:spPr bwMode="auto">
              <a:xfrm>
                <a:off x="3984" y="2592"/>
                <a:ext cx="17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-</a:t>
                </a:r>
              </a:p>
            </p:txBody>
          </p:sp>
          <p:sp>
            <p:nvSpPr>
              <p:cNvPr id="12339" name="Text Box 91"/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7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(</a:t>
                </a:r>
              </a:p>
            </p:txBody>
          </p:sp>
          <p:sp>
            <p:nvSpPr>
              <p:cNvPr id="12340" name="Text Box 96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17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12341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3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id</a:t>
                </a:r>
              </a:p>
            </p:txBody>
          </p:sp>
        </p:grpSp>
      </p:grpSp>
      <p:grpSp>
        <p:nvGrpSpPr>
          <p:cNvPr id="19" name="Group 111"/>
          <p:cNvGrpSpPr>
            <a:grpSpLocks/>
          </p:cNvGrpSpPr>
          <p:nvPr/>
        </p:nvGrpSpPr>
        <p:grpSpPr bwMode="auto">
          <a:xfrm>
            <a:off x="1868487" y="4386262"/>
            <a:ext cx="1308100" cy="2090738"/>
            <a:chOff x="2064" y="2544"/>
            <a:chExt cx="893" cy="1317"/>
          </a:xfrm>
        </p:grpSpPr>
        <p:grpSp>
          <p:nvGrpSpPr>
            <p:cNvPr id="20" name="Group 45"/>
            <p:cNvGrpSpPr>
              <a:grpSpLocks/>
            </p:cNvGrpSpPr>
            <p:nvPr/>
          </p:nvGrpSpPr>
          <p:grpSpPr bwMode="auto"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21" name="Group 31"/>
              <p:cNvGrpSpPr>
                <a:grpSpLocks/>
              </p:cNvGrpSpPr>
              <p:nvPr/>
            </p:nvGrpSpPr>
            <p:grpSpPr bwMode="auto"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22" name="Group 32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12323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2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12326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7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8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39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1232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2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2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17" name="Line 43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6" name="Text Box 71"/>
            <p:cNvSpPr txBox="1">
              <a:spLocks noChangeArrowheads="1"/>
            </p:cNvSpPr>
            <p:nvPr/>
          </p:nvSpPr>
          <p:spPr bwMode="auto">
            <a:xfrm>
              <a:off x="2304" y="2544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07" name="Text Box 73"/>
            <p:cNvSpPr txBox="1">
              <a:spLocks noChangeArrowheads="1"/>
            </p:cNvSpPr>
            <p:nvPr/>
          </p:nvSpPr>
          <p:spPr bwMode="auto">
            <a:xfrm>
              <a:off x="2496" y="2784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E</a:t>
              </a:r>
            </a:p>
          </p:txBody>
        </p:sp>
        <p:sp>
          <p:nvSpPr>
            <p:cNvPr id="12308" name="Text Box 74"/>
            <p:cNvSpPr txBox="1">
              <a:spLocks noChangeArrowheads="1"/>
            </p:cNvSpPr>
            <p:nvPr/>
          </p:nvSpPr>
          <p:spPr bwMode="auto">
            <a:xfrm>
              <a:off x="2496" y="3072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09" name="Text Box 75"/>
            <p:cNvSpPr txBox="1">
              <a:spLocks noChangeArrowheads="1"/>
            </p:cNvSpPr>
            <p:nvPr/>
          </p:nvSpPr>
          <p:spPr bwMode="auto">
            <a:xfrm>
              <a:off x="2736" y="3360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10" name="Text Box 76"/>
            <p:cNvSpPr txBox="1">
              <a:spLocks noChangeArrowheads="1"/>
            </p:cNvSpPr>
            <p:nvPr/>
          </p:nvSpPr>
          <p:spPr bwMode="auto">
            <a:xfrm>
              <a:off x="2208" y="3360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2311" name="Text Box 82"/>
            <p:cNvSpPr txBox="1">
              <a:spLocks noChangeArrowheads="1"/>
            </p:cNvSpPr>
            <p:nvPr/>
          </p:nvSpPr>
          <p:spPr bwMode="auto">
            <a:xfrm>
              <a:off x="2496" y="3360"/>
              <a:ext cx="2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+</a:t>
              </a:r>
            </a:p>
          </p:txBody>
        </p:sp>
        <p:sp>
          <p:nvSpPr>
            <p:cNvPr id="12312" name="Text Box 87"/>
            <p:cNvSpPr txBox="1">
              <a:spLocks noChangeArrowheads="1"/>
            </p:cNvSpPr>
            <p:nvPr/>
          </p:nvSpPr>
          <p:spPr bwMode="auto">
            <a:xfrm>
              <a:off x="2064" y="2736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-</a:t>
              </a:r>
            </a:p>
          </p:txBody>
        </p:sp>
        <p:sp>
          <p:nvSpPr>
            <p:cNvPr id="12313" name="Text Box 92"/>
            <p:cNvSpPr txBox="1">
              <a:spLocks noChangeArrowheads="1"/>
            </p:cNvSpPr>
            <p:nvPr/>
          </p:nvSpPr>
          <p:spPr bwMode="auto">
            <a:xfrm>
              <a:off x="2208" y="3072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(</a:t>
              </a:r>
            </a:p>
          </p:txBody>
        </p:sp>
        <p:sp>
          <p:nvSpPr>
            <p:cNvPr id="12314" name="Text Box 97"/>
            <p:cNvSpPr txBox="1">
              <a:spLocks noChangeArrowheads="1"/>
            </p:cNvSpPr>
            <p:nvPr/>
          </p:nvSpPr>
          <p:spPr bwMode="auto">
            <a:xfrm>
              <a:off x="2784" y="3072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)</a:t>
              </a:r>
            </a:p>
          </p:txBody>
        </p:sp>
        <p:sp>
          <p:nvSpPr>
            <p:cNvPr id="12315" name="Text Box 102"/>
            <p:cNvSpPr txBox="1">
              <a:spLocks noChangeArrowheads="1"/>
            </p:cNvSpPr>
            <p:nvPr/>
          </p:nvSpPr>
          <p:spPr bwMode="auto">
            <a:xfrm>
              <a:off x="2208" y="364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id</a:t>
              </a:r>
            </a:p>
          </p:txBody>
        </p:sp>
      </p:grpSp>
      <p:sp>
        <p:nvSpPr>
          <p:cNvPr id="12300" name="Text Box 105"/>
          <p:cNvSpPr txBox="1">
            <a:spLocks noChangeArrowheads="1"/>
          </p:cNvSpPr>
          <p:nvPr/>
        </p:nvSpPr>
        <p:spPr bwMode="auto">
          <a:xfrm>
            <a:off x="3275012" y="3014662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charset="0"/>
                <a:sym typeface="Symbol" pitchFamily="18" charset="2"/>
              </a:rPr>
              <a:t> -(E)</a:t>
            </a:r>
          </a:p>
        </p:txBody>
      </p:sp>
      <p:sp>
        <p:nvSpPr>
          <p:cNvPr id="12301" name="Text Box 106"/>
          <p:cNvSpPr txBox="1">
            <a:spLocks noChangeArrowheads="1"/>
          </p:cNvSpPr>
          <p:nvPr/>
        </p:nvSpPr>
        <p:spPr bwMode="auto">
          <a:xfrm>
            <a:off x="5807075" y="3090862"/>
            <a:ext cx="1216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charset="0"/>
                <a:sym typeface="Symbol" pitchFamily="18" charset="2"/>
              </a:rPr>
              <a:t> -(E+E)</a:t>
            </a:r>
          </a:p>
        </p:txBody>
      </p:sp>
      <p:sp>
        <p:nvSpPr>
          <p:cNvPr id="12302" name="Text Box 107"/>
          <p:cNvSpPr txBox="1">
            <a:spLocks noChangeArrowheads="1"/>
          </p:cNvSpPr>
          <p:nvPr/>
        </p:nvSpPr>
        <p:spPr bwMode="auto">
          <a:xfrm>
            <a:off x="673100" y="4995862"/>
            <a:ext cx="1257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charset="0"/>
                <a:sym typeface="Symbol" pitchFamily="18" charset="2"/>
              </a:rPr>
              <a:t> -(</a:t>
            </a:r>
            <a:r>
              <a:rPr lang="en-US" sz="2000" dirty="0" err="1">
                <a:latin typeface="Times New Roman" charset="0"/>
                <a:sym typeface="Symbol" pitchFamily="18" charset="2"/>
              </a:rPr>
              <a:t>id+E</a:t>
            </a:r>
            <a:r>
              <a:rPr lang="en-US" sz="2000" dirty="0">
                <a:latin typeface="Times New Roman" charset="0"/>
                <a:sym typeface="Symbol" pitchFamily="18" charset="2"/>
              </a:rPr>
              <a:t>)</a:t>
            </a:r>
          </a:p>
        </p:txBody>
      </p:sp>
      <p:sp>
        <p:nvSpPr>
          <p:cNvPr id="12303" name="Text Box 108"/>
          <p:cNvSpPr txBox="1">
            <a:spLocks noChangeArrowheads="1"/>
          </p:cNvSpPr>
          <p:nvPr/>
        </p:nvSpPr>
        <p:spPr bwMode="auto">
          <a:xfrm>
            <a:off x="3978275" y="4995862"/>
            <a:ext cx="1298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charset="0"/>
                <a:sym typeface="Symbol" pitchFamily="18" charset="2"/>
              </a:rPr>
              <a:t> -(</a:t>
            </a:r>
            <a:r>
              <a:rPr lang="en-US" sz="2000" dirty="0" err="1">
                <a:latin typeface="Times New Roman" charset="0"/>
                <a:sym typeface="Symbol" pitchFamily="18" charset="2"/>
              </a:rPr>
              <a:t>id+id</a:t>
            </a:r>
            <a:r>
              <a:rPr lang="en-US" sz="2000" dirty="0">
                <a:latin typeface="Times New Roman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Ambiguity</a:t>
            </a:r>
          </a:p>
        </p:txBody>
      </p:sp>
      <p:sp>
        <p:nvSpPr>
          <p:cNvPr id="13322" name="Date Placeholder 50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0793B1-0EB6-48AE-B232-2D7EB5124A73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2A35D4-802F-4EFA-9DED-364B42401E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31322" y="1424697"/>
            <a:ext cx="81438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charset="0"/>
              </a:rPr>
              <a:t>A </a:t>
            </a:r>
            <a:r>
              <a:rPr lang="en-US" sz="2200" dirty="0">
                <a:latin typeface="Times New Roman" charset="0"/>
              </a:rPr>
              <a:t>grammar produces more than one parse tree for a sentence is </a:t>
            </a:r>
          </a:p>
          <a:p>
            <a:r>
              <a:rPr lang="en-US" sz="2200" dirty="0">
                <a:latin typeface="Times New Roman" charset="0"/>
              </a:rPr>
              <a:t>   called as an </a:t>
            </a:r>
            <a:r>
              <a:rPr lang="en-US" sz="2200" b="1" i="1" dirty="0">
                <a:latin typeface="Times New Roman" charset="0"/>
              </a:rPr>
              <a:t>ambiguous</a:t>
            </a:r>
            <a:r>
              <a:rPr lang="en-US" sz="2200" dirty="0">
                <a:latin typeface="Times New Roman" charset="0"/>
              </a:rPr>
              <a:t> grammar.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295400" y="2743200"/>
            <a:ext cx="36102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charset="0"/>
              </a:rPr>
              <a:t>E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 E+E 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id+E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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id+E</a:t>
            </a:r>
            <a:r>
              <a:rPr lang="en-US" sz="2200" dirty="0">
                <a:latin typeface="Times New Roman" charset="0"/>
                <a:sym typeface="Symbol" pitchFamily="18" charset="2"/>
              </a:rPr>
              <a:t>*E </a:t>
            </a:r>
          </a:p>
          <a:p>
            <a:r>
              <a:rPr lang="en-US" sz="2200" dirty="0">
                <a:latin typeface="Times New Roman" charset="0"/>
                <a:sym typeface="Symbol" pitchFamily="18" charset="2"/>
              </a:rPr>
              <a:t>    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id+id</a:t>
            </a:r>
            <a:r>
              <a:rPr lang="en-US" sz="2200" dirty="0">
                <a:latin typeface="Times New Roman" charset="0"/>
                <a:sym typeface="Symbol" pitchFamily="18" charset="2"/>
              </a:rPr>
              <a:t>*E 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id+id</a:t>
            </a:r>
            <a:r>
              <a:rPr lang="en-US" sz="2200" dirty="0">
                <a:latin typeface="Times New Roman" charset="0"/>
                <a:sym typeface="Symbol" pitchFamily="18" charset="2"/>
              </a:rPr>
              <a:t>*id</a:t>
            </a:r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219200" y="4876800"/>
            <a:ext cx="38603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charset="0"/>
                <a:sym typeface="Symbol" pitchFamily="18" charset="2"/>
              </a:rPr>
              <a:t>E  E*E  E+E*E 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id+E</a:t>
            </a:r>
            <a:r>
              <a:rPr lang="en-US" sz="2200" dirty="0">
                <a:latin typeface="Times New Roman" charset="0"/>
                <a:sym typeface="Symbol" pitchFamily="18" charset="2"/>
              </a:rPr>
              <a:t>*E </a:t>
            </a:r>
          </a:p>
          <a:p>
            <a:r>
              <a:rPr lang="en-US" sz="2200" dirty="0">
                <a:latin typeface="Times New Roman" charset="0"/>
                <a:sym typeface="Symbol" pitchFamily="18" charset="2"/>
              </a:rPr>
              <a:t>    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id+id</a:t>
            </a:r>
            <a:r>
              <a:rPr lang="en-US" sz="2200" dirty="0">
                <a:latin typeface="Times New Roman" charset="0"/>
                <a:sym typeface="Symbol" pitchFamily="18" charset="2"/>
              </a:rPr>
              <a:t>*E 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id+id</a:t>
            </a:r>
            <a:r>
              <a:rPr lang="en-US" sz="2200" dirty="0">
                <a:latin typeface="Times New Roman" charset="0"/>
                <a:sym typeface="Symbol" pitchFamily="18" charset="2"/>
              </a:rPr>
              <a:t>*id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172200" y="4267200"/>
            <a:ext cx="1539875" cy="1785938"/>
            <a:chOff x="4128" y="2640"/>
            <a:chExt cx="1051" cy="1125"/>
          </a:xfrm>
        </p:grpSpPr>
        <p:sp>
          <p:nvSpPr>
            <p:cNvPr id="13343" name="Text Box 37"/>
            <p:cNvSpPr txBox="1">
              <a:spLocks noChangeArrowheads="1"/>
            </p:cNvSpPr>
            <p:nvPr/>
          </p:nvSpPr>
          <p:spPr bwMode="auto">
            <a:xfrm>
              <a:off x="4704" y="3264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E</a:t>
              </a:r>
            </a:p>
          </p:txBody>
        </p:sp>
        <p:sp>
          <p:nvSpPr>
            <p:cNvPr id="13344" name="Text Box 38"/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id</a:t>
              </a:r>
            </a:p>
          </p:txBody>
        </p:sp>
        <p:sp>
          <p:nvSpPr>
            <p:cNvPr id="13345" name="Line 3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43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Text Box 45"/>
            <p:cNvSpPr txBox="1">
              <a:spLocks noChangeArrowheads="1"/>
            </p:cNvSpPr>
            <p:nvPr/>
          </p:nvSpPr>
          <p:spPr bwMode="auto">
            <a:xfrm>
              <a:off x="4128" y="3264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3348" name="Text Box 46"/>
            <p:cNvSpPr txBox="1">
              <a:spLocks noChangeArrowheads="1"/>
            </p:cNvSpPr>
            <p:nvPr/>
          </p:nvSpPr>
          <p:spPr bwMode="auto">
            <a:xfrm>
              <a:off x="4416" y="3264"/>
              <a:ext cx="2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+</a:t>
              </a:r>
            </a:p>
          </p:txBody>
        </p:sp>
        <p:sp>
          <p:nvSpPr>
            <p:cNvPr id="13349" name="Text Box 47"/>
            <p:cNvSpPr txBox="1">
              <a:spLocks noChangeArrowheads="1"/>
            </p:cNvSpPr>
            <p:nvPr/>
          </p:nvSpPr>
          <p:spPr bwMode="auto">
            <a:xfrm>
              <a:off x="4128" y="3552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id</a:t>
              </a:r>
            </a:p>
          </p:txBody>
        </p:sp>
        <p:sp>
          <p:nvSpPr>
            <p:cNvPr id="13350" name="Text Box 55"/>
            <p:cNvSpPr txBox="1">
              <a:spLocks noChangeArrowheads="1"/>
            </p:cNvSpPr>
            <p:nvPr/>
          </p:nvSpPr>
          <p:spPr bwMode="auto">
            <a:xfrm>
              <a:off x="4944" y="3264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id</a:t>
              </a:r>
            </a:p>
          </p:txBody>
        </p:sp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4224" y="2640"/>
              <a:ext cx="931" cy="672"/>
              <a:chOff x="4128" y="2544"/>
              <a:chExt cx="931" cy="672"/>
            </a:xfrm>
          </p:grpSpPr>
          <p:sp>
            <p:nvSpPr>
              <p:cNvPr id="13352" name="Line 58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59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60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Text Box 61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21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13356" name="Line 62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Text Box 6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21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13358" name="Line 64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Line 65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Text Box 66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9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13361" name="Text Box 67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21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13362" name="Line 68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6237288" y="2057400"/>
            <a:ext cx="1611312" cy="1785938"/>
            <a:chOff x="3552" y="1104"/>
            <a:chExt cx="1099" cy="1125"/>
          </a:xfrm>
        </p:grpSpPr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4128" y="1680"/>
              <a:ext cx="1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600">
                <a:latin typeface="Times New Roman" charset="0"/>
              </a:endParaRPr>
            </a:p>
          </p:txBody>
        </p:sp>
        <p:sp>
          <p:nvSpPr>
            <p:cNvPr id="13324" name="Line 23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24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25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26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Text Box 28"/>
            <p:cNvSpPr txBox="1">
              <a:spLocks noChangeArrowheads="1"/>
            </p:cNvSpPr>
            <p:nvPr/>
          </p:nvSpPr>
          <p:spPr bwMode="auto">
            <a:xfrm>
              <a:off x="3840" y="1104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3329" name="Text Box 29"/>
            <p:cNvSpPr txBox="1">
              <a:spLocks noChangeArrowheads="1"/>
            </p:cNvSpPr>
            <p:nvPr/>
          </p:nvSpPr>
          <p:spPr bwMode="auto">
            <a:xfrm>
              <a:off x="3552" y="1392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3330" name="Text Box 30"/>
            <p:cNvSpPr txBox="1">
              <a:spLocks noChangeArrowheads="1"/>
            </p:cNvSpPr>
            <p:nvPr/>
          </p:nvSpPr>
          <p:spPr bwMode="auto">
            <a:xfrm>
              <a:off x="3840" y="1392"/>
              <a:ext cx="2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</a:rPr>
                <a:t>+</a:t>
              </a:r>
            </a:p>
          </p:txBody>
        </p:sp>
        <p:sp>
          <p:nvSpPr>
            <p:cNvPr id="13331" name="Text Box 34"/>
            <p:cNvSpPr txBox="1">
              <a:spLocks noChangeArrowheads="1"/>
            </p:cNvSpPr>
            <p:nvPr/>
          </p:nvSpPr>
          <p:spPr bwMode="auto">
            <a:xfrm>
              <a:off x="3552" y="1680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id</a:t>
              </a:r>
            </a:p>
          </p:txBody>
        </p:sp>
        <p:sp>
          <p:nvSpPr>
            <p:cNvPr id="13332" name="Line 42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Text Box 44"/>
            <p:cNvSpPr txBox="1">
              <a:spLocks noChangeArrowheads="1"/>
            </p:cNvSpPr>
            <p:nvPr/>
          </p:nvSpPr>
          <p:spPr bwMode="auto">
            <a:xfrm>
              <a:off x="3888" y="1728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3334" name="Line 48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Text Box 49"/>
            <p:cNvSpPr txBox="1">
              <a:spLocks noChangeArrowheads="1"/>
            </p:cNvSpPr>
            <p:nvPr/>
          </p:nvSpPr>
          <p:spPr bwMode="auto">
            <a:xfrm>
              <a:off x="4128" y="1392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3336" name="Line 50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51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Text Box 52"/>
            <p:cNvSpPr txBox="1">
              <a:spLocks noChangeArrowheads="1"/>
            </p:cNvSpPr>
            <p:nvPr/>
          </p:nvSpPr>
          <p:spPr bwMode="auto">
            <a:xfrm>
              <a:off x="4128" y="1680"/>
              <a:ext cx="1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*</a:t>
              </a:r>
            </a:p>
          </p:txBody>
        </p:sp>
        <p:sp>
          <p:nvSpPr>
            <p:cNvPr id="13339" name="Text Box 53"/>
            <p:cNvSpPr txBox="1">
              <a:spLocks noChangeArrowheads="1"/>
            </p:cNvSpPr>
            <p:nvPr/>
          </p:nvSpPr>
          <p:spPr bwMode="auto">
            <a:xfrm>
              <a:off x="4416" y="1728"/>
              <a:ext cx="21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E</a:t>
              </a:r>
            </a:p>
          </p:txBody>
        </p:sp>
        <p:sp>
          <p:nvSpPr>
            <p:cNvPr id="13340" name="Line 54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Text Box 70"/>
            <p:cNvSpPr txBox="1">
              <a:spLocks noChangeArrowheads="1"/>
            </p:cNvSpPr>
            <p:nvPr/>
          </p:nvSpPr>
          <p:spPr bwMode="auto">
            <a:xfrm>
              <a:off x="3888" y="2016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id</a:t>
              </a:r>
            </a:p>
          </p:txBody>
        </p:sp>
        <p:sp>
          <p:nvSpPr>
            <p:cNvPr id="13342" name="Text Box 71"/>
            <p:cNvSpPr txBox="1">
              <a:spLocks noChangeArrowheads="1"/>
            </p:cNvSpPr>
            <p:nvPr/>
          </p:nvSpPr>
          <p:spPr bwMode="auto">
            <a:xfrm>
              <a:off x="4416" y="2016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charset="0"/>
                </a:rPr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Ambiguity (cont.)</a:t>
            </a:r>
          </a:p>
        </p:txBody>
      </p:sp>
      <p:sp>
        <p:nvSpPr>
          <p:cNvPr id="1434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C65FB-FAAC-470F-96AC-6FE56343A40C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4F65DF-D22C-46C8-94A2-78D5FE0697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the most parsers, the grammar must be unambiguous.</a:t>
            </a:r>
          </a:p>
          <a:p>
            <a:endParaRPr lang="en-US" sz="2400" dirty="0" smtClean="0"/>
          </a:p>
          <a:p>
            <a:r>
              <a:rPr lang="en-US" sz="2400" dirty="0" smtClean="0"/>
              <a:t>unambiguous grammar  posses the </a:t>
            </a:r>
            <a:r>
              <a:rPr lang="en-US" sz="2400" dirty="0" smtClean="0">
                <a:sym typeface="Wingdings" pitchFamily="2" charset="2"/>
              </a:rPr>
              <a:t> unique selection of the parse tree for a sentence</a:t>
            </a:r>
          </a:p>
          <a:p>
            <a:r>
              <a:rPr lang="en-US" sz="2400" dirty="0" smtClean="0"/>
              <a:t>We should eliminate the ambiguity in the grammar during the design phase of the compiler.</a:t>
            </a:r>
          </a:p>
          <a:p>
            <a:r>
              <a:rPr lang="en-US" sz="2400" dirty="0" smtClean="0"/>
              <a:t>We have to prefer one of the parse trees of a sentence (generated by an ambiguous grammar) to disambiguate that grammar to restrict to this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Ambiguity (cont.)</a:t>
            </a:r>
          </a:p>
        </p:txBody>
      </p:sp>
      <p:sp>
        <p:nvSpPr>
          <p:cNvPr id="15400" name="Date Placeholder 40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2B025F-05EA-4C72-94E2-71D07EF9BE56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2C5969-EBDB-4ED1-83CE-80537B9FE8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19125" y="1371600"/>
            <a:ext cx="6159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charset="0"/>
              </a:rPr>
              <a:t>stmt </a:t>
            </a:r>
            <a:r>
              <a:rPr lang="en-US" sz="2000" dirty="0">
                <a:latin typeface="Times New Roman" charset="0"/>
                <a:sym typeface="Symbol" pitchFamily="18" charset="2"/>
              </a:rPr>
              <a:t> 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000" dirty="0" err="1">
                <a:latin typeface="Times New Roman" charset="0"/>
                <a:sym typeface="Symbol" pitchFamily="18" charset="2"/>
              </a:rPr>
              <a:t>expr</a:t>
            </a:r>
            <a:r>
              <a:rPr lang="en-US" sz="20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000" dirty="0">
                <a:latin typeface="Times New Roman" charset="0"/>
                <a:sym typeface="Symbol" pitchFamily="18" charset="2"/>
              </a:rPr>
              <a:t>  stmt   |</a:t>
            </a:r>
          </a:p>
          <a:p>
            <a:r>
              <a:rPr lang="en-US" sz="2000" dirty="0">
                <a:latin typeface="Times New Roman" charset="0"/>
                <a:sym typeface="Symbol" pitchFamily="18" charset="2"/>
              </a:rPr>
              <a:t>             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000" dirty="0" err="1">
                <a:latin typeface="Times New Roman" charset="0"/>
                <a:sym typeface="Symbol" pitchFamily="18" charset="2"/>
              </a:rPr>
              <a:t>expr</a:t>
            </a:r>
            <a:r>
              <a:rPr lang="en-US" sz="20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000" dirty="0">
                <a:latin typeface="Times New Roman" charset="0"/>
                <a:sym typeface="Symbol" pitchFamily="18" charset="2"/>
              </a:rPr>
              <a:t>  stmt 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000" dirty="0">
                <a:latin typeface="Times New Roman" charset="0"/>
                <a:sym typeface="Symbol" pitchFamily="18" charset="2"/>
              </a:rPr>
              <a:t>  stmt    |   </a:t>
            </a:r>
            <a:r>
              <a:rPr lang="en-US" sz="2000" dirty="0" err="1">
                <a:latin typeface="Times New Roman" charset="0"/>
                <a:sym typeface="Symbol" pitchFamily="18" charset="2"/>
              </a:rPr>
              <a:t>otherstmts</a:t>
            </a:r>
            <a:endParaRPr lang="en-US" sz="20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038600" y="2209800"/>
            <a:ext cx="479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if</a:t>
            </a:r>
            <a:r>
              <a:rPr lang="en-US" sz="2000" dirty="0">
                <a:latin typeface="Times New Roman" charset="0"/>
              </a:rPr>
              <a:t>  E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then 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Courier New" pitchFamily="49" charset="0"/>
              </a:rPr>
              <a:t>if</a:t>
            </a:r>
            <a:r>
              <a:rPr lang="en-US" sz="2000" dirty="0">
                <a:latin typeface="Times New Roman" charset="0"/>
              </a:rPr>
              <a:t>  E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then</a:t>
            </a:r>
            <a:r>
              <a:rPr lang="en-US" sz="2000" dirty="0">
                <a:latin typeface="Times New Roman" charset="0"/>
              </a:rPr>
              <a:t>  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else </a:t>
            </a:r>
            <a:r>
              <a:rPr lang="en-US" sz="2000" dirty="0">
                <a:latin typeface="Times New Roman" charset="0"/>
              </a:rPr>
              <a:t> S</a:t>
            </a:r>
            <a:r>
              <a:rPr lang="en-US" sz="2000" baseline="-25000" dirty="0">
                <a:latin typeface="Times New Roman" charset="0"/>
              </a:rPr>
              <a:t>2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574675" y="2057400"/>
            <a:ext cx="453072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	</a:t>
            </a:r>
            <a:r>
              <a:rPr lang="en-US" sz="2000" dirty="0">
                <a:latin typeface="Times New Roman" charset="0"/>
              </a:rPr>
              <a:t>stmt</a:t>
            </a:r>
          </a:p>
          <a:p>
            <a:endParaRPr lang="en-US" sz="2000" dirty="0">
              <a:latin typeface="Times New Roman" charset="0"/>
            </a:endParaRPr>
          </a:p>
          <a:p>
            <a:r>
              <a:rPr lang="en-US" sz="2000" dirty="0">
                <a:latin typeface="Courier New" pitchFamily="49" charset="0"/>
              </a:rPr>
              <a:t>if</a:t>
            </a: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 err="1">
                <a:latin typeface="Times New Roman" charset="0"/>
              </a:rPr>
              <a:t>expr</a:t>
            </a: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then</a:t>
            </a:r>
            <a:r>
              <a:rPr lang="en-US" sz="2000" dirty="0">
                <a:latin typeface="Times New Roman" charset="0"/>
              </a:rPr>
              <a:t>     stmt      </a:t>
            </a:r>
            <a:r>
              <a:rPr lang="en-US" sz="2000" dirty="0">
                <a:latin typeface="Courier New" pitchFamily="49" charset="0"/>
              </a:rPr>
              <a:t>else</a:t>
            </a:r>
            <a:r>
              <a:rPr lang="en-US" sz="2000" dirty="0">
                <a:latin typeface="Times New Roman" charset="0"/>
              </a:rPr>
              <a:t>       stmt</a:t>
            </a:r>
          </a:p>
          <a:p>
            <a:endParaRPr lang="en-US" sz="2000" dirty="0">
              <a:latin typeface="Times New Roman" charset="0"/>
            </a:endParaRPr>
          </a:p>
          <a:p>
            <a:r>
              <a:rPr lang="en-US" sz="2000" dirty="0">
                <a:latin typeface="Times New Roman" charset="0"/>
              </a:rPr>
              <a:t>         E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	   </a:t>
            </a:r>
            <a:r>
              <a:rPr lang="en-US" sz="2000" dirty="0">
                <a:latin typeface="Courier New" pitchFamily="49" charset="0"/>
              </a:rPr>
              <a:t>if</a:t>
            </a:r>
            <a:r>
              <a:rPr lang="en-US" sz="2000" dirty="0">
                <a:latin typeface="Times New Roman" charset="0"/>
              </a:rPr>
              <a:t>  </a:t>
            </a:r>
            <a:r>
              <a:rPr lang="en-US" sz="2000" dirty="0" err="1">
                <a:latin typeface="Times New Roman" charset="0"/>
              </a:rPr>
              <a:t>expr</a:t>
            </a: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>
                <a:latin typeface="Courier New" pitchFamily="49" charset="0"/>
              </a:rPr>
              <a:t>then</a:t>
            </a:r>
            <a:r>
              <a:rPr lang="en-US" sz="2000" dirty="0">
                <a:latin typeface="Times New Roman" charset="0"/>
              </a:rPr>
              <a:t>    stmt        S</a:t>
            </a:r>
            <a:r>
              <a:rPr lang="en-US" sz="2000" baseline="-25000" dirty="0">
                <a:latin typeface="Times New Roman" charset="0"/>
              </a:rPr>
              <a:t>2</a:t>
            </a:r>
          </a:p>
          <a:p>
            <a:endParaRPr lang="en-US" sz="2000" baseline="-25000" dirty="0">
              <a:latin typeface="Times New Roman" charset="0"/>
            </a:endParaRPr>
          </a:p>
          <a:p>
            <a:r>
              <a:rPr lang="en-US" sz="2000" dirty="0">
                <a:latin typeface="Times New Roman" charset="0"/>
              </a:rPr>
              <a:t> 	            E</a:t>
            </a:r>
            <a:r>
              <a:rPr lang="en-US" sz="2000" baseline="-25000" dirty="0">
                <a:latin typeface="Times New Roman" charset="0"/>
              </a:rPr>
              <a:t>2 	           </a:t>
            </a:r>
            <a:r>
              <a:rPr lang="en-US" sz="2000" dirty="0" smtClean="0">
                <a:latin typeface="Times New Roman" charset="0"/>
              </a:rPr>
              <a:t>S</a:t>
            </a:r>
            <a:r>
              <a:rPr lang="en-US" sz="2000" baseline="-25000" dirty="0" smtClean="0">
                <a:latin typeface="Times New Roman" charset="0"/>
              </a:rPr>
              <a:t>1</a:t>
            </a:r>
            <a:endParaRPr lang="en-US" sz="2000" baseline="-25000" dirty="0">
              <a:latin typeface="Times New Roman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996950" y="2438400"/>
            <a:ext cx="773113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 flipH="1">
            <a:off x="1489075" y="2438400"/>
            <a:ext cx="2809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>
            <a:off x="1770063" y="2438400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>
            <a:off x="1770063" y="2438400"/>
            <a:ext cx="11255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1"/>
          <p:cNvSpPr>
            <a:spLocks noChangeShapeType="1"/>
          </p:cNvSpPr>
          <p:nvPr/>
        </p:nvSpPr>
        <p:spPr bwMode="auto">
          <a:xfrm>
            <a:off x="1770063" y="2438400"/>
            <a:ext cx="19002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>
            <a:off x="1770063" y="24384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>
            <a:off x="1981200" y="3048000"/>
            <a:ext cx="844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 flipH="1">
            <a:off x="2473325" y="3048000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2825750" y="3048000"/>
            <a:ext cx="2809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>
            <a:off x="2825750" y="3048000"/>
            <a:ext cx="9842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AutoShape 27"/>
          <p:cNvSpPr>
            <a:spLocks noChangeArrowheads="1"/>
          </p:cNvSpPr>
          <p:nvPr/>
        </p:nvSpPr>
        <p:spPr bwMode="auto">
          <a:xfrm>
            <a:off x="1277938" y="3048000"/>
            <a:ext cx="280987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5390" name="AutoShape 28"/>
          <p:cNvSpPr>
            <a:spLocks noChangeArrowheads="1"/>
          </p:cNvSpPr>
          <p:nvPr/>
        </p:nvSpPr>
        <p:spPr bwMode="auto">
          <a:xfrm>
            <a:off x="2232025" y="3505200"/>
            <a:ext cx="282575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5391" name="AutoShape 29"/>
          <p:cNvSpPr>
            <a:spLocks noChangeArrowheads="1"/>
          </p:cNvSpPr>
          <p:nvPr/>
        </p:nvSpPr>
        <p:spPr bwMode="auto">
          <a:xfrm>
            <a:off x="3757612" y="3581400"/>
            <a:ext cx="280988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5392" name="AutoShape 30"/>
          <p:cNvSpPr>
            <a:spLocks noChangeArrowheads="1"/>
          </p:cNvSpPr>
          <p:nvPr/>
        </p:nvSpPr>
        <p:spPr bwMode="auto">
          <a:xfrm>
            <a:off x="4595813" y="2971800"/>
            <a:ext cx="280987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5398" name="Text Box 36"/>
          <p:cNvSpPr txBox="1">
            <a:spLocks noChangeArrowheads="1"/>
          </p:cNvSpPr>
          <p:nvPr/>
        </p:nvSpPr>
        <p:spPr bwMode="auto">
          <a:xfrm>
            <a:off x="1752600" y="4419600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charset="0"/>
              </a:rPr>
              <a:t>1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4178300" y="3870325"/>
            <a:ext cx="4965700" cy="2759075"/>
            <a:chOff x="4419600" y="3581400"/>
            <a:chExt cx="4965700" cy="2759075"/>
          </a:xfrm>
        </p:grpSpPr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4965700" cy="275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charset="0"/>
                </a:rPr>
                <a:t>	</a:t>
              </a:r>
              <a:r>
                <a:rPr lang="en-US" sz="2000" dirty="0">
                  <a:latin typeface="Times New Roman" charset="0"/>
                </a:rPr>
                <a:t>stmt</a:t>
              </a:r>
            </a:p>
            <a:p>
              <a:endParaRPr lang="en-US" sz="2000" dirty="0">
                <a:latin typeface="Times New Roman" charset="0"/>
              </a:endParaRPr>
            </a:p>
            <a:p>
              <a:r>
                <a:rPr lang="en-US" sz="2000" dirty="0">
                  <a:latin typeface="Courier New" pitchFamily="49" charset="0"/>
                </a:rPr>
                <a:t>if</a:t>
              </a:r>
              <a:r>
                <a:rPr lang="en-US" sz="2000" dirty="0">
                  <a:latin typeface="Times New Roman" charset="0"/>
                </a:rPr>
                <a:t>   </a:t>
              </a:r>
              <a:r>
                <a:rPr lang="en-US" sz="2000" dirty="0" err="1">
                  <a:latin typeface="Times New Roman" charset="0"/>
                </a:rPr>
                <a:t>expr</a:t>
              </a:r>
              <a:r>
                <a:rPr lang="en-US" sz="2000" dirty="0">
                  <a:latin typeface="Times New Roman" charset="0"/>
                </a:rPr>
                <a:t>  </a:t>
              </a:r>
              <a:r>
                <a:rPr lang="en-US" sz="2000" dirty="0">
                  <a:latin typeface="Courier New" pitchFamily="49" charset="0"/>
                </a:rPr>
                <a:t>then</a:t>
              </a:r>
              <a:r>
                <a:rPr lang="en-US" sz="2000" dirty="0">
                  <a:latin typeface="Times New Roman" charset="0"/>
                </a:rPr>
                <a:t>   stmt</a:t>
              </a:r>
            </a:p>
            <a:p>
              <a:endParaRPr lang="en-US" sz="2000" dirty="0">
                <a:latin typeface="Times New Roman" charset="0"/>
              </a:endParaRPr>
            </a:p>
            <a:p>
              <a:r>
                <a:rPr lang="en-US" sz="2000" dirty="0">
                  <a:latin typeface="Times New Roman" charset="0"/>
                </a:rPr>
                <a:t>         E</a:t>
              </a:r>
              <a:r>
                <a:rPr lang="en-US" sz="2000" baseline="-25000" dirty="0">
                  <a:latin typeface="Times New Roman" charset="0"/>
                </a:rPr>
                <a:t>1</a:t>
              </a:r>
              <a:r>
                <a:rPr lang="en-US" sz="2000" dirty="0">
                  <a:latin typeface="Times New Roman" charset="0"/>
                </a:rPr>
                <a:t>     </a:t>
              </a:r>
              <a:r>
                <a:rPr lang="en-US" sz="2000" dirty="0">
                  <a:latin typeface="Courier New" pitchFamily="49" charset="0"/>
                </a:rPr>
                <a:t>if</a:t>
              </a:r>
              <a:r>
                <a:rPr lang="en-US" sz="2000" dirty="0">
                  <a:latin typeface="Times New Roman" charset="0"/>
                </a:rPr>
                <a:t>  </a:t>
              </a:r>
              <a:r>
                <a:rPr lang="en-US" sz="2000" dirty="0" err="1">
                  <a:latin typeface="Times New Roman" charset="0"/>
                </a:rPr>
                <a:t>expr</a:t>
              </a:r>
              <a:r>
                <a:rPr lang="en-US" sz="2000" dirty="0">
                  <a:latin typeface="Times New Roman" charset="0"/>
                </a:rPr>
                <a:t>   </a:t>
              </a:r>
              <a:r>
                <a:rPr lang="en-US" sz="2000" dirty="0">
                  <a:latin typeface="Courier New" pitchFamily="49" charset="0"/>
                </a:rPr>
                <a:t>then</a:t>
              </a:r>
              <a:r>
                <a:rPr lang="en-US" sz="2000" dirty="0">
                  <a:latin typeface="Times New Roman" charset="0"/>
                </a:rPr>
                <a:t>   stmt  </a:t>
              </a:r>
              <a:r>
                <a:rPr lang="en-US" sz="2000" dirty="0">
                  <a:latin typeface="Courier New" pitchFamily="49" charset="0"/>
                </a:rPr>
                <a:t>else</a:t>
              </a:r>
              <a:r>
                <a:rPr lang="en-US" sz="2000" dirty="0">
                  <a:latin typeface="Times New Roman" charset="0"/>
                </a:rPr>
                <a:t>  stmt</a:t>
              </a:r>
            </a:p>
            <a:p>
              <a:endParaRPr lang="en-US" sz="2000" dirty="0">
                <a:latin typeface="Times New Roman" charset="0"/>
              </a:endParaRPr>
            </a:p>
            <a:p>
              <a:r>
                <a:rPr lang="en-US" sz="2000" dirty="0">
                  <a:latin typeface="Times New Roman" charset="0"/>
                </a:rPr>
                <a:t>	           E</a:t>
              </a:r>
              <a:r>
                <a:rPr lang="en-US" sz="2000" baseline="-25000" dirty="0">
                  <a:latin typeface="Times New Roman" charset="0"/>
                </a:rPr>
                <a:t>2 	          </a:t>
              </a:r>
              <a:r>
                <a:rPr lang="en-US" sz="2000" dirty="0">
                  <a:latin typeface="Times New Roman" charset="0"/>
                </a:rPr>
                <a:t>S</a:t>
              </a:r>
              <a:r>
                <a:rPr lang="en-US" sz="2000" baseline="-25000" dirty="0">
                  <a:latin typeface="Times New Roman" charset="0"/>
                </a:rPr>
                <a:t>1 	                  </a:t>
              </a:r>
              <a:r>
                <a:rPr lang="en-US" sz="2000" dirty="0">
                  <a:latin typeface="Times New Roman" charset="0"/>
                </a:rPr>
                <a:t>S</a:t>
              </a:r>
              <a:r>
                <a:rPr lang="en-US" sz="2000" baseline="-25000" dirty="0">
                  <a:latin typeface="Times New Roman" charset="0"/>
                </a:rPr>
                <a:t>2</a:t>
              </a:r>
            </a:p>
            <a:p>
              <a:endParaRPr lang="en-US" sz="2000" baseline="-25000" dirty="0">
                <a:latin typeface="Times New Roman" charset="0"/>
              </a:endParaRPr>
            </a:p>
            <a:p>
              <a:endParaRPr lang="en-US" sz="2000" dirty="0">
                <a:latin typeface="Times New Roman" charset="0"/>
              </a:endParaRPr>
            </a:p>
          </p:txBody>
        </p:sp>
        <p:sp>
          <p:nvSpPr>
            <p:cNvPr id="15379" name="Line 17"/>
            <p:cNvSpPr>
              <a:spLocks noChangeShapeType="1"/>
            </p:cNvSpPr>
            <p:nvPr/>
          </p:nvSpPr>
          <p:spPr bwMode="auto">
            <a:xfrm flipH="1">
              <a:off x="4852988" y="3962400"/>
              <a:ext cx="7747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18"/>
            <p:cNvSpPr>
              <a:spLocks noChangeShapeType="1"/>
            </p:cNvSpPr>
            <p:nvPr/>
          </p:nvSpPr>
          <p:spPr bwMode="auto">
            <a:xfrm flipH="1">
              <a:off x="5345113" y="3962400"/>
              <a:ext cx="28257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19"/>
            <p:cNvSpPr>
              <a:spLocks noChangeShapeType="1"/>
            </p:cNvSpPr>
            <p:nvPr/>
          </p:nvSpPr>
          <p:spPr bwMode="auto">
            <a:xfrm>
              <a:off x="5627688" y="3962400"/>
              <a:ext cx="35083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0"/>
            <p:cNvSpPr>
              <a:spLocks noChangeShapeType="1"/>
            </p:cNvSpPr>
            <p:nvPr/>
          </p:nvSpPr>
          <p:spPr bwMode="auto">
            <a:xfrm>
              <a:off x="5627688" y="39624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1"/>
            <p:cNvSpPr>
              <a:spLocks noChangeShapeType="1"/>
            </p:cNvSpPr>
            <p:nvPr/>
          </p:nvSpPr>
          <p:spPr bwMode="auto">
            <a:xfrm flipH="1">
              <a:off x="5838825" y="4572000"/>
              <a:ext cx="703263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2"/>
            <p:cNvSpPr>
              <a:spLocks noChangeShapeType="1"/>
            </p:cNvSpPr>
            <p:nvPr/>
          </p:nvSpPr>
          <p:spPr bwMode="auto">
            <a:xfrm flipH="1">
              <a:off x="6330950" y="4572000"/>
              <a:ext cx="2111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3"/>
            <p:cNvSpPr>
              <a:spLocks noChangeShapeType="1"/>
            </p:cNvSpPr>
            <p:nvPr/>
          </p:nvSpPr>
          <p:spPr bwMode="auto">
            <a:xfrm>
              <a:off x="6542088" y="4572000"/>
              <a:ext cx="42068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4"/>
            <p:cNvSpPr>
              <a:spLocks noChangeShapeType="1"/>
            </p:cNvSpPr>
            <p:nvPr/>
          </p:nvSpPr>
          <p:spPr bwMode="auto">
            <a:xfrm>
              <a:off x="6542088" y="4572000"/>
              <a:ext cx="10541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5"/>
            <p:cNvSpPr>
              <a:spLocks noChangeShapeType="1"/>
            </p:cNvSpPr>
            <p:nvPr/>
          </p:nvSpPr>
          <p:spPr bwMode="auto">
            <a:xfrm>
              <a:off x="6542088" y="4572000"/>
              <a:ext cx="161766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6"/>
            <p:cNvSpPr>
              <a:spLocks noChangeShapeType="1"/>
            </p:cNvSpPr>
            <p:nvPr/>
          </p:nvSpPr>
          <p:spPr bwMode="auto">
            <a:xfrm>
              <a:off x="6542088" y="4572000"/>
              <a:ext cx="224948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AutoShape 31"/>
            <p:cNvSpPr>
              <a:spLocks noChangeArrowheads="1"/>
            </p:cNvSpPr>
            <p:nvPr/>
          </p:nvSpPr>
          <p:spPr bwMode="auto">
            <a:xfrm>
              <a:off x="8875712" y="5105400"/>
              <a:ext cx="280988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</a:endParaRPr>
            </a:p>
          </p:txBody>
        </p:sp>
        <p:sp>
          <p:nvSpPr>
            <p:cNvPr id="15394" name="AutoShape 32"/>
            <p:cNvSpPr>
              <a:spLocks noChangeArrowheads="1"/>
            </p:cNvSpPr>
            <p:nvPr/>
          </p:nvSpPr>
          <p:spPr bwMode="auto">
            <a:xfrm>
              <a:off x="7580313" y="5121275"/>
              <a:ext cx="280987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</a:endParaRPr>
            </a:p>
          </p:txBody>
        </p:sp>
        <p:sp>
          <p:nvSpPr>
            <p:cNvPr id="15395" name="AutoShape 33"/>
            <p:cNvSpPr>
              <a:spLocks noChangeArrowheads="1"/>
            </p:cNvSpPr>
            <p:nvPr/>
          </p:nvSpPr>
          <p:spPr bwMode="auto">
            <a:xfrm>
              <a:off x="6056313" y="5121275"/>
              <a:ext cx="280987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</a:endParaRPr>
            </a:p>
          </p:txBody>
        </p:sp>
        <p:sp>
          <p:nvSpPr>
            <p:cNvPr id="15396" name="AutoShape 34"/>
            <p:cNvSpPr>
              <a:spLocks noChangeArrowheads="1"/>
            </p:cNvSpPr>
            <p:nvPr/>
          </p:nvSpPr>
          <p:spPr bwMode="auto">
            <a:xfrm>
              <a:off x="5041900" y="4511675"/>
              <a:ext cx="282575" cy="3048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</a:endParaRPr>
            </a:p>
          </p:txBody>
        </p:sp>
        <p:sp>
          <p:nvSpPr>
            <p:cNvPr id="15397" name="Line 35"/>
            <p:cNvSpPr>
              <a:spLocks noChangeShapeType="1"/>
            </p:cNvSpPr>
            <p:nvPr/>
          </p:nvSpPr>
          <p:spPr bwMode="auto">
            <a:xfrm>
              <a:off x="4430713" y="3657600"/>
              <a:ext cx="0" cy="236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Text Box 37"/>
            <p:cNvSpPr txBox="1">
              <a:spLocks noChangeArrowheads="1"/>
            </p:cNvSpPr>
            <p:nvPr/>
          </p:nvSpPr>
          <p:spPr bwMode="auto">
            <a:xfrm>
              <a:off x="6823075" y="5791200"/>
              <a:ext cx="3000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Phases of a 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A318-DCBA-4447-84B4-B53354073B57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Azhar, KUET.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9CF-315A-4CB2-A4B7-D4A9C8153E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2800" y="1514475"/>
            <a:ext cx="213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/>
              <a:t>Source program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76600" y="2200275"/>
            <a:ext cx="22113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/>
              <a:t>Lexical analyzer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76600" y="2886075"/>
            <a:ext cx="21463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/>
              <a:t>Syntax analyzer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00400" y="3571875"/>
            <a:ext cx="2432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Semantic analyzer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67000" y="4257675"/>
            <a:ext cx="360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/>
              <a:t>Intermediate code generator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52800" y="5019675"/>
            <a:ext cx="20780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Code optimizer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352800" y="5934075"/>
            <a:ext cx="20621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Code generator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4400" y="3190875"/>
            <a:ext cx="180816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Symbol table</a:t>
            </a:r>
          </a:p>
          <a:p>
            <a:r>
              <a:rPr lang="en-US" i="0"/>
              <a:t>manager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08725" y="3460750"/>
            <a:ext cx="18256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/>
              <a:t>Error handler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343400" y="19716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343400" y="2657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343400" y="3343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343400" y="4105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343400" y="4714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343400" y="5553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2895600" y="2667000"/>
            <a:ext cx="2971800" cy="838200"/>
          </a:xfrm>
          <a:prstGeom prst="hexagon">
            <a:avLst/>
          </a:prstGeom>
          <a:solidFill>
            <a:srgbClr val="002060">
              <a:alpha val="1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Ambiguity (cont.)</a:t>
            </a:r>
          </a:p>
        </p:txBody>
      </p:sp>
      <p:sp>
        <p:nvSpPr>
          <p:cNvPr id="16391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3314EC-59AC-40B6-9489-6CD954D12051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DB816E-29F4-4784-826C-6CCE7E67CE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619125" y="1489075"/>
            <a:ext cx="822007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Times New Roman" charset="0"/>
              </a:rPr>
              <a:t>  We prefer the second parse tree (else matches with closest if).</a:t>
            </a:r>
          </a:p>
          <a:p>
            <a:pPr>
              <a:buFontTx/>
              <a:buChar char="•"/>
            </a:pPr>
            <a:r>
              <a:rPr lang="en-US" sz="2200" dirty="0">
                <a:latin typeface="Times New Roman" charset="0"/>
              </a:rPr>
              <a:t>  So, we have to disambiguate our grammar to reflect this choice.</a:t>
            </a:r>
          </a:p>
          <a:p>
            <a:endParaRPr lang="en-US" sz="2200" dirty="0">
              <a:latin typeface="Times New Roman" charset="0"/>
            </a:endParaRPr>
          </a:p>
          <a:p>
            <a:pPr>
              <a:buFontTx/>
              <a:buChar char="•"/>
            </a:pPr>
            <a:r>
              <a:rPr lang="en-US" sz="2200" dirty="0">
                <a:latin typeface="Times New Roman" charset="0"/>
              </a:rPr>
              <a:t>  The unambiguous grammar will be:</a:t>
            </a: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395287" y="3276600"/>
            <a:ext cx="8371202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charset="0"/>
              </a:rPr>
              <a:t>stmt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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|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unmatchedstmt</a:t>
            </a:r>
            <a:endParaRPr lang="en-US" sz="2200" dirty="0">
              <a:latin typeface="Times New Roman" charset="0"/>
              <a:sym typeface="Symbol" pitchFamily="18" charset="2"/>
            </a:endParaRPr>
          </a:p>
          <a:p>
            <a:endParaRPr lang="en-US" sz="2200" dirty="0">
              <a:latin typeface="Times New Roman" charset="0"/>
              <a:sym typeface="Symbol" pitchFamily="18" charset="2"/>
            </a:endParaRPr>
          </a:p>
          <a:p>
            <a:r>
              <a:rPr lang="en-US" sz="2200" dirty="0" err="1">
                <a:latin typeface="Times New Roman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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expr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  </a:t>
            </a:r>
            <a:endParaRPr lang="en-US" sz="2200" dirty="0" smtClean="0">
              <a:latin typeface="Times New Roman" charset="0"/>
              <a:sym typeface="Symbol" pitchFamily="18" charset="2"/>
            </a:endParaRPr>
          </a:p>
          <a:p>
            <a:r>
              <a:rPr lang="en-US" sz="2200" dirty="0" smtClean="0">
                <a:latin typeface="Times New Roman" charset="0"/>
                <a:sym typeface="Symbol" pitchFamily="18" charset="2"/>
              </a:rPr>
              <a:t>                             | 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otherstmts</a:t>
            </a:r>
            <a:endParaRPr lang="en-US" sz="2200" dirty="0">
              <a:latin typeface="Times New Roman" charset="0"/>
              <a:sym typeface="Symbol" pitchFamily="18" charset="2"/>
            </a:endParaRPr>
          </a:p>
          <a:p>
            <a:endParaRPr lang="en-US" sz="2200" dirty="0">
              <a:latin typeface="Times New Roman" charset="0"/>
              <a:sym typeface="Symbol" pitchFamily="18" charset="2"/>
            </a:endParaRPr>
          </a:p>
          <a:p>
            <a:r>
              <a:rPr lang="en-US" sz="2200" dirty="0" err="1">
                <a:latin typeface="Times New Roman" charset="0"/>
                <a:sym typeface="Symbol" pitchFamily="18" charset="2"/>
              </a:rPr>
              <a:t>unmatchedstmt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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expr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stmt    |</a:t>
            </a:r>
          </a:p>
          <a:p>
            <a:r>
              <a:rPr lang="en-US" sz="2200" dirty="0">
                <a:latin typeface="Times New Roman" charset="0"/>
                <a:sym typeface="Symbol" pitchFamily="18" charset="2"/>
              </a:rPr>
              <a:t>                            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expr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matchedstmt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unmatchedstmt</a:t>
            </a:r>
            <a:endParaRPr lang="en-US" sz="2200" dirty="0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Ambiguity – Operator Precedence</a:t>
            </a:r>
          </a:p>
        </p:txBody>
      </p:sp>
      <p:sp>
        <p:nvSpPr>
          <p:cNvPr id="17415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63ECA1-F094-43B3-8284-D66EF3A7CD06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86D380-8FCC-41AB-A2D8-75A2714BBB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Ambiguous grammars (because of ambiguous operators) can be disambiguated according to the precedence and associativity rules.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E </a:t>
            </a:r>
            <a:r>
              <a:rPr lang="en-US" dirty="0" smtClean="0">
                <a:sym typeface="Symbol" pitchFamily="18" charset="2"/>
              </a:rPr>
              <a:t> E+E  |  E*E  |  E^E  |  id  |  (E)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    </a:t>
            </a:r>
            <a:r>
              <a:rPr lang="en-US" sz="1800" dirty="0" smtClean="0">
                <a:sym typeface="Symbol" pitchFamily="18" charset="2"/>
              </a:rPr>
              <a:t>disambiguate the grammar 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precedence:  	^   (right to left)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		*   (left to right)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		+   (left to right)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E  E+T  |  T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T  T*F  |  F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F  G^F  |  G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G  id  |  (E)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143000" y="3657600"/>
            <a:ext cx="54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latin typeface="Times New Roman" charset="0"/>
                <a:sym typeface="Symbol" pitchFamily="18" charset="2"/>
              </a:rPr>
              <a:t></a:t>
            </a:r>
            <a:endParaRPr lang="en-US" sz="36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Left Recursion</a:t>
            </a:r>
          </a:p>
        </p:txBody>
      </p:sp>
      <p:sp>
        <p:nvSpPr>
          <p:cNvPr id="18439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6642B7-F82B-4458-9F1D-16C34E130234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15B154-3387-4085-9D6D-F485D2B8AC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grammar is  </a:t>
            </a:r>
            <a:r>
              <a:rPr lang="en-US" b="1" i="1" dirty="0" smtClean="0"/>
              <a:t>left recursive</a:t>
            </a:r>
            <a:r>
              <a:rPr lang="en-US" dirty="0" smtClean="0"/>
              <a:t>  if it has a non-terminal A such that there is  a derivation</a:t>
            </a:r>
          </a:p>
          <a:p>
            <a:pPr>
              <a:buFontTx/>
              <a:buNone/>
            </a:pPr>
            <a:r>
              <a:rPr lang="en-US" sz="1000" dirty="0" smtClean="0"/>
              <a:t>	</a:t>
            </a:r>
          </a:p>
          <a:p>
            <a:pPr>
              <a:buFontTx/>
              <a:buNone/>
            </a:pPr>
            <a:r>
              <a:rPr lang="en-US" dirty="0" smtClean="0"/>
              <a:t>	 A </a:t>
            </a:r>
            <a:r>
              <a:rPr lang="en-US" dirty="0" smtClean="0">
                <a:sym typeface="Symbol" pitchFamily="18" charset="2"/>
              </a:rPr>
              <a:t> A	for some string  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Top-down parsing techniques </a:t>
            </a:r>
            <a:r>
              <a:rPr lang="en-US" b="1" dirty="0" smtClean="0">
                <a:sym typeface="Symbol" pitchFamily="18" charset="2"/>
              </a:rPr>
              <a:t>cannot</a:t>
            </a:r>
            <a:r>
              <a:rPr lang="en-US" dirty="0" smtClean="0">
                <a:sym typeface="Symbol" pitchFamily="18" charset="2"/>
              </a:rPr>
              <a:t> handle left-recursive grammars.</a:t>
            </a:r>
          </a:p>
          <a:p>
            <a:r>
              <a:rPr lang="en-US" dirty="0" smtClean="0">
                <a:sym typeface="Symbol" pitchFamily="18" charset="2"/>
              </a:rPr>
              <a:t>So, we have to convert left-recursive grammar into an equivalent grammar which is not left-recursive.</a:t>
            </a:r>
          </a:p>
          <a:p>
            <a:r>
              <a:rPr lang="en-US" dirty="0" smtClean="0">
                <a:sym typeface="Symbol" pitchFamily="18" charset="2"/>
              </a:rPr>
              <a:t>The left-recursion may appear in a single step of the derivation (</a:t>
            </a:r>
            <a:r>
              <a:rPr lang="en-US" i="1" dirty="0" smtClean="0">
                <a:sym typeface="Symbol" pitchFamily="18" charset="2"/>
              </a:rPr>
              <a:t>immediate left-recursion</a:t>
            </a:r>
            <a:r>
              <a:rPr lang="en-US" dirty="0" smtClean="0">
                <a:sym typeface="Symbol" pitchFamily="18" charset="2"/>
              </a:rPr>
              <a:t>), or may appear in more than one step of the derivation.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261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smtClean="0">
                <a:latin typeface="Times New Roman" charset="0"/>
              </a:rPr>
              <a:t>+</a:t>
            </a:r>
            <a:endParaRPr lang="en-US" sz="1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Eliminate Left-Recursion</a:t>
            </a:r>
          </a:p>
        </p:txBody>
      </p:sp>
      <p:sp>
        <p:nvSpPr>
          <p:cNvPr id="19464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3E1CD5-B13D-49DE-8F31-3FE8BCD3EB40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B2EE0C-D57F-42B6-B160-17A0276C3F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/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7467600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Times New Roman" charset="0"/>
                <a:sym typeface="Symbol" pitchFamily="18" charset="2"/>
              </a:rPr>
              <a:t>A  A  |       	where  does not start with A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latin typeface="Times New Roman" charset="0"/>
                <a:sym typeface="Symbol" pitchFamily="18" charset="2"/>
              </a:rPr>
              <a:t>	</a:t>
            </a:r>
            <a:r>
              <a:rPr lang="en-US" sz="2800" dirty="0" smtClean="0">
                <a:latin typeface="Times New Roman" charset="0"/>
                <a:sym typeface="Symbol" pitchFamily="18" charset="2"/>
              </a:rPr>
              <a:t></a:t>
            </a:r>
            <a:r>
              <a:rPr lang="en-US" sz="2800" dirty="0">
                <a:latin typeface="Times New Roman" charset="0"/>
                <a:sym typeface="Symbol" pitchFamily="18" charset="2"/>
              </a:rPr>
              <a:t>	eliminate immediate left </a:t>
            </a:r>
            <a:r>
              <a:rPr lang="en-US" sz="2800" dirty="0" smtClean="0">
                <a:latin typeface="Times New Roman" charset="0"/>
                <a:sym typeface="Symbol" pitchFamily="18" charset="2"/>
              </a:rPr>
              <a:t>recursion</a:t>
            </a:r>
            <a:endParaRPr lang="en-US" sz="2800" dirty="0">
              <a:latin typeface="Times New Roman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latin typeface="Times New Roman" charset="0"/>
                <a:sym typeface="Symbol" pitchFamily="18" charset="2"/>
              </a:rPr>
              <a:t>A   </a:t>
            </a:r>
            <a:r>
              <a:rPr lang="en-US" sz="2800" dirty="0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800" baseline="30000" dirty="0" smtClean="0">
                <a:latin typeface="Times New Roman" charset="0"/>
                <a:sym typeface="Symbol"/>
              </a:rPr>
              <a:t></a:t>
            </a:r>
            <a:endParaRPr lang="en-US" sz="2800" baseline="30000" dirty="0">
              <a:latin typeface="Times New Roman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800" dirty="0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800" baseline="30000" dirty="0" smtClean="0">
                <a:latin typeface="Times New Roman" charset="0"/>
                <a:sym typeface="Symbol"/>
              </a:rPr>
              <a:t> </a:t>
            </a:r>
            <a:r>
              <a:rPr lang="en-US" sz="2800" dirty="0" smtClean="0">
                <a:latin typeface="Times New Roman" charset="0"/>
                <a:sym typeface="Symbol" pitchFamily="18" charset="2"/>
              </a:rPr>
              <a:t> </a:t>
            </a:r>
            <a:r>
              <a:rPr lang="en-US" sz="2800" dirty="0">
                <a:latin typeface="Times New Roman" charset="0"/>
                <a:sym typeface="Symbol" pitchFamily="18" charset="2"/>
              </a:rPr>
              <a:t> </a:t>
            </a:r>
            <a:r>
              <a:rPr lang="en-US" sz="2800" dirty="0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800" baseline="30000" dirty="0" smtClean="0">
                <a:latin typeface="Times New Roman" charset="0"/>
                <a:sym typeface="Symbol"/>
              </a:rPr>
              <a:t> </a:t>
            </a:r>
            <a:r>
              <a:rPr lang="en-US" sz="28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charset="0"/>
                <a:sym typeface="Symbol" pitchFamily="18" charset="2"/>
              </a:rPr>
              <a:t>|   	an equivalent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Immediate Left-Recursion - Example</a:t>
            </a:r>
          </a:p>
        </p:txBody>
      </p:sp>
      <p:sp>
        <p:nvSpPr>
          <p:cNvPr id="20489" name="Date Placeholder 9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F5D467-1797-4A78-85E3-F71F77B0F7BE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3012EF-1294-4D6B-B2DB-EFAAFE0B25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476374" y="1508125"/>
            <a:ext cx="2943225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200" dirty="0">
                <a:latin typeface="Times New Roman" charset="0"/>
                <a:sym typeface="Symbol" pitchFamily="18" charset="2"/>
              </a:rPr>
              <a:t>E  E+T  |  T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charset="0"/>
                <a:sym typeface="Symbol" pitchFamily="18" charset="2"/>
              </a:rPr>
              <a:t>T  T*F  |  F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charset="0"/>
                <a:sym typeface="Symbol" pitchFamily="18" charset="2"/>
              </a:rPr>
              <a:t>F  id  |  (E)</a:t>
            </a: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547813" y="3505200"/>
            <a:ext cx="1730410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200" dirty="0">
                <a:latin typeface="Times New Roman" charset="0"/>
                <a:sym typeface="Symbol" pitchFamily="18" charset="2"/>
              </a:rPr>
              <a:t>E  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TE</a:t>
            </a:r>
            <a:r>
              <a:rPr lang="en-US" sz="2400" baseline="30000" dirty="0" smtClean="0">
                <a:latin typeface="Times New Roman" charset="0"/>
                <a:sym typeface="Symbol"/>
              </a:rPr>
              <a:t></a:t>
            </a:r>
            <a:endParaRPr lang="en-US" sz="2200" baseline="-25000" dirty="0">
              <a:latin typeface="Times New Roman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200" dirty="0" smtClean="0">
                <a:latin typeface="Times New Roman" charset="0"/>
                <a:sym typeface="Symbol" pitchFamily="18" charset="2"/>
              </a:rPr>
              <a:t>E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000" baseline="-250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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+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TE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| 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charset="0"/>
                <a:sym typeface="Symbol" pitchFamily="18" charset="2"/>
              </a:rPr>
              <a:t>T  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FT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endParaRPr lang="en-US" sz="2200" dirty="0">
              <a:latin typeface="Times New Roman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charset="0"/>
                <a:sym typeface="Symbol" pitchFamily="18" charset="2"/>
              </a:rPr>
              <a:t>T</a:t>
            </a:r>
            <a:r>
              <a:rPr lang="en-US" sz="2200" baseline="30000" dirty="0">
                <a:latin typeface="Times New Roman" charset="0"/>
                <a:sym typeface="Symbol" pitchFamily="18" charset="2"/>
              </a:rPr>
              <a:t>’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 *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FT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 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| 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charset="0"/>
                <a:sym typeface="Symbol" pitchFamily="18" charset="2"/>
              </a:rPr>
              <a:t>F  id 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| (</a:t>
            </a:r>
            <a:r>
              <a:rPr lang="en-US" sz="2200" dirty="0">
                <a:latin typeface="Times New Roman" charset="0"/>
                <a:sym typeface="Symbol" pitchFamily="18" charset="2"/>
              </a:rPr>
              <a:t>E)</a:t>
            </a:r>
          </a:p>
          <a:p>
            <a:endParaRPr lang="en-US" sz="2200" dirty="0">
              <a:latin typeface="Times New Roman" charset="0"/>
            </a:endParaRP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743075" y="2784475"/>
            <a:ext cx="18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1828800" y="2819400"/>
            <a:ext cx="4987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charset="0"/>
                <a:sym typeface="Symbol" pitchFamily="18" charset="2"/>
              </a:rPr>
              <a:t></a:t>
            </a:r>
            <a:r>
              <a:rPr lang="en-US" dirty="0">
                <a:latin typeface="Times New Roman" charset="0"/>
                <a:sym typeface="Symbol" pitchFamily="18" charset="2"/>
              </a:rPr>
              <a:t> 	</a:t>
            </a:r>
            <a:r>
              <a:rPr lang="en-US" sz="2200" dirty="0">
                <a:latin typeface="Times New Roman" charset="0"/>
                <a:sym typeface="Symbol" pitchFamily="18" charset="2"/>
              </a:rPr>
              <a:t>eliminate immediate left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Left-Recursion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3048000"/>
            <a:ext cx="8610599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imes New Roman" charset="0"/>
                <a:sym typeface="Symbol" pitchFamily="18" charset="2"/>
              </a:rPr>
              <a:t>A  A 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| ... | A 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| 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| ... | 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charset="0"/>
                <a:sym typeface="Symbol" pitchFamily="18" charset="2"/>
              </a:rPr>
              <a:t>   where </a:t>
            </a:r>
            <a:r>
              <a:rPr lang="en-US" sz="2400" dirty="0">
                <a:latin typeface="Times New Roman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... 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do not start with A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charset="0"/>
                <a:sym typeface="Symbol" pitchFamily="18" charset="2"/>
              </a:rPr>
              <a:t>		eliminate immediate left recursion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charset="0"/>
                <a:sym typeface="Symbol" pitchFamily="18" charset="2"/>
              </a:rPr>
              <a:t>A  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4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400" baseline="30000" dirty="0" smtClean="0">
                <a:latin typeface="Times New Roman" charset="0"/>
                <a:sym typeface="Symbol" pitchFamily="18" charset="2"/>
              </a:rPr>
              <a:t>  </a:t>
            </a:r>
            <a:r>
              <a:rPr lang="en-US" sz="2400" dirty="0">
                <a:latin typeface="Times New Roman" charset="0"/>
                <a:sym typeface="Symbol" pitchFamily="18" charset="2"/>
              </a:rPr>
              <a:t>| ... | 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400" baseline="30000" dirty="0" smtClean="0">
                <a:latin typeface="Times New Roman" charset="0"/>
                <a:sym typeface="Symbol"/>
              </a:rPr>
              <a:t> </a:t>
            </a:r>
            <a:endParaRPr lang="en-US" sz="2400" baseline="30000" dirty="0">
              <a:latin typeface="Times New Roman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4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4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charset="0"/>
                <a:sym typeface="Symbol" pitchFamily="18" charset="2"/>
              </a:rPr>
              <a:t> 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4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400" dirty="0" smtClean="0">
                <a:latin typeface="Times New Roman" charset="0"/>
                <a:sym typeface="Symbol" pitchFamily="18" charset="2"/>
              </a:rPr>
              <a:t>  </a:t>
            </a:r>
            <a:r>
              <a:rPr lang="en-US" sz="2400" dirty="0">
                <a:latin typeface="Times New Roman" charset="0"/>
                <a:sym typeface="Symbol" pitchFamily="18" charset="2"/>
              </a:rPr>
              <a:t>| ... | </a:t>
            </a:r>
            <a:r>
              <a:rPr lang="en-US" sz="2400" baseline="-25000" dirty="0">
                <a:latin typeface="Times New Roman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4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4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charset="0"/>
                <a:sym typeface="Symbol" pitchFamily="18" charset="2"/>
              </a:rPr>
              <a:t>|  		an equivalent grammar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2286000"/>
            <a:ext cx="17187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charset="0"/>
              </a:rPr>
              <a:t>In general,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Left-Recursion -- Problem</a:t>
            </a:r>
          </a:p>
        </p:txBody>
      </p:sp>
      <p:sp>
        <p:nvSpPr>
          <p:cNvPr id="21512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460068-D3C0-4B19-8C05-08B63B7F6871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Dr. </a:t>
            </a:r>
            <a:r>
              <a:rPr lang="en-US" dirty="0" err="1" smtClean="0"/>
              <a:t>Azhar</a:t>
            </a:r>
            <a:r>
              <a:rPr lang="en-US" dirty="0" smtClean="0"/>
              <a:t>, KUET.</a:t>
            </a:r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7428E2-6891-43D8-B6C3-B4A4CFB6D7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mtClean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92124" y="1466850"/>
            <a:ext cx="81946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Times New Roman" charset="0"/>
              </a:rPr>
              <a:t>  A grammar cannot be immediately left-recursive, but it still can be </a:t>
            </a:r>
          </a:p>
          <a:p>
            <a:r>
              <a:rPr lang="en-US" sz="2200" dirty="0">
                <a:latin typeface="Times New Roman" charset="0"/>
              </a:rPr>
              <a:t>   left-recursive.</a:t>
            </a:r>
          </a:p>
          <a:p>
            <a:pPr>
              <a:buFontTx/>
              <a:buChar char="•"/>
            </a:pPr>
            <a:r>
              <a:rPr lang="en-US" sz="2200" dirty="0">
                <a:latin typeface="Times New Roman" charset="0"/>
              </a:rPr>
              <a:t>  By just eliminating the immediate left-recursion, we may not get </a:t>
            </a:r>
          </a:p>
          <a:p>
            <a:r>
              <a:rPr lang="en-US" sz="2200" dirty="0">
                <a:latin typeface="Times New Roman" charset="0"/>
              </a:rPr>
              <a:t>   a grammar which is not left-recursive.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688975" y="34702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561974" y="3124200"/>
            <a:ext cx="789622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charset="0"/>
                <a:sym typeface="Symbol" pitchFamily="18" charset="2"/>
              </a:rPr>
              <a:t>S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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Aa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| b</a:t>
            </a:r>
          </a:p>
          <a:p>
            <a:r>
              <a:rPr lang="en-US" sz="2200" dirty="0" smtClean="0">
                <a:latin typeface="Times New Roman" charset="0"/>
                <a:sym typeface="Symbol" pitchFamily="18" charset="2"/>
              </a:rPr>
              <a:t>A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 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Ac |</a:t>
            </a:r>
            <a:r>
              <a:rPr lang="en-US" sz="2200" dirty="0" err="1" smtClean="0">
                <a:latin typeface="Times New Roman" charset="0"/>
                <a:sym typeface="Symbol" pitchFamily="18" charset="2"/>
              </a:rPr>
              <a:t>Sd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 | </a:t>
            </a:r>
            <a:r>
              <a:rPr lang="en-US" sz="2000" dirty="0" smtClean="0">
                <a:latin typeface="Times New Roman" charset="0"/>
                <a:sym typeface="Symbol" pitchFamily="18" charset="2"/>
              </a:rPr>
              <a:t>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	This grammar is not immediately left-recursive,</a:t>
            </a:r>
          </a:p>
          <a:p>
            <a:r>
              <a:rPr lang="en-US" sz="2200" dirty="0">
                <a:latin typeface="Times New Roman" charset="0"/>
                <a:sym typeface="Symbol" pitchFamily="18" charset="2"/>
              </a:rPr>
              <a:t>			but it is still left-recursive.</a:t>
            </a:r>
          </a:p>
          <a:p>
            <a:endParaRPr lang="en-US" sz="2200" dirty="0">
              <a:latin typeface="Times New Roman" charset="0"/>
              <a:sym typeface="Symbol" pitchFamily="18" charset="2"/>
            </a:endParaRPr>
          </a:p>
          <a:p>
            <a:r>
              <a:rPr lang="en-US" sz="2200" dirty="0" smtClean="0">
                <a:latin typeface="Times New Roman" charset="0"/>
                <a:sym typeface="Symbol" pitchFamily="18" charset="2"/>
              </a:rPr>
              <a:t>S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 </a:t>
            </a:r>
            <a:r>
              <a:rPr lang="en-US" sz="2200" dirty="0" err="1">
                <a:latin typeface="Times New Roman" charset="0"/>
                <a:sym typeface="Symbol" pitchFamily="18" charset="2"/>
              </a:rPr>
              <a:t>Aa</a:t>
            </a:r>
            <a:r>
              <a:rPr lang="en-US" sz="2200" dirty="0">
                <a:latin typeface="Times New Roman" charset="0"/>
                <a:sym typeface="Symbol" pitchFamily="18" charset="2"/>
              </a:rPr>
              <a:t>  </a:t>
            </a:r>
            <a:r>
              <a:rPr lang="en-US" sz="2200" dirty="0" err="1" smtClean="0">
                <a:latin typeface="Times New Roman" charset="0"/>
                <a:sym typeface="Symbol" pitchFamily="18" charset="2"/>
              </a:rPr>
              <a:t>Sda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   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	</a:t>
            </a:r>
          </a:p>
          <a:p>
            <a:r>
              <a:rPr lang="en-US" sz="2200" dirty="0" smtClean="0">
                <a:latin typeface="Times New Roman" charset="0"/>
                <a:sym typeface="Symbol" pitchFamily="18" charset="2"/>
              </a:rPr>
              <a:t>A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 </a:t>
            </a:r>
            <a:r>
              <a:rPr lang="en-US" sz="2200" dirty="0" err="1" smtClean="0">
                <a:latin typeface="Times New Roman" charset="0"/>
                <a:sym typeface="Symbol" pitchFamily="18" charset="2"/>
              </a:rPr>
              <a:t>Sd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 </a:t>
            </a:r>
            <a:r>
              <a:rPr lang="en-US" sz="2200" dirty="0" err="1" smtClean="0">
                <a:latin typeface="Times New Roman" charset="0"/>
                <a:sym typeface="Symbol" pitchFamily="18" charset="2"/>
              </a:rPr>
              <a:t>Aad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	causes to a left-recursion</a:t>
            </a:r>
          </a:p>
          <a:p>
            <a:endParaRPr lang="en-US" sz="2200" dirty="0">
              <a:latin typeface="Times New Roman" charset="0"/>
              <a:sym typeface="Symbol" pitchFamily="18" charset="2"/>
            </a:endParaRPr>
          </a:p>
          <a:p>
            <a:r>
              <a:rPr lang="en-US" sz="2200" dirty="0" smtClean="0">
                <a:latin typeface="Times New Roman" charset="0"/>
                <a:sym typeface="Symbol" pitchFamily="18" charset="2"/>
              </a:rPr>
              <a:t> </a:t>
            </a:r>
            <a:r>
              <a:rPr lang="en-US" sz="2200" dirty="0">
                <a:latin typeface="Times New Roman" charset="0"/>
                <a:sym typeface="Symbol" pitchFamily="18" charset="2"/>
              </a:rPr>
              <a:t>So, we have to eliminate all left-recursions from </a:t>
            </a:r>
            <a:r>
              <a:rPr lang="en-US" sz="2200" dirty="0" smtClean="0">
                <a:latin typeface="Times New Roman" charset="0"/>
                <a:sym typeface="Symbol" pitchFamily="18" charset="2"/>
              </a:rPr>
              <a:t> this grammar</a:t>
            </a:r>
            <a:endParaRPr lang="en-US" sz="2200" dirty="0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Eliminate Left-Recursion -- Algorithm</a:t>
            </a:r>
          </a:p>
        </p:txBody>
      </p:sp>
      <p:sp>
        <p:nvSpPr>
          <p:cNvPr id="2253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7C83C9-BA93-4AD7-86D5-9292D8C5A908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92240"/>
            <a:ext cx="3581400" cy="36576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20A6C3-A67F-45E3-A1F3-E3F5A8292E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382000" cy="4724400"/>
          </a:xfrm>
        </p:spPr>
        <p:txBody>
          <a:bodyPr tIns="0" bIns="0">
            <a:normAutofit/>
          </a:bodyPr>
          <a:lstStyle/>
          <a:p>
            <a:pPr marL="457200" indent="-457200">
              <a:buFontTx/>
              <a:buNone/>
            </a:pPr>
            <a:r>
              <a:rPr lang="en-US" dirty="0" smtClean="0"/>
              <a:t>- Arrange non-terminals in some order:  A</a:t>
            </a:r>
            <a:r>
              <a:rPr lang="en-US" baseline="-25000" dirty="0" smtClean="0"/>
              <a:t>1</a:t>
            </a:r>
            <a:r>
              <a:rPr lang="en-US" dirty="0" smtClean="0"/>
              <a:t> ... A</a:t>
            </a:r>
            <a:r>
              <a:rPr lang="en-US" baseline="-25000" dirty="0" smtClean="0"/>
              <a:t>n</a:t>
            </a:r>
            <a:endParaRPr lang="en-US" dirty="0" smtClean="0"/>
          </a:p>
          <a:p>
            <a:pPr marL="731520" lvl="1" indent="-457200">
              <a:buFontTx/>
              <a:buNone/>
            </a:pPr>
            <a:r>
              <a:rPr lang="en-US" b="1" dirty="0" smtClean="0"/>
              <a:t>- </a:t>
            </a:r>
            <a:r>
              <a:rPr lang="en-US" sz="1800" b="1" dirty="0" smtClean="0"/>
              <a:t>for</a:t>
            </a:r>
            <a:r>
              <a:rPr lang="en-US" sz="1800" dirty="0" smtClean="0"/>
              <a:t>  </a:t>
            </a:r>
            <a:r>
              <a:rPr lang="en-US" sz="1800" dirty="0" err="1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>
                <a:sym typeface="Symbol" pitchFamily="18" charset="2"/>
              </a:rPr>
              <a:t>from</a:t>
            </a:r>
            <a:r>
              <a:rPr lang="en-US" sz="1800" dirty="0" smtClean="0">
                <a:sym typeface="Symbol" pitchFamily="18" charset="2"/>
              </a:rPr>
              <a:t>  1  </a:t>
            </a:r>
            <a:r>
              <a:rPr lang="en-US" sz="1800" b="1" dirty="0" smtClean="0">
                <a:sym typeface="Symbol" pitchFamily="18" charset="2"/>
              </a:rPr>
              <a:t>to </a:t>
            </a:r>
            <a:r>
              <a:rPr lang="en-US" sz="1800" dirty="0" smtClean="0">
                <a:sym typeface="Symbol" pitchFamily="18" charset="2"/>
              </a:rPr>
              <a:t> n  </a:t>
            </a:r>
            <a:r>
              <a:rPr lang="en-US" sz="1800" b="1" dirty="0" smtClean="0">
                <a:sym typeface="Symbol" pitchFamily="18" charset="2"/>
              </a:rPr>
              <a:t>do</a:t>
            </a:r>
            <a:r>
              <a:rPr lang="en-US" sz="1800" dirty="0" smtClean="0">
                <a:sym typeface="Symbol" pitchFamily="18" charset="2"/>
              </a:rPr>
              <a:t>  {</a:t>
            </a:r>
          </a:p>
          <a:p>
            <a:pPr marL="731520" lvl="1" indent="-457200">
              <a:buFontTx/>
              <a:buNone/>
            </a:pPr>
            <a:r>
              <a:rPr lang="en-US" sz="1800" dirty="0" smtClean="0">
                <a:sym typeface="Symbol" pitchFamily="18" charset="2"/>
              </a:rPr>
              <a:t>	 - </a:t>
            </a:r>
            <a:r>
              <a:rPr lang="en-US" sz="1800" b="1" dirty="0" smtClean="0"/>
              <a:t>for</a:t>
            </a:r>
            <a:r>
              <a:rPr lang="en-US" sz="1800" dirty="0" smtClean="0"/>
              <a:t>  j </a:t>
            </a:r>
            <a:r>
              <a:rPr lang="en-US" sz="1800" b="1" dirty="0" smtClean="0">
                <a:sym typeface="Symbol" pitchFamily="18" charset="2"/>
              </a:rPr>
              <a:t>from</a:t>
            </a:r>
            <a:r>
              <a:rPr lang="en-US" sz="1800" dirty="0" smtClean="0">
                <a:sym typeface="Symbol" pitchFamily="18" charset="2"/>
              </a:rPr>
              <a:t> 1 </a:t>
            </a:r>
            <a:r>
              <a:rPr lang="en-US" sz="1800" b="1" dirty="0" smtClean="0">
                <a:sym typeface="Symbol" pitchFamily="18" charset="2"/>
              </a:rPr>
              <a:t>to</a:t>
            </a:r>
            <a:r>
              <a:rPr lang="en-US" sz="1800" dirty="0" smtClean="0">
                <a:sym typeface="Symbol" pitchFamily="18" charset="2"/>
              </a:rPr>
              <a:t> i-1 </a:t>
            </a:r>
            <a:r>
              <a:rPr lang="en-US" sz="1800" b="1" dirty="0" smtClean="0">
                <a:sym typeface="Symbol" pitchFamily="18" charset="2"/>
              </a:rPr>
              <a:t>do</a:t>
            </a:r>
            <a:r>
              <a:rPr lang="en-US" sz="1800" dirty="0" smtClean="0">
                <a:sym typeface="Symbol" pitchFamily="18" charset="2"/>
              </a:rPr>
              <a:t>  {</a:t>
            </a:r>
          </a:p>
          <a:p>
            <a:pPr marL="731520" lvl="1" indent="-457200">
              <a:buFontTx/>
              <a:buNone/>
            </a:pPr>
            <a:r>
              <a:rPr lang="en-US" sz="1800" dirty="0" smtClean="0">
                <a:sym typeface="Symbol" pitchFamily="18" charset="2"/>
              </a:rPr>
              <a:t>		replace each production </a:t>
            </a:r>
          </a:p>
          <a:p>
            <a:pPr marL="731520" lvl="1" indent="-457200">
              <a:buFontTx/>
              <a:buNone/>
            </a:pPr>
            <a:r>
              <a:rPr lang="en-US" sz="1800" dirty="0" smtClean="0">
                <a:sym typeface="Symbol" pitchFamily="18" charset="2"/>
              </a:rPr>
              <a:t>		     A</a:t>
            </a:r>
            <a:r>
              <a:rPr lang="en-US" sz="1800" baseline="-25000" dirty="0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  </a:t>
            </a:r>
            <a:r>
              <a:rPr lang="en-US" sz="1800" dirty="0" err="1" smtClean="0">
                <a:sym typeface="Symbol" pitchFamily="18" charset="2"/>
              </a:rPr>
              <a:t>A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      by</a:t>
            </a:r>
          </a:p>
          <a:p>
            <a:pPr marL="731520" lvl="1" indent="-457200"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    A</a:t>
            </a:r>
            <a:r>
              <a:rPr lang="en-US" sz="1800" baseline="-25000" dirty="0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  </a:t>
            </a:r>
            <a:r>
              <a:rPr lang="en-US" sz="1800" baseline="-25000" dirty="0" smtClean="0">
                <a:sym typeface="Symbol" pitchFamily="18" charset="2"/>
              </a:rPr>
              <a:t>1</a:t>
            </a:r>
            <a:r>
              <a:rPr lang="en-US" sz="1800" dirty="0" smtClean="0">
                <a:sym typeface="Symbol" pitchFamily="18" charset="2"/>
              </a:rPr>
              <a:t>  | ... | </a:t>
            </a:r>
            <a:r>
              <a:rPr lang="en-US" sz="1800" baseline="-25000" dirty="0" smtClean="0">
                <a:sym typeface="Symbol" pitchFamily="18" charset="2"/>
              </a:rPr>
              <a:t>k</a:t>
            </a:r>
            <a:r>
              <a:rPr lang="en-US" sz="1800" dirty="0" smtClean="0">
                <a:sym typeface="Symbol" pitchFamily="18" charset="2"/>
              </a:rPr>
              <a:t> </a:t>
            </a:r>
          </a:p>
          <a:p>
            <a:pPr marL="731520" lvl="1" indent="-457200"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where </a:t>
            </a:r>
            <a:r>
              <a:rPr lang="en-US" sz="1800" dirty="0" err="1" smtClean="0">
                <a:sym typeface="Symbol" pitchFamily="18" charset="2"/>
              </a:rPr>
              <a:t>A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 </a:t>
            </a:r>
            <a:r>
              <a:rPr lang="en-US" sz="1800" baseline="-25000" dirty="0" smtClean="0">
                <a:sym typeface="Symbol" pitchFamily="18" charset="2"/>
              </a:rPr>
              <a:t>1</a:t>
            </a:r>
            <a:r>
              <a:rPr lang="en-US" sz="1800" dirty="0" smtClean="0">
                <a:sym typeface="Symbol" pitchFamily="18" charset="2"/>
              </a:rPr>
              <a:t> | ... | </a:t>
            </a:r>
            <a:r>
              <a:rPr lang="en-US" sz="1800" baseline="-25000" dirty="0" smtClean="0">
                <a:sym typeface="Symbol" pitchFamily="18" charset="2"/>
              </a:rPr>
              <a:t>k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 marL="731520" lvl="1" indent="-457200">
              <a:buFontTx/>
              <a:buNone/>
            </a:pPr>
            <a:r>
              <a:rPr lang="en-US" sz="1800" dirty="0" smtClean="0">
                <a:sym typeface="Symbol" pitchFamily="18" charset="2"/>
              </a:rPr>
              <a:t>	  }</a:t>
            </a:r>
          </a:p>
          <a:p>
            <a:pPr marL="731520" lvl="1" indent="-457200">
              <a:buFontTx/>
              <a:buNone/>
            </a:pPr>
            <a:r>
              <a:rPr lang="en-US" sz="1800" dirty="0" smtClean="0">
                <a:sym typeface="Symbol" pitchFamily="18" charset="2"/>
              </a:rPr>
              <a:t>	- eliminate immediate left-recursions among A</a:t>
            </a:r>
            <a:r>
              <a:rPr lang="en-US" sz="1800" baseline="-25000" dirty="0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 productions</a:t>
            </a:r>
          </a:p>
          <a:p>
            <a:pPr marL="731520" lvl="1" indent="-457200">
              <a:buFontTx/>
              <a:buNone/>
            </a:pPr>
            <a:r>
              <a:rPr lang="en-US" sz="1800" dirty="0" smtClean="0">
                <a:sym typeface="Symbol" pitchFamily="18" charset="2"/>
              </a:rPr>
              <a:t>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>
                <a:sym typeface="Symbol" pitchFamily="18" charset="2"/>
              </a:rPr>
              <a:t>Will not work for a grammar which has cycle, </a:t>
            </a:r>
            <a:r>
              <a:rPr lang="en-US" sz="2600" dirty="0" smtClean="0"/>
              <a:t>A </a:t>
            </a:r>
            <a:r>
              <a:rPr lang="en-US" sz="2600" dirty="0" smtClean="0">
                <a:sym typeface="Symbol" pitchFamily="18" charset="2"/>
              </a:rPr>
              <a:t> A.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>
                <a:sym typeface="Symbol" pitchFamily="18" charset="2"/>
              </a:rPr>
              <a:t>And for </a:t>
            </a:r>
            <a:r>
              <a:rPr lang="en-US" sz="2600" dirty="0" smtClean="0">
                <a:latin typeface="Times New Roman" charset="0"/>
                <a:sym typeface="Symbol" pitchFamily="18" charset="2"/>
              </a:rPr>
              <a:t> productions.</a:t>
            </a:r>
            <a:endParaRPr lang="en-US" sz="2600" dirty="0" smtClean="0">
              <a:sym typeface="Symbol" pitchFamily="18" charset="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16592" y="4921887"/>
            <a:ext cx="261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smtClean="0">
                <a:latin typeface="Times New Roman" charset="0"/>
              </a:rPr>
              <a:t>+</a:t>
            </a:r>
            <a:endParaRPr lang="en-US" sz="1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Eliminate Left-Recursion -- Example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2BC3C0-FBBA-4F5B-A53F-A73597EE6959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2AA7A9-42DF-4D30-BD96-3432168AEB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2425" y="2209800"/>
            <a:ext cx="8650288" cy="4038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- Order of non-terminals: S,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for 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- we do not enter the inner loop.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- there is no immediate left recursion in 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for A: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- Replace A  </a:t>
            </a:r>
            <a:r>
              <a:rPr lang="en-US" sz="2200" dirty="0" err="1" smtClean="0">
                <a:sym typeface="Symbol" pitchFamily="18" charset="2"/>
              </a:rPr>
              <a:t>Sd</a:t>
            </a:r>
            <a:r>
              <a:rPr lang="en-US" sz="2200" dirty="0" smtClean="0">
                <a:sym typeface="Symbol" pitchFamily="18" charset="2"/>
              </a:rPr>
              <a:t>   with   A  </a:t>
            </a:r>
            <a:r>
              <a:rPr lang="en-US" sz="2200" dirty="0" err="1" smtClean="0">
                <a:sym typeface="Symbol" pitchFamily="18" charset="2"/>
              </a:rPr>
              <a:t>Aad</a:t>
            </a:r>
            <a:r>
              <a:rPr lang="en-US" sz="2200" dirty="0" smtClean="0">
                <a:sym typeface="Symbol" pitchFamily="18" charset="2"/>
              </a:rPr>
              <a:t> | </a:t>
            </a:r>
            <a:r>
              <a:rPr lang="en-US" sz="2200" dirty="0" err="1" smtClean="0">
                <a:sym typeface="Symbol" pitchFamily="18" charset="2"/>
              </a:rPr>
              <a:t>bd</a:t>
            </a: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  So, we will have   A  Ac | </a:t>
            </a:r>
            <a:r>
              <a:rPr lang="en-US" sz="2200" dirty="0" err="1" smtClean="0">
                <a:sym typeface="Symbol" pitchFamily="18" charset="2"/>
              </a:rPr>
              <a:t>Aad</a:t>
            </a:r>
            <a:r>
              <a:rPr lang="en-US" sz="2200" dirty="0" smtClean="0">
                <a:sym typeface="Symbol" pitchFamily="18" charset="2"/>
              </a:rPr>
              <a:t> | </a:t>
            </a:r>
            <a:r>
              <a:rPr lang="en-US" sz="2200" dirty="0" err="1" smtClean="0">
                <a:sym typeface="Symbol" pitchFamily="18" charset="2"/>
              </a:rPr>
              <a:t>bd</a:t>
            </a:r>
            <a:r>
              <a:rPr lang="en-US" sz="2200" dirty="0" smtClean="0">
                <a:sym typeface="Symbol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- Eliminate the immediate left-recursion in 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	 A  </a:t>
            </a:r>
            <a:r>
              <a:rPr lang="en-US" sz="2200" dirty="0" err="1" smtClean="0">
                <a:sym typeface="Symbol" pitchFamily="18" charset="2"/>
              </a:rPr>
              <a:t>bdA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200" dirty="0" smtClean="0">
                <a:sym typeface="Symbol" pitchFamily="18" charset="2"/>
              </a:rPr>
              <a:t> | </a:t>
            </a:r>
            <a:r>
              <a:rPr lang="en-US" sz="2200" dirty="0" err="1" smtClean="0">
                <a:sym typeface="Symbol" pitchFamily="18" charset="2"/>
              </a:rPr>
              <a:t>fA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endParaRPr lang="en-US" sz="2200" baseline="30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aseline="30000" dirty="0" smtClean="0">
                <a:sym typeface="Symbol" pitchFamily="18" charset="2"/>
              </a:rPr>
              <a:t>		 </a:t>
            </a:r>
            <a:r>
              <a:rPr lang="en-US" sz="2200" dirty="0" smtClean="0">
                <a:sym typeface="Symbol" pitchFamily="18" charset="2"/>
              </a:rPr>
              <a:t>A</a:t>
            </a:r>
            <a:r>
              <a:rPr lang="en-US" sz="2200" baseline="30000" dirty="0" smtClean="0">
                <a:sym typeface="Symbol" pitchFamily="18" charset="2"/>
              </a:rPr>
              <a:t>’ </a:t>
            </a:r>
            <a:r>
              <a:rPr lang="en-US" sz="2200" dirty="0" smtClean="0">
                <a:sym typeface="Symbol" pitchFamily="18" charset="2"/>
              </a:rPr>
              <a:t> </a:t>
            </a:r>
            <a:r>
              <a:rPr lang="en-US" sz="2200" dirty="0" err="1" smtClean="0">
                <a:sym typeface="Symbol" pitchFamily="18" charset="2"/>
              </a:rPr>
              <a:t>cA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200" baseline="30000" dirty="0" smtClean="0">
                <a:sym typeface="Symbol" pitchFamily="18" charset="2"/>
              </a:rPr>
              <a:t>  </a:t>
            </a:r>
            <a:r>
              <a:rPr lang="en-US" sz="2200" dirty="0" smtClean="0">
                <a:sym typeface="Symbol" pitchFamily="18" charset="2"/>
              </a:rPr>
              <a:t>|  </a:t>
            </a:r>
            <a:r>
              <a:rPr lang="en-US" sz="2200" dirty="0" err="1" smtClean="0">
                <a:sym typeface="Symbol" pitchFamily="18" charset="2"/>
              </a:rPr>
              <a:t>adA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200" baseline="30000" dirty="0" smtClean="0">
                <a:sym typeface="Symbol" pitchFamily="18" charset="2"/>
              </a:rPr>
              <a:t>  </a:t>
            </a:r>
            <a:r>
              <a:rPr lang="en-US" sz="2200" dirty="0" smtClean="0">
                <a:sym typeface="Symbol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So, the resulting equivalent grammar which is not left-recursive is: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S  </a:t>
            </a:r>
            <a:r>
              <a:rPr lang="en-US" sz="2200" dirty="0" err="1" smtClean="0">
                <a:sym typeface="Symbol" pitchFamily="18" charset="2"/>
              </a:rPr>
              <a:t>Aa</a:t>
            </a:r>
            <a:r>
              <a:rPr lang="en-US" sz="2200" dirty="0" smtClean="0">
                <a:sym typeface="Symbol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>
                <a:sym typeface="Symbol" pitchFamily="18" charset="2"/>
              </a:rPr>
              <a:t>	A  </a:t>
            </a:r>
            <a:r>
              <a:rPr lang="en-US" sz="2200" dirty="0" err="1" smtClean="0">
                <a:sym typeface="Symbol" pitchFamily="18" charset="2"/>
              </a:rPr>
              <a:t>bdA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200" dirty="0" smtClean="0">
                <a:sym typeface="Symbol" pitchFamily="18" charset="2"/>
              </a:rPr>
              <a:t> | </a:t>
            </a:r>
            <a:r>
              <a:rPr lang="en-US" sz="2200" dirty="0" err="1" smtClean="0">
                <a:sym typeface="Symbol" pitchFamily="18" charset="2"/>
              </a:rPr>
              <a:t>fA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endParaRPr lang="en-US" sz="2200" baseline="30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aseline="30000" dirty="0" smtClean="0">
                <a:sym typeface="Symbol" pitchFamily="18" charset="2"/>
              </a:rPr>
              <a:t>	</a:t>
            </a:r>
            <a:r>
              <a:rPr lang="en-US" sz="2200" dirty="0" smtClean="0">
                <a:sym typeface="Symbol" pitchFamily="18" charset="2"/>
              </a:rPr>
              <a:t>A</a:t>
            </a:r>
            <a:r>
              <a:rPr lang="en-US" sz="2200" baseline="30000" dirty="0" smtClean="0">
                <a:sym typeface="Symbol" pitchFamily="18" charset="2"/>
              </a:rPr>
              <a:t>’ </a:t>
            </a:r>
            <a:r>
              <a:rPr lang="en-US" sz="2200" dirty="0" smtClean="0">
                <a:sym typeface="Symbol" pitchFamily="18" charset="2"/>
              </a:rPr>
              <a:t> </a:t>
            </a:r>
            <a:r>
              <a:rPr lang="en-US" sz="2200" dirty="0" err="1" smtClean="0">
                <a:sym typeface="Symbol" pitchFamily="18" charset="2"/>
              </a:rPr>
              <a:t>cA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200" baseline="30000" dirty="0" smtClean="0">
                <a:sym typeface="Symbol" pitchFamily="18" charset="2"/>
              </a:rPr>
              <a:t>  </a:t>
            </a:r>
            <a:r>
              <a:rPr lang="en-US" sz="2200" dirty="0" smtClean="0">
                <a:sym typeface="Symbol" pitchFamily="18" charset="2"/>
              </a:rPr>
              <a:t>|  </a:t>
            </a:r>
            <a:r>
              <a:rPr lang="en-US" sz="2200" dirty="0" err="1" smtClean="0">
                <a:sym typeface="Symbol" pitchFamily="18" charset="2"/>
              </a:rPr>
              <a:t>adA</a:t>
            </a:r>
            <a:r>
              <a:rPr lang="en-US" sz="2000" baseline="30000" dirty="0" smtClean="0">
                <a:latin typeface="Times New Roman" charset="0"/>
                <a:sym typeface="Symbol"/>
              </a:rPr>
              <a:t></a:t>
            </a:r>
            <a:r>
              <a:rPr lang="en-US" sz="2200" baseline="30000" dirty="0" smtClean="0">
                <a:sym typeface="Symbol" pitchFamily="18" charset="2"/>
              </a:rPr>
              <a:t>  </a:t>
            </a:r>
            <a:r>
              <a:rPr lang="en-US" sz="2200" dirty="0" smtClean="0">
                <a:sym typeface="Symbol" pitchFamily="18" charset="2"/>
              </a:rPr>
              <a:t>| 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600200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S  </a:t>
            </a:r>
            <a:r>
              <a:rPr lang="en-US" dirty="0" err="1" smtClean="0">
                <a:sym typeface="Symbol" pitchFamily="18" charset="2"/>
              </a:rPr>
              <a:t>Aa</a:t>
            </a:r>
            <a:r>
              <a:rPr lang="en-US" dirty="0" smtClean="0">
                <a:sym typeface="Symbol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A  Ac | </a:t>
            </a:r>
            <a:r>
              <a:rPr lang="en-US" dirty="0" err="1" smtClean="0">
                <a:sym typeface="Symbol" pitchFamily="18" charset="2"/>
              </a:rPr>
              <a:t>Sd</a:t>
            </a:r>
            <a:r>
              <a:rPr lang="en-US" dirty="0" smtClean="0">
                <a:sym typeface="Symbol" pitchFamily="18" charset="2"/>
              </a:rPr>
              <a:t> |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35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5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5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5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35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Eliminate Left-Recursion – Example2</a:t>
            </a:r>
          </a:p>
        </p:txBody>
      </p:sp>
      <p:sp>
        <p:nvSpPr>
          <p:cNvPr id="2458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F5375B-B1A3-4C5B-AB15-D0A1F23493C9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80D96C-5FBC-4EE3-8A4C-C767CCD8D3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348472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S  </a:t>
            </a:r>
            <a:r>
              <a:rPr lang="en-US" sz="2900" dirty="0" err="1" smtClean="0">
                <a:sym typeface="Symbol" pitchFamily="18" charset="2"/>
              </a:rPr>
              <a:t>Aa</a:t>
            </a:r>
            <a:r>
              <a:rPr lang="en-US" sz="2900" dirty="0" smtClean="0">
                <a:sym typeface="Symbol" pitchFamily="18" charset="2"/>
              </a:rPr>
              <a:t> | 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A  Ac | </a:t>
            </a:r>
            <a:r>
              <a:rPr lang="en-US" sz="2900" dirty="0" err="1" smtClean="0">
                <a:sym typeface="Symbol" pitchFamily="18" charset="2"/>
              </a:rPr>
              <a:t>Sd</a:t>
            </a:r>
            <a:r>
              <a:rPr lang="en-US" sz="2900" dirty="0" smtClean="0">
                <a:sym typeface="Symbol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9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- Order of non-terminals: A, 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9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for A: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- we do not enter the inner loop.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- Eliminate the immediate left-recursion in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	 A  </a:t>
            </a:r>
            <a:r>
              <a:rPr lang="en-US" sz="2900" dirty="0" err="1" smtClean="0">
                <a:sym typeface="Symbol" pitchFamily="18" charset="2"/>
              </a:rPr>
              <a:t>SdA</a:t>
            </a:r>
            <a:r>
              <a:rPr lang="en-US" sz="2900" baseline="30000" dirty="0" smtClean="0">
                <a:sym typeface="Symbol" pitchFamily="18" charset="2"/>
              </a:rPr>
              <a:t>’</a:t>
            </a:r>
            <a:r>
              <a:rPr lang="en-US" sz="2900" dirty="0" smtClean="0">
                <a:sym typeface="Symbol" pitchFamily="18" charset="2"/>
              </a:rPr>
              <a:t> | </a:t>
            </a:r>
            <a:r>
              <a:rPr lang="en-US" sz="2900" dirty="0" err="1" smtClean="0">
                <a:sym typeface="Symbol" pitchFamily="18" charset="2"/>
              </a:rPr>
              <a:t>fA</a:t>
            </a:r>
            <a:r>
              <a:rPr lang="en-US" sz="2900" baseline="30000" dirty="0" smtClean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baseline="30000" dirty="0" smtClean="0">
                <a:sym typeface="Symbol" pitchFamily="18" charset="2"/>
              </a:rPr>
              <a:t>		 </a:t>
            </a:r>
            <a:r>
              <a:rPr lang="en-US" sz="2900" dirty="0" smtClean="0">
                <a:sym typeface="Symbol" pitchFamily="18" charset="2"/>
              </a:rPr>
              <a:t>A</a:t>
            </a:r>
            <a:r>
              <a:rPr lang="en-US" sz="2900" baseline="30000" dirty="0" smtClean="0">
                <a:sym typeface="Symbol" pitchFamily="18" charset="2"/>
              </a:rPr>
              <a:t>’ </a:t>
            </a:r>
            <a:r>
              <a:rPr lang="en-US" sz="2900" dirty="0" smtClean="0">
                <a:sym typeface="Symbol" pitchFamily="18" charset="2"/>
              </a:rPr>
              <a:t> </a:t>
            </a:r>
            <a:r>
              <a:rPr lang="en-US" sz="2900" dirty="0" err="1" smtClean="0">
                <a:sym typeface="Symbol" pitchFamily="18" charset="2"/>
              </a:rPr>
              <a:t>cA</a:t>
            </a:r>
            <a:r>
              <a:rPr lang="en-US" sz="2900" baseline="30000" dirty="0" smtClean="0">
                <a:sym typeface="Symbol" pitchFamily="18" charset="2"/>
              </a:rPr>
              <a:t>’  </a:t>
            </a:r>
            <a:r>
              <a:rPr lang="en-US" sz="2900" dirty="0" smtClean="0">
                <a:sym typeface="Symbol" pitchFamily="18" charset="2"/>
              </a:rPr>
              <a:t>| 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for 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- Replace   S  </a:t>
            </a:r>
            <a:r>
              <a:rPr lang="en-US" sz="2900" dirty="0" err="1" smtClean="0">
                <a:sym typeface="Symbol" pitchFamily="18" charset="2"/>
              </a:rPr>
              <a:t>Aa</a:t>
            </a:r>
            <a:r>
              <a:rPr lang="en-US" sz="2900" dirty="0" smtClean="0">
                <a:sym typeface="Symbol" pitchFamily="18" charset="2"/>
              </a:rPr>
              <a:t>   with   S  </a:t>
            </a:r>
            <a:r>
              <a:rPr lang="en-US" sz="2900" dirty="0" err="1" smtClean="0">
                <a:sym typeface="Symbol" pitchFamily="18" charset="2"/>
              </a:rPr>
              <a:t>SdA</a:t>
            </a:r>
            <a:r>
              <a:rPr lang="en-US" sz="2900" baseline="30000" dirty="0" err="1" smtClean="0">
                <a:sym typeface="Symbol" pitchFamily="18" charset="2"/>
              </a:rPr>
              <a:t>’</a:t>
            </a:r>
            <a:r>
              <a:rPr lang="en-US" sz="2900" dirty="0" err="1" smtClean="0">
                <a:sym typeface="Symbol" pitchFamily="18" charset="2"/>
              </a:rPr>
              <a:t>a</a:t>
            </a:r>
            <a:r>
              <a:rPr lang="en-US" sz="2900" dirty="0" smtClean="0">
                <a:sym typeface="Symbol" pitchFamily="18" charset="2"/>
              </a:rPr>
              <a:t>  |  </a:t>
            </a:r>
            <a:r>
              <a:rPr lang="en-US" sz="2900" dirty="0" err="1" smtClean="0">
                <a:sym typeface="Symbol" pitchFamily="18" charset="2"/>
              </a:rPr>
              <a:t>fA</a:t>
            </a:r>
            <a:r>
              <a:rPr lang="en-US" sz="2900" baseline="30000" dirty="0" err="1" smtClean="0">
                <a:sym typeface="Symbol" pitchFamily="18" charset="2"/>
              </a:rPr>
              <a:t>’</a:t>
            </a:r>
            <a:r>
              <a:rPr lang="en-US" sz="2900" dirty="0" err="1" smtClean="0">
                <a:sym typeface="Symbol" pitchFamily="18" charset="2"/>
              </a:rPr>
              <a:t>a</a:t>
            </a:r>
            <a:r>
              <a:rPr lang="en-US" sz="2900" dirty="0" smtClean="0">
                <a:sym typeface="Symbol" pitchFamily="18" charset="2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  So, we will have  S  </a:t>
            </a:r>
            <a:r>
              <a:rPr lang="en-US" sz="2900" dirty="0" err="1" smtClean="0">
                <a:sym typeface="Symbol" pitchFamily="18" charset="2"/>
              </a:rPr>
              <a:t>SdA</a:t>
            </a:r>
            <a:r>
              <a:rPr lang="en-US" sz="2900" baseline="30000" dirty="0" err="1" smtClean="0">
                <a:sym typeface="Symbol" pitchFamily="18" charset="2"/>
              </a:rPr>
              <a:t>’</a:t>
            </a:r>
            <a:r>
              <a:rPr lang="en-US" sz="2900" dirty="0" err="1" smtClean="0">
                <a:sym typeface="Symbol" pitchFamily="18" charset="2"/>
              </a:rPr>
              <a:t>a</a:t>
            </a:r>
            <a:r>
              <a:rPr lang="en-US" sz="2900" dirty="0" smtClean="0">
                <a:sym typeface="Symbol" pitchFamily="18" charset="2"/>
              </a:rPr>
              <a:t>  |  </a:t>
            </a:r>
            <a:r>
              <a:rPr lang="en-US" sz="2900" dirty="0" err="1" smtClean="0">
                <a:sym typeface="Symbol" pitchFamily="18" charset="2"/>
              </a:rPr>
              <a:t>fA</a:t>
            </a:r>
            <a:r>
              <a:rPr lang="en-US" sz="2900" baseline="30000" dirty="0" err="1" smtClean="0">
                <a:sym typeface="Symbol" pitchFamily="18" charset="2"/>
              </a:rPr>
              <a:t>’</a:t>
            </a:r>
            <a:r>
              <a:rPr lang="en-US" sz="2900" dirty="0" err="1" smtClean="0">
                <a:sym typeface="Symbol" pitchFamily="18" charset="2"/>
              </a:rPr>
              <a:t>a</a:t>
            </a:r>
            <a:r>
              <a:rPr lang="en-US" sz="2900" dirty="0" smtClean="0">
                <a:sym typeface="Symbol" pitchFamily="18" charset="2"/>
              </a:rPr>
              <a:t>  | b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- Eliminate the immediate left-recursion in 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	 S  </a:t>
            </a:r>
            <a:r>
              <a:rPr lang="en-US" sz="2900" dirty="0" err="1" smtClean="0">
                <a:sym typeface="Symbol" pitchFamily="18" charset="2"/>
              </a:rPr>
              <a:t>fA’aS</a:t>
            </a:r>
            <a:r>
              <a:rPr lang="en-US" sz="2900" dirty="0" smtClean="0">
                <a:sym typeface="Symbol" pitchFamily="18" charset="2"/>
              </a:rPr>
              <a:t>’  | </a:t>
            </a:r>
            <a:r>
              <a:rPr lang="en-US" sz="2900" dirty="0" err="1" smtClean="0">
                <a:sym typeface="Symbol" pitchFamily="18" charset="2"/>
              </a:rPr>
              <a:t>bS</a:t>
            </a:r>
            <a:r>
              <a:rPr lang="en-US" sz="2900" baseline="30000" dirty="0" smtClean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baseline="30000" dirty="0" smtClean="0">
                <a:sym typeface="Symbol" pitchFamily="18" charset="2"/>
              </a:rPr>
              <a:t>		 </a:t>
            </a:r>
            <a:r>
              <a:rPr lang="en-US" sz="2900" dirty="0" smtClean="0">
                <a:sym typeface="Symbol" pitchFamily="18" charset="2"/>
              </a:rPr>
              <a:t>S</a:t>
            </a:r>
            <a:r>
              <a:rPr lang="en-US" sz="2900" baseline="30000" dirty="0" smtClean="0">
                <a:sym typeface="Symbol" pitchFamily="18" charset="2"/>
              </a:rPr>
              <a:t>’ </a:t>
            </a:r>
            <a:r>
              <a:rPr lang="en-US" sz="2900" dirty="0" smtClean="0">
                <a:sym typeface="Symbol" pitchFamily="18" charset="2"/>
              </a:rPr>
              <a:t> </a:t>
            </a:r>
            <a:r>
              <a:rPr lang="en-US" sz="2900" dirty="0" err="1" smtClean="0">
                <a:sym typeface="Symbol" pitchFamily="18" charset="2"/>
              </a:rPr>
              <a:t>dA</a:t>
            </a:r>
            <a:r>
              <a:rPr lang="en-US" sz="2900" baseline="30000" dirty="0" err="1" smtClean="0">
                <a:sym typeface="Symbol" pitchFamily="18" charset="2"/>
              </a:rPr>
              <a:t>’</a:t>
            </a:r>
            <a:r>
              <a:rPr lang="en-US" sz="2900" dirty="0" err="1" smtClean="0">
                <a:sym typeface="Symbol" pitchFamily="18" charset="2"/>
              </a:rPr>
              <a:t>aS</a:t>
            </a:r>
            <a:r>
              <a:rPr lang="en-US" sz="2900" dirty="0" smtClean="0">
                <a:sym typeface="Symbol" pitchFamily="18" charset="2"/>
              </a:rPr>
              <a:t>’  |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So, the resulting equivalent grammar which is not left-recursive is: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S  </a:t>
            </a:r>
            <a:r>
              <a:rPr lang="en-US" sz="2900" dirty="0" err="1" smtClean="0">
                <a:sym typeface="Symbol" pitchFamily="18" charset="2"/>
              </a:rPr>
              <a:t>fA’aS</a:t>
            </a:r>
            <a:r>
              <a:rPr lang="en-US" sz="2900" dirty="0" smtClean="0">
                <a:sym typeface="Symbol" pitchFamily="18" charset="2"/>
              </a:rPr>
              <a:t>’  | </a:t>
            </a:r>
            <a:r>
              <a:rPr lang="en-US" sz="2900" dirty="0" err="1" smtClean="0">
                <a:sym typeface="Symbol" pitchFamily="18" charset="2"/>
              </a:rPr>
              <a:t>bS</a:t>
            </a:r>
            <a:r>
              <a:rPr lang="en-US" sz="2900" baseline="30000" dirty="0" smtClean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baseline="30000" dirty="0" smtClean="0">
                <a:sym typeface="Symbol" pitchFamily="18" charset="2"/>
              </a:rPr>
              <a:t>	</a:t>
            </a:r>
            <a:r>
              <a:rPr lang="en-US" sz="2900" dirty="0" smtClean="0">
                <a:sym typeface="Symbol" pitchFamily="18" charset="2"/>
              </a:rPr>
              <a:t>S</a:t>
            </a:r>
            <a:r>
              <a:rPr lang="en-US" sz="2900" baseline="30000" dirty="0" smtClean="0">
                <a:sym typeface="Symbol" pitchFamily="18" charset="2"/>
              </a:rPr>
              <a:t>’ </a:t>
            </a:r>
            <a:r>
              <a:rPr lang="en-US" sz="2900" dirty="0" smtClean="0">
                <a:sym typeface="Symbol" pitchFamily="18" charset="2"/>
              </a:rPr>
              <a:t> </a:t>
            </a:r>
            <a:r>
              <a:rPr lang="en-US" sz="2900" dirty="0" err="1" smtClean="0">
                <a:sym typeface="Symbol" pitchFamily="18" charset="2"/>
              </a:rPr>
              <a:t>dA</a:t>
            </a:r>
            <a:r>
              <a:rPr lang="en-US" sz="2900" baseline="30000" dirty="0" err="1" smtClean="0">
                <a:sym typeface="Symbol" pitchFamily="18" charset="2"/>
              </a:rPr>
              <a:t>’</a:t>
            </a:r>
            <a:r>
              <a:rPr lang="en-US" sz="2900" dirty="0" err="1" smtClean="0">
                <a:sym typeface="Symbol" pitchFamily="18" charset="2"/>
              </a:rPr>
              <a:t>aS</a:t>
            </a:r>
            <a:r>
              <a:rPr lang="en-US" sz="2900" dirty="0" smtClean="0">
                <a:sym typeface="Symbol" pitchFamily="18" charset="2"/>
              </a:rPr>
              <a:t>’  |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dirty="0" smtClean="0">
                <a:sym typeface="Symbol" pitchFamily="18" charset="2"/>
              </a:rPr>
              <a:t>	A  </a:t>
            </a:r>
            <a:r>
              <a:rPr lang="en-US" sz="2900" dirty="0" err="1" smtClean="0">
                <a:sym typeface="Symbol" pitchFamily="18" charset="2"/>
              </a:rPr>
              <a:t>SdA</a:t>
            </a:r>
            <a:r>
              <a:rPr lang="en-US" sz="2900" baseline="30000" dirty="0" smtClean="0">
                <a:sym typeface="Symbol" pitchFamily="18" charset="2"/>
              </a:rPr>
              <a:t>’</a:t>
            </a:r>
            <a:r>
              <a:rPr lang="en-US" sz="2900" dirty="0" smtClean="0">
                <a:sym typeface="Symbol" pitchFamily="18" charset="2"/>
              </a:rPr>
              <a:t> | </a:t>
            </a:r>
            <a:r>
              <a:rPr lang="en-US" sz="2900" dirty="0" err="1" smtClean="0">
                <a:sym typeface="Symbol" pitchFamily="18" charset="2"/>
              </a:rPr>
              <a:t>fA</a:t>
            </a:r>
            <a:r>
              <a:rPr lang="en-US" sz="2900" baseline="30000" dirty="0" smtClean="0">
                <a:sym typeface="Symbol" pitchFamily="18" charset="2"/>
              </a:rPr>
              <a:t>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900" baseline="30000" dirty="0" smtClean="0">
                <a:sym typeface="Symbol" pitchFamily="18" charset="2"/>
              </a:rPr>
              <a:t>	</a:t>
            </a:r>
            <a:r>
              <a:rPr lang="en-US" sz="2900" dirty="0" smtClean="0">
                <a:sym typeface="Symbol" pitchFamily="18" charset="2"/>
              </a:rPr>
              <a:t>A</a:t>
            </a:r>
            <a:r>
              <a:rPr lang="en-US" sz="2900" baseline="30000" dirty="0" smtClean="0">
                <a:sym typeface="Symbol" pitchFamily="18" charset="2"/>
              </a:rPr>
              <a:t>’ </a:t>
            </a:r>
            <a:r>
              <a:rPr lang="en-US" sz="2900" dirty="0" smtClean="0">
                <a:sym typeface="Symbol" pitchFamily="18" charset="2"/>
              </a:rPr>
              <a:t> </a:t>
            </a:r>
            <a:r>
              <a:rPr lang="en-US" sz="2900" dirty="0" err="1" smtClean="0">
                <a:sym typeface="Symbol" pitchFamily="18" charset="2"/>
              </a:rPr>
              <a:t>cA</a:t>
            </a:r>
            <a:r>
              <a:rPr lang="en-US" sz="2900" baseline="30000" dirty="0" smtClean="0">
                <a:sym typeface="Symbol" pitchFamily="18" charset="2"/>
              </a:rPr>
              <a:t>’  </a:t>
            </a:r>
            <a:r>
              <a:rPr lang="en-US" sz="2900" dirty="0" smtClean="0">
                <a:sym typeface="Symbol" pitchFamily="18" charset="2"/>
              </a:rPr>
              <a:t>| 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 Analyzer</a:t>
            </a:r>
          </a:p>
        </p:txBody>
      </p:sp>
      <p:sp>
        <p:nvSpPr>
          <p:cNvPr id="410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A4B6AD-3853-4ED2-A309-58D85048D7FB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C1B64A-04AC-4070-94BE-DB0E2CF5FC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i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i="1" dirty="0" smtClean="0"/>
              <a:t>Syntax Analyzer</a:t>
            </a:r>
            <a:r>
              <a:rPr lang="en-US" sz="2400" dirty="0" smtClean="0"/>
              <a:t> creates the </a:t>
            </a:r>
            <a:r>
              <a:rPr lang="en-US" sz="2400" dirty="0" smtClean="0">
                <a:solidFill>
                  <a:srgbClr val="FF0000"/>
                </a:solidFill>
              </a:rPr>
              <a:t>syntactic structure </a:t>
            </a:r>
            <a:r>
              <a:rPr lang="en-US" sz="2400" dirty="0" smtClean="0"/>
              <a:t>of the given source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This syntactic structure is mostly a </a:t>
            </a:r>
            <a:r>
              <a:rPr lang="en-US" sz="2400" i="1" dirty="0" smtClean="0">
                <a:solidFill>
                  <a:srgbClr val="FF0000"/>
                </a:solidFill>
              </a:rPr>
              <a:t>parse tree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Syntax Analyzer is also known as </a:t>
            </a:r>
            <a:r>
              <a:rPr lang="en-US" sz="2400" i="1" dirty="0" smtClean="0"/>
              <a:t>parser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The syntax of a programming is described by a </a:t>
            </a:r>
            <a:r>
              <a:rPr lang="en-US" sz="2400" i="1" dirty="0" smtClean="0">
                <a:solidFill>
                  <a:srgbClr val="FF0000"/>
                </a:solidFill>
              </a:rPr>
              <a:t>context-free grammar </a:t>
            </a:r>
            <a:r>
              <a:rPr lang="en-US" sz="2400" i="1" dirty="0" smtClean="0"/>
              <a:t>(CFG) or </a:t>
            </a:r>
            <a:r>
              <a:rPr lang="en-US" sz="2400" dirty="0" smtClean="0"/>
              <a:t>BNF (Backus-Naur Form) notation.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Left-Factoring</a:t>
            </a:r>
          </a:p>
        </p:txBody>
      </p:sp>
      <p:sp>
        <p:nvSpPr>
          <p:cNvPr id="2560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32C6BB-BE04-4F9F-B483-64A98F1BFC66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3F9B90-4C32-4B9E-953E-1B22F57F09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predictive parser (a top-down parser without backtracking) insists  that the grammar must be </a:t>
            </a:r>
            <a:r>
              <a:rPr lang="en-US" i="1" dirty="0" smtClean="0"/>
              <a:t>left-factored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stmt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dirty="0" smtClean="0">
                <a:sym typeface="Symbol" pitchFamily="18" charset="2"/>
              </a:rPr>
              <a:t>  stmt  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dirty="0" smtClean="0">
                <a:sym typeface="Symbol" pitchFamily="18" charset="2"/>
              </a:rPr>
              <a:t>  stmt    |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 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dirty="0" smtClean="0">
                <a:sym typeface="Symbol" pitchFamily="18" charset="2"/>
              </a:rPr>
              <a:t>  stmt 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smtClean="0"/>
              <a:t>when we see  </a:t>
            </a:r>
            <a:r>
              <a:rPr lang="en-US" dirty="0" smtClean="0">
                <a:latin typeface="Courier New" pitchFamily="49" charset="0"/>
              </a:rPr>
              <a:t>if</a:t>
            </a:r>
            <a:r>
              <a:rPr lang="en-US" dirty="0" smtClean="0"/>
              <a:t>, we cannot now which production rule to choose to  re-write </a:t>
            </a:r>
            <a:r>
              <a:rPr lang="en-US" i="1" dirty="0" smtClean="0"/>
              <a:t>stmt</a:t>
            </a:r>
            <a:r>
              <a:rPr lang="en-US" dirty="0" smtClean="0"/>
              <a:t> in the derivation.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Left-Factoring (cont.)</a:t>
            </a:r>
          </a:p>
        </p:txBody>
      </p:sp>
      <p:sp>
        <p:nvSpPr>
          <p:cNvPr id="2663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9001E9-62A5-4E61-BD39-BBE7F6B4086F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604F05-F0B8-47D4-9592-9C6D0CE415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general,</a:t>
            </a:r>
          </a:p>
          <a:p>
            <a:endParaRPr lang="en-US" sz="800" dirty="0" smtClean="0"/>
          </a:p>
          <a:p>
            <a:pPr>
              <a:buFontTx/>
              <a:buNone/>
            </a:pPr>
            <a:r>
              <a:rPr lang="en-US" dirty="0" smtClean="0"/>
              <a:t>	A </a:t>
            </a:r>
            <a:r>
              <a:rPr lang="en-US" dirty="0" smtClean="0">
                <a:sym typeface="Symbol" pitchFamily="18" charset="2"/>
              </a:rPr>
              <a:t>  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 |   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	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where  is non-empty and the first  symbols of 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and 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(if they have one)are different.</a:t>
            </a:r>
          </a:p>
          <a:p>
            <a:pPr>
              <a:buFontTx/>
              <a:buNone/>
            </a:pPr>
            <a:endParaRPr lang="en-US" sz="8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when processing  we cannot know whether expand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A to 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   or     A to 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But, if we re-write the grammar as follows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 </a:t>
            </a: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 A</a:t>
            </a:r>
            <a:r>
              <a:rPr lang="en-US" sz="2800" baseline="30000" dirty="0" smtClean="0">
                <a:latin typeface="Times New Roman" charset="0"/>
                <a:sym typeface="Symbol"/>
              </a:rPr>
              <a:t> </a:t>
            </a:r>
            <a:endParaRPr lang="en-US" baseline="30000" dirty="0" smtClean="0">
              <a:sym typeface="Symbol" pitchFamily="18" charset="2"/>
            </a:endParaRPr>
          </a:p>
          <a:p>
            <a:pPr>
              <a:buNone/>
            </a:pPr>
            <a:r>
              <a:rPr lang="en-US" baseline="30000" dirty="0" smtClean="0">
                <a:sym typeface="Symbol" pitchFamily="18" charset="2"/>
              </a:rPr>
              <a:t>		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en-US" sz="2400" baseline="30000" dirty="0" smtClean="0">
                <a:latin typeface="Times New Roman" charset="0"/>
                <a:sym typeface="Symbol"/>
              </a:rPr>
              <a:t></a:t>
            </a:r>
            <a:r>
              <a:rPr lang="en-US" dirty="0" smtClean="0">
                <a:sym typeface="Symbol" pitchFamily="18" charset="2"/>
              </a:rPr>
              <a:t>  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 |   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	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so, we can immediately expand A to A</a:t>
            </a:r>
            <a:r>
              <a:rPr lang="en-US" sz="2800" baseline="30000" dirty="0" smtClean="0">
                <a:latin typeface="Times New Roman" charset="0"/>
                <a:sym typeface="Symbol"/>
              </a:rPr>
              <a:t> </a:t>
            </a:r>
            <a:endParaRPr lang="en-US" baseline="30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Left-Factoring -- Algorithm </a:t>
            </a:r>
          </a:p>
        </p:txBody>
      </p:sp>
      <p:sp>
        <p:nvSpPr>
          <p:cNvPr id="2765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93BDC2-09E5-4412-A0BF-D0E37AC5E2A6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1BF66F-BA7F-4D5D-8EC9-534F2BB78E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non-terminal A with two or more alternatives (production rules) with a common non-empty prefix, </a:t>
            </a:r>
          </a:p>
          <a:p>
            <a:endParaRPr lang="en-US" sz="800" dirty="0" smtClean="0"/>
          </a:p>
          <a:p>
            <a:pPr>
              <a:buFontTx/>
              <a:buNone/>
            </a:pPr>
            <a:r>
              <a:rPr lang="en-US" dirty="0" smtClean="0"/>
              <a:t>		 A </a:t>
            </a:r>
            <a:r>
              <a:rPr lang="en-US" dirty="0" smtClean="0">
                <a:sym typeface="Symbol" pitchFamily="18" charset="2"/>
              </a:rPr>
              <a:t>  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| ... | </a:t>
            </a:r>
            <a:r>
              <a:rPr lang="en-US" baseline="-25000" dirty="0" smtClean="0">
                <a:sym typeface="Symbol" pitchFamily="18" charset="2"/>
              </a:rPr>
              <a:t>n </a:t>
            </a:r>
            <a:r>
              <a:rPr lang="en-US" dirty="0" smtClean="0">
                <a:sym typeface="Symbol" pitchFamily="18" charset="2"/>
              </a:rPr>
              <a:t> |  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| ... | </a:t>
            </a:r>
            <a:r>
              <a:rPr lang="en-US" baseline="-25000" dirty="0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convert it into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</a:t>
            </a: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 A</a:t>
            </a:r>
            <a:r>
              <a:rPr lang="en-US" sz="2800" baseline="30000" dirty="0" smtClean="0">
                <a:latin typeface="Times New Roman" charset="0"/>
                <a:sym typeface="Symbol"/>
              </a:rPr>
              <a:t></a:t>
            </a:r>
            <a:r>
              <a:rPr lang="en-US" dirty="0" smtClean="0">
                <a:sym typeface="Symbol" pitchFamily="18" charset="2"/>
              </a:rPr>
              <a:t> |  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| ... | </a:t>
            </a:r>
            <a:r>
              <a:rPr lang="en-US" baseline="-25000" dirty="0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	A</a:t>
            </a:r>
            <a:r>
              <a:rPr lang="en-US" baseline="30000" dirty="0" smtClean="0">
                <a:sym typeface="Symbol" pitchFamily="18" charset="2"/>
              </a:rPr>
              <a:t>’ </a:t>
            </a:r>
            <a:r>
              <a:rPr lang="en-US" dirty="0" smtClean="0">
                <a:sym typeface="Symbol" pitchFamily="18" charset="2"/>
              </a:rPr>
              <a:t> 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| ... | </a:t>
            </a:r>
            <a:r>
              <a:rPr lang="en-US" baseline="-25000" dirty="0" smtClean="0">
                <a:sym typeface="Symbol" pitchFamily="18" charset="2"/>
              </a:rPr>
              <a:t>n </a:t>
            </a: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457200"/>
            <a:ext cx="8534400" cy="5303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Left-Factoring </a:t>
            </a:r>
            <a:r>
              <a:rPr lang="en-US" smtClean="0">
                <a:solidFill>
                  <a:schemeClr val="tx1"/>
                </a:solidFill>
              </a:rPr>
              <a:t>– Example 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08B914-AE5C-455F-B5D0-11A560D386BD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CC59A3-394A-4D59-871A-3F02BC89BE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u="sng" dirty="0" err="1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bB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u="sng" dirty="0" err="1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dirty="0" err="1" smtClean="0">
                <a:sym typeface="Symbol" pitchFamily="18" charset="2"/>
              </a:rPr>
              <a:t>cdg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dirty="0" err="1" smtClean="0">
                <a:sym typeface="Symbol" pitchFamily="18" charset="2"/>
              </a:rPr>
              <a:t>cdeB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dirty="0" err="1" smtClean="0">
                <a:sym typeface="Symbol" pitchFamily="18" charset="2"/>
              </a:rPr>
              <a:t>cdfB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r>
              <a:rPr lang="en-US" sz="3600" dirty="0" smtClean="0">
                <a:sym typeface="Symbol" pitchFamily="18" charset="2"/>
              </a:rPr>
              <a:t>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A  </a:t>
            </a:r>
            <a:r>
              <a:rPr lang="en-US" dirty="0" err="1" smtClean="0">
                <a:sym typeface="Symbol" pitchFamily="18" charset="2"/>
              </a:rPr>
              <a:t>aA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u="sng" dirty="0" err="1" smtClean="0">
                <a:sym typeface="Symbol" pitchFamily="18" charset="2"/>
              </a:rPr>
              <a:t>cd</a:t>
            </a:r>
            <a:r>
              <a:rPr lang="en-US" dirty="0" err="1" smtClean="0">
                <a:sym typeface="Symbol" pitchFamily="18" charset="2"/>
              </a:rPr>
              <a:t>g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u="sng" dirty="0" err="1" smtClean="0">
                <a:sym typeface="Symbol" pitchFamily="18" charset="2"/>
              </a:rPr>
              <a:t>cd</a:t>
            </a:r>
            <a:r>
              <a:rPr lang="en-US" dirty="0" err="1" smtClean="0">
                <a:sym typeface="Symbol" pitchFamily="18" charset="2"/>
              </a:rPr>
              <a:t>eB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u="sng" dirty="0" err="1" smtClean="0">
                <a:sym typeface="Symbol" pitchFamily="18" charset="2"/>
              </a:rPr>
              <a:t>cd</a:t>
            </a:r>
            <a:r>
              <a:rPr lang="en-US" dirty="0" err="1" smtClean="0">
                <a:sym typeface="Symbol" pitchFamily="18" charset="2"/>
              </a:rPr>
              <a:t>fB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>
                <a:sym typeface="Symbol" pitchFamily="18" charset="2"/>
              </a:rPr>
              <a:t>  </a:t>
            </a:r>
            <a:r>
              <a:rPr lang="en-US" dirty="0" err="1" smtClean="0">
                <a:sym typeface="Symbol" pitchFamily="18" charset="2"/>
              </a:rPr>
              <a:t>bB</a:t>
            </a:r>
            <a:r>
              <a:rPr lang="en-US" dirty="0" smtClean="0">
                <a:sym typeface="Symbol" pitchFamily="18" charset="2"/>
              </a:rPr>
              <a:t> | B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r>
              <a:rPr lang="en-US" sz="3600" dirty="0" smtClean="0">
                <a:sym typeface="Symbol" pitchFamily="18" charset="2"/>
              </a:rPr>
              <a:t>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A  </a:t>
            </a:r>
            <a:r>
              <a:rPr lang="en-US" dirty="0" err="1" smtClean="0">
                <a:sym typeface="Symbol" pitchFamily="18" charset="2"/>
              </a:rPr>
              <a:t>aA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dirty="0" err="1" smtClean="0">
                <a:sym typeface="Symbol" pitchFamily="18" charset="2"/>
              </a:rPr>
              <a:t>cdA</a:t>
            </a:r>
            <a:r>
              <a:rPr lang="en-US" dirty="0" smtClean="0">
                <a:sym typeface="Symbol"/>
              </a:rPr>
              <a:t></a:t>
            </a:r>
            <a:endParaRPr lang="en-US" baseline="30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>
                <a:sym typeface="Symbol" pitchFamily="18" charset="2"/>
              </a:rPr>
              <a:t>  </a:t>
            </a:r>
            <a:r>
              <a:rPr lang="en-US" dirty="0" err="1" smtClean="0">
                <a:sym typeface="Symbol" pitchFamily="18" charset="2"/>
              </a:rPr>
              <a:t>bB</a:t>
            </a:r>
            <a:r>
              <a:rPr lang="en-US" dirty="0" smtClean="0">
                <a:sym typeface="Symbol" pitchFamily="18" charset="2"/>
              </a:rPr>
              <a:t> | B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/>
              </a:rPr>
              <a:t></a:t>
            </a:r>
            <a:r>
              <a:rPr lang="en-US" baseline="30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 g | </a:t>
            </a:r>
            <a:r>
              <a:rPr lang="en-US" dirty="0" err="1" smtClean="0">
                <a:sym typeface="Symbol" pitchFamily="18" charset="2"/>
              </a:rPr>
              <a:t>eB</a:t>
            </a:r>
            <a:r>
              <a:rPr lang="en-US" dirty="0" smtClean="0">
                <a:sym typeface="Symbol" pitchFamily="18" charset="2"/>
              </a:rPr>
              <a:t> | </a:t>
            </a:r>
            <a:r>
              <a:rPr lang="en-US" dirty="0" err="1" smtClean="0">
                <a:sym typeface="Symbol" pitchFamily="18" charset="2"/>
              </a:rPr>
              <a:t>fB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Left-Factoring </a:t>
            </a:r>
            <a:r>
              <a:rPr lang="en-US" smtClean="0">
                <a:solidFill>
                  <a:schemeClr val="tx1"/>
                </a:solidFill>
              </a:rPr>
              <a:t>– Example 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0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15EC3D-C852-46D4-959E-53A0551AFCB4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77F468-57CB-4FF0-9AC7-2D58C5255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ad | a | ab | abc | b			</a:t>
            </a:r>
          </a:p>
          <a:p>
            <a:pPr>
              <a:buFontTx/>
              <a:buNone/>
            </a:pPr>
            <a:r>
              <a:rPr lang="en-US" smtClean="0">
                <a:sym typeface="Symbol" pitchFamily="18" charset="2"/>
              </a:rPr>
              <a:t>		 </a:t>
            </a:r>
            <a:r>
              <a:rPr lang="en-US" sz="3600" smtClean="0">
                <a:sym typeface="Symbol" pitchFamily="18" charset="2"/>
              </a:rPr>
              <a:t></a:t>
            </a:r>
            <a:endParaRPr lang="en-US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aA</a:t>
            </a:r>
            <a:r>
              <a:rPr lang="en-US" smtClean="0">
                <a:sym typeface="Symbol"/>
              </a:rPr>
              <a:t></a:t>
            </a:r>
            <a:r>
              <a:rPr lang="en-US" smtClean="0">
                <a:sym typeface="Symbol" pitchFamily="18" charset="2"/>
              </a:rPr>
              <a:t> | b					</a:t>
            </a:r>
          </a:p>
          <a:p>
            <a:pPr>
              <a:buFontTx/>
              <a:buNone/>
            </a:pPr>
            <a:r>
              <a:rPr lang="en-US" smtClean="0">
                <a:sym typeface="Symbol" pitchFamily="18" charset="2"/>
              </a:rPr>
              <a:t>A</a:t>
            </a:r>
            <a:r>
              <a:rPr lang="en-US" smtClean="0">
                <a:sym typeface="Symbol"/>
              </a:rPr>
              <a:t></a:t>
            </a:r>
            <a:r>
              <a:rPr lang="en-US" smtClean="0">
                <a:sym typeface="Symbol" pitchFamily="18" charset="2"/>
              </a:rPr>
              <a:t>  d |   | b | bc 				</a:t>
            </a:r>
          </a:p>
          <a:p>
            <a:pPr>
              <a:buFontTx/>
              <a:buNone/>
            </a:pPr>
            <a:r>
              <a:rPr lang="en-US" smtClean="0">
                <a:sym typeface="Symbol" pitchFamily="18" charset="2"/>
              </a:rPr>
              <a:t>		 </a:t>
            </a:r>
            <a:r>
              <a:rPr lang="en-US" sz="3600" smtClean="0">
                <a:sym typeface="Symbol" pitchFamily="18" charset="2"/>
              </a:rPr>
              <a:t></a:t>
            </a:r>
            <a:endParaRPr lang="en-US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aA</a:t>
            </a:r>
            <a:r>
              <a:rPr lang="en-US" smtClean="0">
                <a:sym typeface="Symbol"/>
              </a:rPr>
              <a:t></a:t>
            </a:r>
            <a:r>
              <a:rPr lang="en-US" smtClean="0">
                <a:sym typeface="Symbol" pitchFamily="18" charset="2"/>
              </a:rPr>
              <a:t> | b					</a:t>
            </a:r>
          </a:p>
          <a:p>
            <a:pPr>
              <a:buFontTx/>
              <a:buNone/>
            </a:pPr>
            <a:r>
              <a:rPr lang="en-US" smtClean="0">
                <a:sym typeface="Symbol" pitchFamily="18" charset="2"/>
              </a:rPr>
              <a:t>A</a:t>
            </a:r>
            <a:r>
              <a:rPr lang="en-US" smtClean="0">
                <a:sym typeface="Symbol"/>
              </a:rPr>
              <a:t></a:t>
            </a:r>
            <a:r>
              <a:rPr lang="en-US" smtClean="0">
                <a:sym typeface="Symbol" pitchFamily="18" charset="2"/>
              </a:rPr>
              <a:t>  d |   | bA</a:t>
            </a:r>
            <a:r>
              <a:rPr lang="en-US" smtClean="0">
                <a:sym typeface="Symbol"/>
              </a:rPr>
              <a:t></a:t>
            </a:r>
            <a:r>
              <a:rPr lang="en-US" smtClean="0">
                <a:sym typeface="Symbol" pitchFamily="18" charset="2"/>
              </a:rPr>
              <a:t>				</a:t>
            </a:r>
          </a:p>
          <a:p>
            <a:pPr>
              <a:buFontTx/>
              <a:buNone/>
            </a:pPr>
            <a:r>
              <a:rPr lang="en-US" smtClean="0">
                <a:sym typeface="Symbol" pitchFamily="18" charset="2"/>
              </a:rPr>
              <a:t>A</a:t>
            </a:r>
            <a:r>
              <a:rPr lang="en-US" smtClean="0">
                <a:sym typeface="Symbol"/>
              </a:rPr>
              <a:t></a:t>
            </a:r>
            <a:r>
              <a:rPr lang="en-US" smtClean="0">
                <a:sym typeface="Symbol" pitchFamily="18" charset="2"/>
              </a:rPr>
              <a:t>    | c					</a:t>
            </a:r>
          </a:p>
          <a:p>
            <a:pPr>
              <a:buFontTx/>
              <a:buNone/>
            </a:pPr>
            <a:endParaRPr lang="en-US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 Analyzer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E1BE80-BD2D-4309-9425-224705F3D5A3}" type="datetime1">
              <a:rPr lang="en-US" smtClean="0"/>
              <a:pPr>
                <a:defRPr/>
              </a:pPr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Dr. </a:t>
            </a:r>
            <a:r>
              <a:rPr lang="en-US" dirty="0" err="1" smtClean="0"/>
              <a:t>Azhar</a:t>
            </a:r>
            <a:r>
              <a:rPr lang="en-US" dirty="0" smtClean="0"/>
              <a:t>, KUET.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E84DD-8F10-4A46-8A7D-909DFC9ACC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9584"/>
          </a:xfrm>
        </p:spPr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syntax analyzer (parser) checks whether a given source program </a:t>
            </a:r>
            <a:r>
              <a:rPr lang="en-US" sz="2000" dirty="0" smtClean="0">
                <a:solidFill>
                  <a:srgbClr val="C00000"/>
                </a:solidFill>
              </a:rPr>
              <a:t>satisfies the rules implied </a:t>
            </a:r>
            <a:r>
              <a:rPr lang="en-US" sz="2000" dirty="0" smtClean="0"/>
              <a:t>by a Context-Free Grammar (CFG) or not.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If it satisfies, the parser creates the parse tree of that program.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Otherwise the parser gives the error messages.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A CFG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gives a precise syntactic specification of a programming language.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design of the grammar is an initial phase of the design of a compiler.</a:t>
            </a:r>
          </a:p>
          <a:p>
            <a:pPr marL="27432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200" dirty="0"/>
              <a:t>A CFG G </a:t>
            </a:r>
            <a:r>
              <a:rPr lang="en-US" sz="2200" dirty="0" smtClean="0"/>
              <a:t>can be </a:t>
            </a:r>
            <a:r>
              <a:rPr lang="en-US" sz="2200" dirty="0"/>
              <a:t>represented by four components, denoted G=(V,T, P,S)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 is the set of variables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 is the set of terminals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 is the set of production rules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 is the start symbol.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146" name="Date Placeholder 1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AEA92C-531E-4014-944C-9310A9420847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8B4A8-5ADE-4FB3-A567-38006051FD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/>
          </a:p>
        </p:txBody>
      </p:sp>
      <p:grpSp>
        <p:nvGrpSpPr>
          <p:cNvPr id="2" name="Group 16"/>
          <p:cNvGrpSpPr/>
          <p:nvPr/>
        </p:nvGrpSpPr>
        <p:grpSpPr>
          <a:xfrm>
            <a:off x="609600" y="2133600"/>
            <a:ext cx="7772400" cy="2997200"/>
            <a:chOff x="685800" y="2667000"/>
            <a:chExt cx="7772400" cy="29972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676400" y="2743200"/>
              <a:ext cx="1346200" cy="939800"/>
              <a:chOff x="1360" y="1696"/>
              <a:chExt cx="976" cy="592"/>
            </a:xfrm>
          </p:grpSpPr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1360" y="1696"/>
                <a:ext cx="976" cy="59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1369" y="1703"/>
                <a:ext cx="94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defTabSz="762000"/>
                <a:r>
                  <a:rPr lang="en-US" altLang="zh-TW">
                    <a:solidFill>
                      <a:srgbClr val="000000"/>
                    </a:solidFill>
                  </a:rPr>
                  <a:t>Lexical</a:t>
                </a:r>
              </a:p>
              <a:p>
                <a:pPr algn="ctr" defTabSz="762000"/>
                <a:r>
                  <a:rPr lang="en-US" altLang="zh-TW">
                    <a:solidFill>
                      <a:srgbClr val="000000"/>
                    </a:solidFill>
                  </a:rPr>
                  <a:t>Analyzer</a:t>
                </a:r>
                <a:endParaRPr lang="en-US" altLang="zh-TW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572000" y="2667000"/>
              <a:ext cx="990600" cy="93980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572000" y="2895600"/>
              <a:ext cx="946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zh-TW">
                  <a:solidFill>
                    <a:srgbClr val="000000"/>
                  </a:solidFill>
                </a:rPr>
                <a:t>Parser</a:t>
              </a:r>
              <a:endParaRPr lang="en-US" altLang="zh-TW" sz="2800">
                <a:solidFill>
                  <a:srgbClr val="000000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343400" y="4724400"/>
              <a:ext cx="1549400" cy="93980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495800" y="4800600"/>
              <a:ext cx="1131888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762000"/>
              <a:r>
                <a:rPr lang="en-US" altLang="zh-TW">
                  <a:solidFill>
                    <a:srgbClr val="000000"/>
                  </a:solidFill>
                </a:rPr>
                <a:t>Symbol</a:t>
              </a:r>
            </a:p>
            <a:p>
              <a:pPr algn="ctr" defTabSz="762000"/>
              <a:r>
                <a:rPr lang="en-US" altLang="zh-TW">
                  <a:solidFill>
                    <a:srgbClr val="000000"/>
                  </a:solidFill>
                </a:rPr>
                <a:t>Table</a:t>
              </a:r>
              <a:endParaRPr lang="en-US" altLang="zh-TW" sz="2800">
                <a:solidFill>
                  <a:srgbClr val="000000"/>
                </a:solidFill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063875" y="3044825"/>
              <a:ext cx="1508125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3063875" y="3425825"/>
              <a:ext cx="1508125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3352800" y="2667000"/>
              <a:ext cx="860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zh-TW">
                  <a:solidFill>
                    <a:srgbClr val="000000"/>
                  </a:solidFill>
                </a:rPr>
                <a:t>token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124200" y="3352800"/>
              <a:ext cx="1460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zh-TW">
                  <a:solidFill>
                    <a:srgbClr val="000000"/>
                  </a:solidFill>
                </a:rPr>
                <a:t>next token</a:t>
              </a: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V="1">
              <a:off x="685800" y="3197225"/>
              <a:ext cx="1006475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5562600" y="3200400"/>
              <a:ext cx="1066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685800" y="2743200"/>
              <a:ext cx="979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762000"/>
              <a:r>
                <a:rPr lang="en-US" altLang="zh-TW">
                  <a:solidFill>
                    <a:srgbClr val="000000"/>
                  </a:solidFill>
                </a:rPr>
                <a:t>source</a:t>
              </a: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2286000" y="3733800"/>
              <a:ext cx="251460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5410200" y="3657600"/>
              <a:ext cx="19050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6629400" y="2667000"/>
              <a:ext cx="1346200" cy="939800"/>
              <a:chOff x="1360" y="1696"/>
              <a:chExt cx="976" cy="592"/>
            </a:xfrm>
          </p:grpSpPr>
          <p:sp>
            <p:nvSpPr>
              <p:cNvPr id="38" name="Rectangle 21"/>
              <p:cNvSpPr>
                <a:spLocks noChangeArrowheads="1"/>
              </p:cNvSpPr>
              <p:nvPr/>
            </p:nvSpPr>
            <p:spPr bwMode="auto">
              <a:xfrm>
                <a:off x="1360" y="1696"/>
                <a:ext cx="976" cy="59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1364" y="1703"/>
                <a:ext cx="9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defTabSz="762000"/>
                <a:r>
                  <a:rPr lang="en-US" altLang="zh-TW">
                    <a:solidFill>
                      <a:srgbClr val="000000"/>
                    </a:solidFill>
                  </a:rPr>
                  <a:t>Semantic</a:t>
                </a:r>
              </a:p>
              <a:p>
                <a:pPr algn="ctr" defTabSz="762000"/>
                <a:r>
                  <a:rPr lang="en-US" altLang="zh-TW">
                    <a:solidFill>
                      <a:srgbClr val="000000"/>
                    </a:solidFill>
                  </a:rPr>
                  <a:t>Analyzer</a:t>
                </a:r>
                <a:endParaRPr lang="en-US" altLang="zh-TW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5562600" y="2743200"/>
              <a:ext cx="979488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TW"/>
                <a:t>syntax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5715000" y="3124200"/>
              <a:ext cx="63976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TW"/>
                <a:t>tree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762000" y="3124200"/>
              <a:ext cx="7588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TW"/>
                <a:t>code</a:t>
              </a:r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V="1">
              <a:off x="8001000" y="3200400"/>
              <a:ext cx="457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5105400" y="35814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Parsers (cont.)</a:t>
            </a:r>
          </a:p>
        </p:txBody>
      </p:sp>
      <p:sp>
        <p:nvSpPr>
          <p:cNvPr id="615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4672A6-FD28-4D9B-A78B-19463DA8F994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Dr. </a:t>
            </a:r>
            <a:r>
              <a:rPr lang="en-US" dirty="0" err="1" smtClean="0"/>
              <a:t>Azhar</a:t>
            </a:r>
            <a:r>
              <a:rPr lang="en-US" dirty="0" smtClean="0"/>
              <a:t>, KUET.</a:t>
            </a:r>
            <a:endParaRPr lang="en-US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0A6916-9B18-4558-8373-AB720DFD8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Parsers can be categorized into two groups:</a:t>
            </a:r>
          </a:p>
          <a:p>
            <a:pPr marL="800100" lvl="1" indent="-342900"/>
            <a:endParaRPr lang="en-US" sz="1800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sz="1700" dirty="0" smtClean="0"/>
              <a:t>Top-Down Parser</a:t>
            </a:r>
          </a:p>
          <a:p>
            <a:pPr marL="800100" lvl="1" indent="-342900"/>
            <a:r>
              <a:rPr lang="en-US" sz="1800" dirty="0" smtClean="0">
                <a:solidFill>
                  <a:schemeClr val="tx1"/>
                </a:solidFill>
              </a:rPr>
              <a:t>the parse tree is created top to bottom, starting from the root.</a:t>
            </a:r>
          </a:p>
          <a:p>
            <a:pPr marL="274320" lvl="1" indent="0">
              <a:buNone/>
            </a:pPr>
            <a:r>
              <a:rPr lang="en-US" sz="1700" dirty="0" smtClean="0"/>
              <a:t>Bottom-Up Parser</a:t>
            </a:r>
          </a:p>
          <a:p>
            <a:pPr marL="800100" lvl="1" indent="-342900"/>
            <a:r>
              <a:rPr lang="en-US" sz="1800" dirty="0" smtClean="0">
                <a:solidFill>
                  <a:schemeClr val="tx1"/>
                </a:solidFill>
              </a:rPr>
              <a:t>the parse tree is created bottom to top; starting from the leaves</a:t>
            </a:r>
            <a:endParaRPr lang="en-US" dirty="0" smtClean="0"/>
          </a:p>
          <a:p>
            <a:pPr marL="457200" indent="-457200"/>
            <a:r>
              <a:rPr lang="en-US" sz="2200" dirty="0" smtClean="0"/>
              <a:t>Both top-down and bottom-up parsers scan the input from left to right (one symbol at a time). </a:t>
            </a:r>
          </a:p>
          <a:p>
            <a:pPr marL="457200" indent="-457200"/>
            <a:r>
              <a:rPr lang="en-US" sz="2200" dirty="0" smtClean="0"/>
              <a:t>Efficient top-down and bottom-up parsers can be implemented only for sub-classes of context-free grammars.</a:t>
            </a:r>
          </a:p>
          <a:p>
            <a:pPr marL="800100" lvl="1" indent="-342900"/>
            <a:r>
              <a:rPr lang="en-US" sz="1800" dirty="0" smtClean="0">
                <a:solidFill>
                  <a:schemeClr val="tx1"/>
                </a:solidFill>
              </a:rPr>
              <a:t>LL for top-down parsing ( </a:t>
            </a:r>
            <a:r>
              <a:rPr lang="en-US" sz="1800" b="1" dirty="0" smtClean="0">
                <a:solidFill>
                  <a:srgbClr val="FF0000"/>
                </a:solidFill>
              </a:rPr>
              <a:t>L</a:t>
            </a:r>
            <a:r>
              <a:rPr lang="en-US" sz="1800" dirty="0" smtClean="0">
                <a:solidFill>
                  <a:schemeClr val="tx1"/>
                </a:solidFill>
              </a:rPr>
              <a:t>eft to right scan, </a:t>
            </a:r>
            <a:r>
              <a:rPr lang="en-US" sz="1800" b="1" dirty="0" smtClean="0">
                <a:solidFill>
                  <a:srgbClr val="FF0000"/>
                </a:solidFill>
              </a:rPr>
              <a:t>L</a:t>
            </a:r>
            <a:r>
              <a:rPr lang="en-US" sz="1800" dirty="0" smtClean="0">
                <a:solidFill>
                  <a:schemeClr val="tx1"/>
                </a:solidFill>
              </a:rPr>
              <a:t>eft most derivation) </a:t>
            </a:r>
          </a:p>
          <a:p>
            <a:pPr marL="800100" lvl="1" indent="-342900"/>
            <a:r>
              <a:rPr lang="en-US" sz="1800" dirty="0" smtClean="0">
                <a:solidFill>
                  <a:schemeClr val="tx1"/>
                </a:solidFill>
              </a:rPr>
              <a:t>LR for bottom-up parsing ( </a:t>
            </a:r>
            <a:r>
              <a:rPr lang="en-US" sz="1800" b="1" dirty="0" smtClean="0">
                <a:solidFill>
                  <a:srgbClr val="FF0000"/>
                </a:solidFill>
              </a:rPr>
              <a:t>L</a:t>
            </a:r>
            <a:r>
              <a:rPr lang="en-US" sz="1800" dirty="0" smtClean="0">
                <a:solidFill>
                  <a:schemeClr val="tx1"/>
                </a:solidFill>
              </a:rPr>
              <a:t>eft to right scan, </a:t>
            </a:r>
            <a:r>
              <a:rPr lang="en-US" sz="1800" b="1" dirty="0" smtClean="0">
                <a:solidFill>
                  <a:srgbClr val="FF0000"/>
                </a:solidFill>
              </a:rPr>
              <a:t>R</a:t>
            </a:r>
            <a:r>
              <a:rPr lang="en-US" sz="1800" dirty="0" smtClean="0">
                <a:solidFill>
                  <a:schemeClr val="tx1"/>
                </a:solidFill>
              </a:rPr>
              <a:t>ight most derivation)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Context-Free Grammars</a:t>
            </a:r>
          </a:p>
        </p:txBody>
      </p:sp>
      <p:sp>
        <p:nvSpPr>
          <p:cNvPr id="717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0B0798-42DC-440D-A79C-4574E3A4AFFF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5/9/2019</a:t>
            </a:fld>
            <a:endParaRPr lang="en-US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DF53BD-2E20-4298-BC60-932D105942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7630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a context-free grammar, we have: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 finite set of terminals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 finite set of non-terminals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 finite set of production rules of the form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800" dirty="0" smtClean="0"/>
              <a:t>	A </a:t>
            </a:r>
            <a:r>
              <a:rPr lang="en-US" sz="1800" dirty="0" smtClean="0">
                <a:sym typeface="Symbol" pitchFamily="18" charset="2"/>
              </a:rPr>
              <a:t> </a:t>
            </a:r>
            <a:r>
              <a:rPr lang="en-US" dirty="0" smtClean="0">
                <a:sym typeface="Symbol" pitchFamily="18" charset="2"/>
              </a:rPr>
              <a:t>	     </a:t>
            </a:r>
          </a:p>
          <a:p>
            <a:pPr lvl="2">
              <a:lnSpc>
                <a:spcPct val="90000"/>
              </a:lnSpc>
              <a:buNone/>
            </a:pPr>
            <a:r>
              <a:rPr lang="en-US" dirty="0" smtClean="0">
                <a:sym typeface="Symbol" pitchFamily="18" charset="2"/>
              </a:rPr>
              <a:t>   where A is a non-terminal and   is a string of terminals and non-terminals (including the empty string)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 start symbol (one of the non-terminal symbol)</a:t>
            </a:r>
          </a:p>
          <a:p>
            <a:pPr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E 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  E + E   |   E – E   |   E * E   |  E / E   |   -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E   ( E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E 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CFG: An 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2A65C-30CF-4F7A-B62B-94AF22F86B24}" type="datetime1">
              <a:rPr lang="en-US" smtClean="0"/>
              <a:pPr>
                <a:defRPr/>
              </a:pPr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3B9B-F0A7-419A-A500-51AB8304C17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Terminals: id, ‘+’, ‘-’, ‘*’, ‘/’, ‘(’, ‘)’</a:t>
            </a:r>
          </a:p>
          <a:p>
            <a:pPr>
              <a:buNone/>
            </a:pPr>
            <a:r>
              <a:rPr lang="en-US" altLang="zh-TW" dirty="0"/>
              <a:t>Nonterminals: </a:t>
            </a:r>
            <a:r>
              <a:rPr lang="en-US" altLang="zh-TW" i="1" dirty="0" err="1"/>
              <a:t>expr</a:t>
            </a:r>
            <a:r>
              <a:rPr lang="en-US" altLang="zh-TW" dirty="0"/>
              <a:t>, </a:t>
            </a:r>
            <a:r>
              <a:rPr lang="en-US" altLang="zh-TW" i="1" dirty="0"/>
              <a:t>op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Productions: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i="1" dirty="0" err="1"/>
              <a:t>expr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i="1" dirty="0" err="1">
                <a:sym typeface="Symbol" pitchFamily="18" charset="2"/>
              </a:rPr>
              <a:t>expr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op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 err="1">
                <a:sym typeface="Symbol" pitchFamily="18" charset="2"/>
              </a:rPr>
              <a:t>expr</a:t>
            </a:r>
            <a:r>
              <a:rPr lang="en-US" altLang="zh-TW" dirty="0">
                <a:sym typeface="Symbol" pitchFamily="18" charset="2"/>
              </a:rPr>
              <a:t>              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 	</a:t>
            </a:r>
            <a:r>
              <a:rPr lang="en-US" altLang="zh-TW" i="1" dirty="0" err="1"/>
              <a:t>expr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‘(’ </a:t>
            </a:r>
            <a:r>
              <a:rPr lang="en-US" altLang="zh-TW" i="1" dirty="0" err="1">
                <a:sym typeface="Symbol" pitchFamily="18" charset="2"/>
              </a:rPr>
              <a:t>expr</a:t>
            </a:r>
            <a:r>
              <a:rPr lang="en-US" altLang="zh-TW" dirty="0">
                <a:sym typeface="Symbol" pitchFamily="18" charset="2"/>
              </a:rPr>
              <a:t> ‘)’ </a:t>
            </a:r>
            <a:r>
              <a:rPr lang="en-US" altLang="zh-TW" i="1" dirty="0">
                <a:sym typeface="Symbol" pitchFamily="18" charset="2"/>
              </a:rPr>
              <a:t/>
            </a:r>
            <a:br>
              <a:rPr lang="en-US" altLang="zh-TW" i="1" dirty="0">
                <a:sym typeface="Symbol" pitchFamily="18" charset="2"/>
              </a:rPr>
            </a:br>
            <a:r>
              <a:rPr lang="en-US" altLang="zh-TW" i="1" dirty="0">
                <a:sym typeface="Symbol" pitchFamily="18" charset="2"/>
              </a:rPr>
              <a:t>	</a:t>
            </a:r>
            <a:r>
              <a:rPr lang="en-US" altLang="zh-TW" i="1" dirty="0" err="1"/>
              <a:t>expr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‘-’ </a:t>
            </a:r>
            <a:r>
              <a:rPr lang="en-US" altLang="zh-TW" i="1" dirty="0" err="1">
                <a:sym typeface="Symbol" pitchFamily="18" charset="2"/>
              </a:rPr>
              <a:t>expr</a:t>
            </a:r>
            <a:r>
              <a:rPr lang="en-US" altLang="zh-TW" i="1" dirty="0">
                <a:sym typeface="Symbol" pitchFamily="18" charset="2"/>
              </a:rPr>
              <a:t>    </a:t>
            </a:r>
            <a:br>
              <a:rPr lang="en-US" altLang="zh-TW" i="1" dirty="0">
                <a:sym typeface="Symbol" pitchFamily="18" charset="2"/>
              </a:rPr>
            </a:br>
            <a:r>
              <a:rPr lang="en-US" altLang="zh-TW" i="1" dirty="0">
                <a:sym typeface="Symbol" pitchFamily="18" charset="2"/>
              </a:rPr>
              <a:t> 	</a:t>
            </a:r>
            <a:r>
              <a:rPr lang="en-US" altLang="zh-TW" i="1" dirty="0" err="1"/>
              <a:t>expr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id</a:t>
            </a:r>
            <a:br>
              <a:rPr lang="en-US" altLang="zh-TW" dirty="0">
                <a:sym typeface="Symbol" pitchFamily="18" charset="2"/>
              </a:rPr>
            </a:br>
            <a:r>
              <a:rPr lang="en-US" altLang="zh-TW" dirty="0">
                <a:sym typeface="Symbol" pitchFamily="18" charset="2"/>
              </a:rPr>
              <a:t>	</a:t>
            </a:r>
            <a:r>
              <a:rPr lang="en-US" altLang="zh-TW" i="1" dirty="0">
                <a:sym typeface="Symbol" pitchFamily="18" charset="2"/>
              </a:rPr>
              <a:t>op</a:t>
            </a:r>
            <a:r>
              <a:rPr lang="en-US" altLang="zh-TW" dirty="0">
                <a:sym typeface="Symbol" pitchFamily="18" charset="2"/>
              </a:rPr>
              <a:t>  ‘+’ | ‘-’ | ‘*’ | ‘/’ 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The start symbol: </a:t>
            </a:r>
            <a:r>
              <a:rPr lang="en-US" altLang="zh-TW" i="1" dirty="0" err="1"/>
              <a:t>expr</a:t>
            </a:r>
            <a:endParaRPr lang="en-US" altLang="zh-TW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Notational Conventions in CFG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7B0DF-29A3-4798-BE57-CF21F63B8A33}" type="datetime1">
              <a:rPr lang="en-US" smtClean="0"/>
              <a:pPr>
                <a:defRPr/>
              </a:pPr>
              <a:t>5/9/2019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Azhar, KUET.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5807-78BA-43F5-A45C-DB536B71206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3588" y="1828800"/>
            <a:ext cx="8153400" cy="4114800"/>
          </a:xfrm>
        </p:spPr>
        <p:txBody>
          <a:bodyPr/>
          <a:lstStyle/>
          <a:p>
            <a:r>
              <a:rPr lang="en-US" altLang="zh-TW" b="1" dirty="0">
                <a:latin typeface="Courier New" pitchFamily="49" charset="0"/>
              </a:rPr>
              <a:t>a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itchFamily="49" charset="0"/>
              </a:rPr>
              <a:t>b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itchFamily="49" charset="0"/>
              </a:rPr>
              <a:t>c</a:t>
            </a:r>
            <a:r>
              <a:rPr lang="en-US" altLang="zh-TW" dirty="0"/>
              <a:t>, … [+-0-9], id: </a:t>
            </a:r>
            <a:r>
              <a:rPr lang="en-US" altLang="zh-TW" dirty="0">
                <a:solidFill>
                  <a:srgbClr val="0000FF"/>
                </a:solidFill>
              </a:rPr>
              <a:t>symbols</a:t>
            </a:r>
            <a:r>
              <a:rPr lang="en-US" altLang="zh-TW" dirty="0"/>
              <a:t> </a:t>
            </a:r>
            <a:r>
              <a:rPr lang="en-US" altLang="zh-TW" dirty="0" smtClean="0"/>
              <a:t> are terminals</a:t>
            </a:r>
            <a:endParaRPr lang="en-US" altLang="zh-TW" dirty="0"/>
          </a:p>
          <a:p>
            <a:r>
              <a:rPr lang="en-US" altLang="zh-TW" b="1" dirty="0">
                <a:latin typeface="Courier New" pitchFamily="49" charset="0"/>
              </a:rPr>
              <a:t>A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itchFamily="49" charset="0"/>
              </a:rPr>
              <a:t>B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itchFamily="49" charset="0"/>
              </a:rPr>
              <a:t>C</a:t>
            </a:r>
            <a:r>
              <a:rPr lang="en-US" altLang="zh-TW" dirty="0"/>
              <a:t>,…,S, </a:t>
            </a:r>
            <a:r>
              <a:rPr lang="en-US" altLang="zh-TW" i="1" dirty="0" err="1"/>
              <a:t>expr,stmt</a:t>
            </a:r>
            <a:r>
              <a:rPr lang="en-US" altLang="zh-TW" i="1" dirty="0"/>
              <a:t>: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symbols</a:t>
            </a:r>
            <a:r>
              <a:rPr lang="en-US" altLang="zh-TW" dirty="0"/>
              <a:t> </a:t>
            </a:r>
            <a:r>
              <a:rPr lang="en-US" altLang="zh-TW" dirty="0" smtClean="0"/>
              <a:t> are non terminals</a:t>
            </a:r>
            <a:endParaRPr lang="en-US" altLang="zh-TW" dirty="0"/>
          </a:p>
          <a:p>
            <a:r>
              <a:rPr lang="en-US" altLang="zh-TW" b="1" dirty="0">
                <a:latin typeface="Courier New" pitchFamily="49" charset="0"/>
              </a:rPr>
              <a:t>U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itchFamily="49" charset="0"/>
              </a:rPr>
              <a:t>V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itchFamily="49" charset="0"/>
              </a:rPr>
              <a:t>W</a:t>
            </a:r>
            <a:r>
              <a:rPr lang="en-US" altLang="zh-TW" dirty="0"/>
              <a:t>,…,X,Y,Z: grammar </a:t>
            </a:r>
            <a:r>
              <a:rPr lang="en-US" altLang="zh-TW" dirty="0">
                <a:solidFill>
                  <a:srgbClr val="0000FF"/>
                </a:solidFill>
              </a:rPr>
              <a:t>symbols</a:t>
            </a:r>
            <a:r>
              <a:rPr lang="en-US" altLang="zh-TW" dirty="0"/>
              <a:t> </a:t>
            </a:r>
          </a:p>
          <a:p>
            <a:r>
              <a:rPr lang="en-US" altLang="zh-TW" b="1" dirty="0"/>
              <a:t> </a:t>
            </a:r>
            <a:r>
              <a:rPr lang="en-US" altLang="zh-TW" b="1" dirty="0">
                <a:latin typeface="Symbol" pitchFamily="18" charset="2"/>
              </a:rPr>
              <a:t>a</a:t>
            </a:r>
            <a:r>
              <a:rPr lang="en-US" altLang="zh-TW" dirty="0">
                <a:latin typeface="Symbol" pitchFamily="18" charset="2"/>
              </a:rPr>
              <a:t>, </a:t>
            </a:r>
            <a:r>
              <a:rPr lang="en-US" altLang="zh-TW" b="1" dirty="0">
                <a:latin typeface="Symbol" pitchFamily="18" charset="2"/>
              </a:rPr>
              <a:t>b</a:t>
            </a:r>
            <a:r>
              <a:rPr lang="en-US" altLang="zh-TW" dirty="0">
                <a:latin typeface="Symbol" pitchFamily="18" charset="2"/>
              </a:rPr>
              <a:t>, </a:t>
            </a:r>
            <a:r>
              <a:rPr lang="en-US" altLang="zh-TW" b="1" dirty="0">
                <a:latin typeface="Symbol" pitchFamily="18" charset="2"/>
              </a:rPr>
              <a:t>g</a:t>
            </a:r>
            <a:r>
              <a:rPr lang="en-US" altLang="zh-TW" dirty="0">
                <a:latin typeface="Symbol" pitchFamily="18" charset="2"/>
              </a:rPr>
              <a:t>,</a:t>
            </a:r>
            <a:r>
              <a:rPr lang="en-US" altLang="zh-TW" dirty="0"/>
              <a:t>…denotes </a:t>
            </a:r>
            <a:r>
              <a:rPr lang="en-US" altLang="zh-TW" dirty="0">
                <a:solidFill>
                  <a:srgbClr val="FF3399"/>
                </a:solidFill>
              </a:rPr>
              <a:t>strings</a:t>
            </a:r>
            <a:r>
              <a:rPr lang="en-US" altLang="zh-TW" dirty="0"/>
              <a:t> </a:t>
            </a:r>
            <a:r>
              <a:rPr lang="en-US" altLang="zh-TW" dirty="0" smtClean="0"/>
              <a:t>of grammar </a:t>
            </a:r>
            <a:r>
              <a:rPr lang="en-US" altLang="zh-TW" dirty="0" smtClean="0">
                <a:solidFill>
                  <a:srgbClr val="0000FF"/>
                </a:solidFill>
              </a:rPr>
              <a:t>symbols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b="1" dirty="0">
                <a:latin typeface="Courier New" pitchFamily="49" charset="0"/>
              </a:rPr>
              <a:t>u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itchFamily="49" charset="0"/>
              </a:rPr>
              <a:t>v</a:t>
            </a:r>
            <a:r>
              <a:rPr lang="en-US" altLang="zh-TW" dirty="0"/>
              <a:t>, </a:t>
            </a:r>
            <a:r>
              <a:rPr lang="en-US" altLang="zh-TW" b="1" dirty="0"/>
              <a:t>w</a:t>
            </a:r>
            <a:r>
              <a:rPr lang="en-US" altLang="zh-TW" dirty="0"/>
              <a:t>,…	denotes </a:t>
            </a:r>
            <a:r>
              <a:rPr lang="en-US" altLang="zh-TW" dirty="0">
                <a:solidFill>
                  <a:srgbClr val="FF3399"/>
                </a:solidFill>
              </a:rPr>
              <a:t>strings</a:t>
            </a:r>
            <a:r>
              <a:rPr lang="en-US" altLang="zh-TW" dirty="0"/>
              <a:t> </a:t>
            </a:r>
            <a:r>
              <a:rPr lang="en-US" altLang="zh-TW" dirty="0" smtClean="0"/>
              <a:t>of terminals</a:t>
            </a:r>
            <a:endParaRPr lang="en-US" altLang="zh-TW" dirty="0"/>
          </a:p>
          <a:p>
            <a:pPr>
              <a:buNone/>
            </a:pPr>
            <a:endParaRPr lang="en-US" altLang="zh-TW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357</TotalTime>
  <Words>1628</Words>
  <Application>Microsoft Office PowerPoint</Application>
  <PresentationFormat>On-screen Show (4:3)</PresentationFormat>
  <Paragraphs>538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Syntax Analysis</vt:lpstr>
      <vt:lpstr>Phases of a Compiler</vt:lpstr>
      <vt:lpstr>Syntax Analyzer</vt:lpstr>
      <vt:lpstr>Syntax Analyzer</vt:lpstr>
      <vt:lpstr>Parser</vt:lpstr>
      <vt:lpstr>Parsers (cont.)</vt:lpstr>
      <vt:lpstr>Context-Free Grammars</vt:lpstr>
      <vt:lpstr>CFG: An Example</vt:lpstr>
      <vt:lpstr>Notational Conventions in CFG</vt:lpstr>
      <vt:lpstr>Context-Free Grammars</vt:lpstr>
      <vt:lpstr>Derivations</vt:lpstr>
      <vt:lpstr>Derivations</vt:lpstr>
      <vt:lpstr>CFG - Terminology</vt:lpstr>
      <vt:lpstr>Derivation Example</vt:lpstr>
      <vt:lpstr>Left-Most and Right-Most Derivations</vt:lpstr>
      <vt:lpstr>Parse Tree</vt:lpstr>
      <vt:lpstr>Ambiguity</vt:lpstr>
      <vt:lpstr>Ambiguity (cont.)</vt:lpstr>
      <vt:lpstr>Ambiguity (cont.)</vt:lpstr>
      <vt:lpstr>Ambiguity (cont.)</vt:lpstr>
      <vt:lpstr>Ambiguity – Operator Precedence</vt:lpstr>
      <vt:lpstr>Left Recursion</vt:lpstr>
      <vt:lpstr>Eliminate Left-Recursion</vt:lpstr>
      <vt:lpstr>Immediate Left-Recursion - Example</vt:lpstr>
      <vt:lpstr>Immediate Left-Recursion</vt:lpstr>
      <vt:lpstr>Left-Recursion -- Problem</vt:lpstr>
      <vt:lpstr>Eliminate Left-Recursion -- Algorithm</vt:lpstr>
      <vt:lpstr>Eliminate Left-Recursion -- Example</vt:lpstr>
      <vt:lpstr>Eliminate Left-Recursion – Example2</vt:lpstr>
      <vt:lpstr>Left-Factoring</vt:lpstr>
      <vt:lpstr>Left-Factoring (cont.)</vt:lpstr>
      <vt:lpstr>Left-Factoring -- Algorithm </vt:lpstr>
      <vt:lpstr>Left-Factoring – Example 1</vt:lpstr>
      <vt:lpstr>Left-Factoring – Example 2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K.M.Azharul Hasan</dc:creator>
  <cp:lastModifiedBy>cse</cp:lastModifiedBy>
  <cp:revision>45</cp:revision>
  <dcterms:created xsi:type="dcterms:W3CDTF">2014-01-13T03:44:04Z</dcterms:created>
  <dcterms:modified xsi:type="dcterms:W3CDTF">2019-09-05T06:05:15Z</dcterms:modified>
</cp:coreProperties>
</file>