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3"/>
  </p:notesMasterIdLst>
  <p:sldIdLst>
    <p:sldId id="283" r:id="rId2"/>
    <p:sldId id="375" r:id="rId3"/>
    <p:sldId id="284" r:id="rId4"/>
    <p:sldId id="407" r:id="rId5"/>
    <p:sldId id="376" r:id="rId6"/>
    <p:sldId id="377" r:id="rId7"/>
    <p:sldId id="292" r:id="rId8"/>
    <p:sldId id="378" r:id="rId9"/>
    <p:sldId id="293" r:id="rId10"/>
    <p:sldId id="379" r:id="rId11"/>
    <p:sldId id="294" r:id="rId12"/>
    <p:sldId id="380" r:id="rId13"/>
    <p:sldId id="295" r:id="rId14"/>
    <p:sldId id="296" r:id="rId15"/>
    <p:sldId id="297" r:id="rId16"/>
    <p:sldId id="298" r:id="rId17"/>
    <p:sldId id="381" r:id="rId18"/>
    <p:sldId id="382" r:id="rId19"/>
    <p:sldId id="383" r:id="rId20"/>
    <p:sldId id="384" r:id="rId21"/>
    <p:sldId id="385" r:id="rId22"/>
    <p:sldId id="386" r:id="rId23"/>
    <p:sldId id="408" r:id="rId24"/>
    <p:sldId id="395" r:id="rId25"/>
    <p:sldId id="396" r:id="rId26"/>
    <p:sldId id="388" r:id="rId27"/>
    <p:sldId id="389" r:id="rId28"/>
    <p:sldId id="390" r:id="rId29"/>
    <p:sldId id="391" r:id="rId30"/>
    <p:sldId id="392" r:id="rId31"/>
    <p:sldId id="405" r:id="rId32"/>
    <p:sldId id="404" r:id="rId33"/>
    <p:sldId id="406" r:id="rId34"/>
    <p:sldId id="394" r:id="rId35"/>
    <p:sldId id="397" r:id="rId36"/>
    <p:sldId id="398" r:id="rId37"/>
    <p:sldId id="399" r:id="rId38"/>
    <p:sldId id="400" r:id="rId39"/>
    <p:sldId id="402" r:id="rId40"/>
    <p:sldId id="401" r:id="rId41"/>
    <p:sldId id="403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5B9F6E8-2353-46EB-BFA7-18D7295D646B}" type="datetimeFigureOut">
              <a:rPr lang="en-US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CCCF74-4328-4133-89EB-895063934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184D40-4F0F-49A5-ADCD-8A936DA22F34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009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lec03-topdownparser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122D5-0349-4959-967E-E9F22015B079}" type="datetime4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September 12, 2019</a:t>
            </a:fld>
            <a:endParaRPr lang="en-US"/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2542B7-5D91-4D6C-941E-54684E6DE2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271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4575" y="762000"/>
            <a:ext cx="5086350" cy="38147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30" y="4882433"/>
            <a:ext cx="5267440" cy="45763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958" tIns="47479" rIns="94958" bIns="47479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4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4575" y="762000"/>
            <a:ext cx="5086350" cy="38147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30" y="4882433"/>
            <a:ext cx="5267440" cy="45763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958" tIns="47479" rIns="94958" bIns="47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4575" y="762000"/>
            <a:ext cx="5086350" cy="38147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30" y="4882433"/>
            <a:ext cx="5267440" cy="45763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958" tIns="47479" rIns="94958" bIns="47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8F07EE-D2E7-4BFA-8DAA-FE27541F6C21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6CC3517-340C-4696-AC29-D412D6C071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AF301-4F20-41AA-96A9-43F546E4E40C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8F6CB-A396-40A5-BB23-1D4B6A9FD8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61052A5E-0F3D-47C6-9628-23A5200126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12F32-2580-40B1-AD5B-8DD65C17ECB4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B9F77E-C9CE-4252-B9CC-B63796FA1A6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A28AC-7E78-4591-8D0C-2DBFF9EE9CAC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4A356ED-E083-4AEC-9BCA-7E8A0FE66A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fld id="{13FE2A5F-691D-4506-9CE5-A5B39441F584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630C4-0DC8-4135-86CA-CAE2699BB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6A5F2-7683-4A69-8067-44A0B1F5D60F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77B523B-2014-4E9D-9FFD-552BD39E58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9BE4A-9773-4FA3-A948-966EEB5C37EC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451F66F0-BF42-4185-990A-1FDB79CB8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232D-E201-41C7-B164-C00D42F87683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0C0873-9E07-4971-9531-20CA676349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7B8251B-2DA8-47F7-8198-9265AD6DDF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A0A65-F8C4-4BB4-9A50-6C4AF50A9C70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98FE1CF4-3ECA-47EA-8899-43C32D1822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fld id="{95960D18-55A8-4EB3-82F4-DB88C6CF489B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4A7785-CDE2-4669-9158-F1D57E54FBFB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98B80C6-68FE-459F-8EE5-03348F31B2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57400"/>
            <a:ext cx="8077200" cy="121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Syntax Analysis</a:t>
            </a:r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26FD60-F092-4190-B331-9840380FBE71}" type="datetime1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 dirty="0">
              <a:latin typeface="Arial" charset="0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Dr. </a:t>
            </a:r>
            <a:r>
              <a:rPr lang="en-US" dirty="0" err="1" smtClean="0">
                <a:latin typeface="Arial" charset="0"/>
              </a:rPr>
              <a:t>Azhar</a:t>
            </a:r>
            <a:r>
              <a:rPr lang="en-US" dirty="0" smtClean="0">
                <a:latin typeface="Arial" charset="0"/>
              </a:rPr>
              <a:t>, KUET.</a:t>
            </a:r>
            <a:endParaRPr lang="en-US" dirty="0">
              <a:latin typeface="Arial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6DA8DC-BF72-4030-82CD-5BDDC1EA7C12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3429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Part II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parsing table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 two-dimensional array M[</a:t>
            </a:r>
            <a:r>
              <a:rPr lang="en-US" sz="2400" dirty="0" err="1" smtClean="0">
                <a:solidFill>
                  <a:schemeClr val="tx1"/>
                </a:solidFill>
              </a:rPr>
              <a:t>A,a</a:t>
            </a:r>
            <a:r>
              <a:rPr lang="en-US" sz="2400" dirty="0" smtClean="0">
                <a:solidFill>
                  <a:schemeClr val="tx1"/>
                </a:solidFill>
              </a:rPr>
              <a:t>]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each row is a non-terminal symbol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each column is a terminal symbol or the special symbol $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each entry holds a production rule.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graphicFrame>
        <p:nvGraphicFramePr>
          <p:cNvPr id="7" name="Group 32"/>
          <p:cNvGraphicFramePr>
            <a:graphicFrameLocks noGrp="1"/>
          </p:cNvGraphicFramePr>
          <p:nvPr/>
        </p:nvGraphicFramePr>
        <p:xfrm>
          <a:off x="2362200" y="4495800"/>
          <a:ext cx="4220308" cy="1417638"/>
        </p:xfrm>
        <a:graphic>
          <a:graphicData uri="http://schemas.openxmlformats.org/drawingml/2006/table">
            <a:tbl>
              <a:tblPr/>
              <a:tblGrid>
                <a:gridCol w="454269"/>
                <a:gridCol w="1233854"/>
                <a:gridCol w="1103435"/>
                <a:gridCol w="14287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aBa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 bB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 – Parser Actions</a:t>
            </a:r>
          </a:p>
        </p:txBody>
      </p:sp>
      <p:sp>
        <p:nvSpPr>
          <p:cNvPr id="4199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28B2FA-FFC2-4B6D-BBC4-DA845805699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B093ED-C358-4941-8FF3-37254FC15A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endParaRPr lang="en-US" sz="2000" dirty="0" smtClean="0"/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The symbol at the top of the stack (say X) and the current symbol in the input string (say a) determine the parser action. 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There are four possible parser actions.</a:t>
            </a:r>
          </a:p>
          <a:p>
            <a:pPr marL="457200" indent="-457200">
              <a:lnSpc>
                <a:spcPct val="90000"/>
              </a:lnSpc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(X = $, a = $ ) </a:t>
            </a:r>
            <a:r>
              <a:rPr lang="en-US" sz="2400" dirty="0" smtClean="0">
                <a:sym typeface="Wingdings" pitchFamily="2" charset="2"/>
              </a:rPr>
              <a:t>parser halts (successful completion)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sz="2400" dirty="0" smtClean="0"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ym typeface="Wingdings" pitchFamily="2" charset="2"/>
              </a:rPr>
              <a:t>If X= a (but not $) 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parser pops X from the stack, and moves the next symbol in the input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 – Parser Actions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Tx/>
              <a:buAutoNum type="arabicPeriod" startAt="3"/>
            </a:pPr>
            <a:r>
              <a:rPr lang="en-US" sz="2400" dirty="0" smtClean="0">
                <a:sym typeface="Wingdings" pitchFamily="2" charset="2"/>
              </a:rPr>
              <a:t>If X is a non-terminal  </a:t>
            </a:r>
          </a:p>
          <a:p>
            <a:pPr marL="73152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parser looks at the parsing table entry M[X, a].</a:t>
            </a:r>
          </a:p>
          <a:p>
            <a:pPr marL="73152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 If   M[X, a] holds a production rule X</a:t>
            </a:r>
            <a:r>
              <a:rPr lang="en-US" sz="2400" dirty="0" smtClean="0">
                <a:sym typeface="Symbol" pitchFamily="18" charset="2"/>
              </a:rPr>
              <a:t>Y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Y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...</a:t>
            </a:r>
            <a:r>
              <a:rPr lang="en-US" sz="2400" dirty="0" err="1" smtClean="0">
                <a:sym typeface="Symbol" pitchFamily="18" charset="2"/>
              </a:rPr>
              <a:t>Y</a:t>
            </a:r>
            <a:r>
              <a:rPr lang="en-US" sz="2400" baseline="-25000" dirty="0" err="1" smtClean="0">
                <a:sym typeface="Symbol" pitchFamily="18" charset="2"/>
              </a:rPr>
              <a:t>k</a:t>
            </a:r>
            <a:r>
              <a:rPr lang="en-US" sz="2400" dirty="0" smtClean="0">
                <a:sym typeface="Wingdings" pitchFamily="2" charset="2"/>
              </a:rPr>
              <a:t>, it pops X from the stack and pushes Y</a:t>
            </a:r>
            <a:r>
              <a:rPr lang="en-US" sz="2400" baseline="-25000" dirty="0" smtClean="0">
                <a:sym typeface="Wingdings" pitchFamily="2" charset="2"/>
              </a:rPr>
              <a:t>k</a:t>
            </a:r>
            <a:r>
              <a:rPr lang="en-US" sz="2400" dirty="0" smtClean="0">
                <a:sym typeface="Wingdings" pitchFamily="2" charset="2"/>
              </a:rPr>
              <a:t>,Y</a:t>
            </a:r>
            <a:r>
              <a:rPr lang="en-US" sz="2400" baseline="-25000" dirty="0" smtClean="0">
                <a:sym typeface="Wingdings" pitchFamily="2" charset="2"/>
              </a:rPr>
              <a:t>k-1</a:t>
            </a:r>
            <a:r>
              <a:rPr lang="en-US" sz="2400" dirty="0" smtClean="0">
                <a:sym typeface="Wingdings" pitchFamily="2" charset="2"/>
              </a:rPr>
              <a:t>,...,Y</a:t>
            </a:r>
            <a:r>
              <a:rPr lang="en-US" sz="2400" baseline="-25000" dirty="0" smtClean="0">
                <a:sym typeface="Wingdings" pitchFamily="2" charset="2"/>
              </a:rPr>
              <a:t>1 </a:t>
            </a:r>
            <a:r>
              <a:rPr lang="en-US" sz="2400" dirty="0" smtClean="0">
                <a:sym typeface="Wingdings" pitchFamily="2" charset="2"/>
              </a:rPr>
              <a:t>into the stack.</a:t>
            </a:r>
          </a:p>
          <a:p>
            <a:pPr marL="73152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The parser also outputs the production rule X</a:t>
            </a:r>
            <a:r>
              <a:rPr lang="en-US" sz="2400" dirty="0" smtClean="0">
                <a:sym typeface="Symbol" pitchFamily="18" charset="2"/>
              </a:rPr>
              <a:t>Y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Y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...</a:t>
            </a:r>
            <a:r>
              <a:rPr lang="en-US" sz="2400" dirty="0" err="1" smtClean="0">
                <a:sym typeface="Symbol" pitchFamily="18" charset="2"/>
              </a:rPr>
              <a:t>Y</a:t>
            </a:r>
            <a:r>
              <a:rPr lang="en-US" sz="2400" baseline="-25000" dirty="0" err="1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to represent a step of the derivation.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400" dirty="0" smtClean="0">
                <a:sym typeface="Wingdings" pitchFamily="2" charset="2"/>
              </a:rPr>
              <a:t>none of the above  :  error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all empty entries in the parsing table are errors.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If X is a terminal symbol different from a, this is also an error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 – Example1</a:t>
            </a:r>
          </a:p>
        </p:txBody>
      </p:sp>
      <p:sp>
        <p:nvSpPr>
          <p:cNvPr id="4303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634FE-073E-44C0-B17E-04E21A56F67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5B45F2-23A3-4648-8E9F-93B60D965B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aBa</a:t>
            </a:r>
            <a:r>
              <a:rPr lang="en-US" dirty="0" smtClean="0">
                <a:sym typeface="Symbol" pitchFamily="18" charset="2"/>
              </a:rPr>
              <a:t> 	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B 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 | 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sym typeface="Symbol" pitchFamily="18" charset="2"/>
              </a:rPr>
              <a:t>stack</a:t>
            </a:r>
            <a:r>
              <a:rPr lang="en-US" sz="2000" dirty="0" smtClean="0">
                <a:sym typeface="Symbol" pitchFamily="18" charset="2"/>
              </a:rPr>
              <a:t>		</a:t>
            </a:r>
            <a:r>
              <a:rPr lang="en-US" sz="2000" b="1" u="sng" dirty="0" smtClean="0">
                <a:sym typeface="Symbol" pitchFamily="18" charset="2"/>
              </a:rPr>
              <a:t>input</a:t>
            </a:r>
            <a:r>
              <a:rPr lang="en-US" sz="2000" dirty="0" smtClean="0">
                <a:sym typeface="Symbol" pitchFamily="18" charset="2"/>
              </a:rPr>
              <a:t>		</a:t>
            </a:r>
            <a:r>
              <a:rPr lang="en-US" sz="2000" b="1" u="sng" dirty="0" smtClean="0">
                <a:sym typeface="Symbol" pitchFamily="18" charset="2"/>
              </a:rPr>
              <a:t>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sz="1800" dirty="0" smtClean="0">
                <a:sym typeface="Symbol" pitchFamily="18" charset="2"/>
              </a:rPr>
              <a:t>	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err="1" smtClean="0">
                <a:sym typeface="Symbol" pitchFamily="18" charset="2"/>
              </a:rPr>
              <a:t>bba</a:t>
            </a:r>
            <a:r>
              <a:rPr lang="en-US" sz="1800" dirty="0" smtClean="0">
                <a:sym typeface="Symbol" pitchFamily="18" charset="2"/>
              </a:rPr>
              <a:t>$		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Symbol" pitchFamily="18" charset="2"/>
              </a:rPr>
              <a:t> </a:t>
            </a:r>
            <a:r>
              <a:rPr lang="en-US" sz="1800" dirty="0" err="1" smtClean="0">
                <a:sym typeface="Symbol" pitchFamily="18" charset="2"/>
              </a:rPr>
              <a:t>aBa</a:t>
            </a:r>
            <a:endParaRPr lang="en-US" sz="1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err="1" smtClean="0">
                <a:sym typeface="Symbol" pitchFamily="18" charset="2"/>
              </a:rPr>
              <a:t>bba</a:t>
            </a:r>
            <a:r>
              <a:rPr lang="en-US" sz="1800" dirty="0" smtClean="0">
                <a:sym typeface="Symbol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err="1" smtClean="0">
                <a:sym typeface="Symbol" pitchFamily="18" charset="2"/>
              </a:rPr>
              <a:t>ba</a:t>
            </a:r>
            <a:r>
              <a:rPr lang="en-US" sz="1800" dirty="0" smtClean="0">
                <a:sym typeface="Symbol" pitchFamily="18" charset="2"/>
              </a:rPr>
              <a:t>$		 B  </a:t>
            </a:r>
            <a:r>
              <a:rPr lang="en-US" sz="1800" dirty="0" err="1" smtClean="0">
                <a:sym typeface="Symbol" pitchFamily="18" charset="2"/>
              </a:rPr>
              <a:t>bB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err="1" smtClean="0">
                <a:sym typeface="Symbol" pitchFamily="18" charset="2"/>
              </a:rPr>
              <a:t>ba</a:t>
            </a:r>
            <a:r>
              <a:rPr lang="en-US" sz="1800" dirty="0" smtClean="0">
                <a:sym typeface="Symbol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$		 B  </a:t>
            </a:r>
            <a:r>
              <a:rPr lang="en-US" sz="1800" dirty="0" err="1" smtClean="0">
                <a:sym typeface="Symbol" pitchFamily="18" charset="2"/>
              </a:rPr>
              <a:t>bB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$		 B 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	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$</a:t>
            </a:r>
            <a:r>
              <a:rPr lang="en-US" sz="1800" dirty="0" smtClean="0">
                <a:sym typeface="Symbol" pitchFamily="18" charset="2"/>
              </a:rPr>
              <a:t>			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$</a:t>
            </a:r>
            <a:r>
              <a:rPr lang="en-US" sz="1800" dirty="0" smtClean="0">
                <a:sym typeface="Symbol" pitchFamily="18" charset="2"/>
              </a:rPr>
              <a:t>		accept, successful completion</a:t>
            </a:r>
          </a:p>
        </p:txBody>
      </p:sp>
      <p:graphicFrame>
        <p:nvGraphicFramePr>
          <p:cNvPr id="273440" name="Group 32"/>
          <p:cNvGraphicFramePr>
            <a:graphicFrameLocks noGrp="1"/>
          </p:cNvGraphicFramePr>
          <p:nvPr/>
        </p:nvGraphicFramePr>
        <p:xfrm>
          <a:off x="4695092" y="1477962"/>
          <a:ext cx="4220308" cy="1417638"/>
        </p:xfrm>
        <a:graphic>
          <a:graphicData uri="http://schemas.openxmlformats.org/drawingml/2006/table">
            <a:tbl>
              <a:tblPr/>
              <a:tblGrid>
                <a:gridCol w="454269"/>
                <a:gridCol w="1233854"/>
                <a:gridCol w="1103435"/>
                <a:gridCol w="14287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aBa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 bB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 – Example1 (cont.)</a:t>
            </a:r>
          </a:p>
        </p:txBody>
      </p:sp>
      <p:sp>
        <p:nvSpPr>
          <p:cNvPr id="44055" name="Date Placeholder 2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731DB1-D8D9-4EEC-A767-D59256227D85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62CB28-4F3C-4707-B060-A8A74B7ADC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547688" y="1458912"/>
            <a:ext cx="48013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</a:rPr>
              <a:t>Outputs: S </a:t>
            </a:r>
            <a:r>
              <a:rPr lang="en-US" sz="2000" dirty="0">
                <a:latin typeface="Times New Roman" charset="0"/>
                <a:sym typeface="Symbol" pitchFamily="18" charset="2"/>
              </a:rPr>
              <a:t> 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aBa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    B  </a:t>
            </a:r>
            <a:r>
              <a:rPr lang="en-US" sz="2000" err="1">
                <a:latin typeface="Times New Roman" charset="0"/>
                <a:sym typeface="Symbol" pitchFamily="18" charset="2"/>
              </a:rPr>
              <a:t>bB</a:t>
            </a:r>
            <a:r>
              <a:rPr lang="en-US" sz="2000">
                <a:latin typeface="Times New Roman" charset="0"/>
                <a:sym typeface="Symbol" pitchFamily="18" charset="2"/>
              </a:rPr>
              <a:t>     </a:t>
            </a:r>
            <a:r>
              <a:rPr lang="en-US" sz="2000" smtClean="0">
                <a:latin typeface="Times New Roman" charset="0"/>
                <a:sym typeface="Symbol" pitchFamily="18" charset="2"/>
              </a:rPr>
              <a:t>  </a:t>
            </a:r>
            <a:r>
              <a:rPr lang="en-US" sz="2000" dirty="0">
                <a:latin typeface="Times New Roman" charset="0"/>
                <a:sym typeface="Symbol" pitchFamily="18" charset="2"/>
              </a:rPr>
              <a:t>B   	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547688" y="1939925"/>
            <a:ext cx="5856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</a:rPr>
              <a:t>Derivation(left-most):   </a:t>
            </a:r>
            <a:r>
              <a:rPr lang="en-US" sz="2000" dirty="0" err="1">
                <a:latin typeface="Times New Roman" charset="0"/>
              </a:rPr>
              <a:t>S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aBaabBaabbBaabba</a:t>
            </a:r>
            <a:endParaRPr lang="en-US" sz="20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 flipH="1">
            <a:off x="2552700" y="2881312"/>
            <a:ext cx="5635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3116263" y="2881312"/>
            <a:ext cx="561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>
            <a:off x="3116263" y="28813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2763838" y="3795712"/>
            <a:ext cx="633412" cy="609600"/>
            <a:chOff x="1728" y="2544"/>
            <a:chExt cx="432" cy="384"/>
          </a:xfrm>
        </p:grpSpPr>
        <p:sp>
          <p:nvSpPr>
            <p:cNvPr id="44058" name="Line 8"/>
            <p:cNvSpPr>
              <a:spLocks noChangeShapeType="1"/>
            </p:cNvSpPr>
            <p:nvPr/>
          </p:nvSpPr>
          <p:spPr bwMode="auto">
            <a:xfrm flipH="1">
              <a:off x="1728" y="25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9"/>
            <p:cNvSpPr>
              <a:spLocks noChangeShapeType="1"/>
            </p:cNvSpPr>
            <p:nvPr/>
          </p:nvSpPr>
          <p:spPr bwMode="auto">
            <a:xfrm>
              <a:off x="1968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3116263" y="4633912"/>
            <a:ext cx="631825" cy="609600"/>
            <a:chOff x="1728" y="2544"/>
            <a:chExt cx="432" cy="384"/>
          </a:xfrm>
        </p:grpSpPr>
        <p:sp>
          <p:nvSpPr>
            <p:cNvPr id="44056" name="Line 12"/>
            <p:cNvSpPr>
              <a:spLocks noChangeShapeType="1"/>
            </p:cNvSpPr>
            <p:nvPr/>
          </p:nvSpPr>
          <p:spPr bwMode="auto">
            <a:xfrm flipH="1">
              <a:off x="1728" y="25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13"/>
            <p:cNvSpPr>
              <a:spLocks noChangeShapeType="1"/>
            </p:cNvSpPr>
            <p:nvPr/>
          </p:nvSpPr>
          <p:spPr bwMode="auto">
            <a:xfrm>
              <a:off x="1968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3748088" y="54721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2960688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S</a:t>
            </a:r>
          </a:p>
        </p:txBody>
      </p:sp>
      <p:sp>
        <p:nvSpPr>
          <p:cNvPr id="44046" name="Text Box 17"/>
          <p:cNvSpPr txBox="1">
            <a:spLocks noChangeArrowheads="1"/>
          </p:cNvSpPr>
          <p:nvPr/>
        </p:nvSpPr>
        <p:spPr bwMode="auto">
          <a:xfrm>
            <a:off x="2974975" y="3414712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</a:rPr>
              <a:t>B</a:t>
            </a:r>
          </a:p>
        </p:txBody>
      </p:sp>
      <p:sp>
        <p:nvSpPr>
          <p:cNvPr id="44047" name="Text Box 18"/>
          <p:cNvSpPr txBox="1">
            <a:spLocks noChangeArrowheads="1"/>
          </p:cNvSpPr>
          <p:nvPr/>
        </p:nvSpPr>
        <p:spPr bwMode="auto">
          <a:xfrm>
            <a:off x="2413000" y="3414712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a</a:t>
            </a:r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3536950" y="3414712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a</a:t>
            </a:r>
          </a:p>
        </p:txBody>
      </p:sp>
      <p:sp>
        <p:nvSpPr>
          <p:cNvPr id="44049" name="Text Box 20"/>
          <p:cNvSpPr txBox="1">
            <a:spLocks noChangeArrowheads="1"/>
          </p:cNvSpPr>
          <p:nvPr/>
        </p:nvSpPr>
        <p:spPr bwMode="auto">
          <a:xfrm>
            <a:off x="3255963" y="4329112"/>
            <a:ext cx="357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44050" name="Text Box 21"/>
          <p:cNvSpPr txBox="1">
            <a:spLocks noChangeArrowheads="1"/>
          </p:cNvSpPr>
          <p:nvPr/>
        </p:nvSpPr>
        <p:spPr bwMode="auto">
          <a:xfrm>
            <a:off x="3608388" y="5167312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44051" name="Text Box 22"/>
          <p:cNvSpPr txBox="1">
            <a:spLocks noChangeArrowheads="1"/>
          </p:cNvSpPr>
          <p:nvPr/>
        </p:nvSpPr>
        <p:spPr bwMode="auto">
          <a:xfrm>
            <a:off x="2974975" y="5167312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44052" name="Text Box 23"/>
          <p:cNvSpPr txBox="1">
            <a:spLocks noChangeArrowheads="1"/>
          </p:cNvSpPr>
          <p:nvPr/>
        </p:nvSpPr>
        <p:spPr bwMode="auto">
          <a:xfrm>
            <a:off x="2622550" y="432911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3608388" y="5776912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sym typeface="Symbol" pitchFamily="18" charset="2"/>
              </a:rPr>
              <a:t></a:t>
            </a:r>
          </a:p>
        </p:txBody>
      </p:sp>
      <p:sp>
        <p:nvSpPr>
          <p:cNvPr id="44054" name="Text Box 25"/>
          <p:cNvSpPr txBox="1">
            <a:spLocks noChangeArrowheads="1"/>
          </p:cNvSpPr>
          <p:nvPr/>
        </p:nvSpPr>
        <p:spPr bwMode="auto">
          <a:xfrm>
            <a:off x="4030663" y="2805112"/>
            <a:ext cx="1074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 – Example2</a:t>
            </a:r>
          </a:p>
        </p:txBody>
      </p:sp>
      <p:sp>
        <p:nvSpPr>
          <p:cNvPr id="4512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BD8BB1-F367-4A2D-B8E0-A6A50F4F175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44B385-1261-4140-80A6-3FE65BD9C5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688975" y="1417637"/>
            <a:ext cx="16342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E </a:t>
            </a:r>
            <a:r>
              <a:rPr lang="en-US" dirty="0">
                <a:latin typeface="Times New Roman" charset="0"/>
                <a:sym typeface="Symbol" pitchFamily="18" charset="2"/>
              </a:rPr>
              <a:t> </a:t>
            </a:r>
            <a:r>
              <a:rPr lang="en-US" dirty="0" smtClean="0">
                <a:latin typeface="Times New Roman" charset="0"/>
                <a:sym typeface="Symbol" pitchFamily="18" charset="2"/>
              </a:rPr>
              <a:t>TE′</a:t>
            </a:r>
            <a:endParaRPr lang="en-US" baseline="30000" dirty="0">
              <a:latin typeface="Times New Roman" charset="0"/>
              <a:sym typeface="Symbol" pitchFamily="18" charset="2"/>
            </a:endParaRPr>
          </a:p>
          <a:p>
            <a:r>
              <a:rPr lang="en-US" dirty="0">
                <a:latin typeface="Times New Roman" charset="0"/>
                <a:sym typeface="Symbol" pitchFamily="18" charset="2"/>
              </a:rPr>
              <a:t>E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</a:t>
            </a:r>
            <a:r>
              <a:rPr lang="en-US" dirty="0">
                <a:latin typeface="Times New Roman" charset="0"/>
                <a:sym typeface="Symbol" pitchFamily="18" charset="2"/>
              </a:rPr>
              <a:t>  +</a:t>
            </a:r>
            <a:r>
              <a:rPr lang="en-US" dirty="0" smtClean="0">
                <a:latin typeface="Times New Roman" charset="0"/>
                <a:sym typeface="Symbol" pitchFamily="18" charset="2"/>
              </a:rPr>
              <a:t>TE′</a:t>
            </a:r>
            <a:r>
              <a:rPr lang="en-US" baseline="300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baseline="-250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dirty="0">
                <a:latin typeface="Times New Roman" charset="0"/>
                <a:sym typeface="Symbol" pitchFamily="18" charset="2"/>
              </a:rPr>
              <a:t>|   </a:t>
            </a:r>
          </a:p>
          <a:p>
            <a:r>
              <a:rPr lang="en-US" dirty="0">
                <a:latin typeface="Times New Roman" charset="0"/>
              </a:rPr>
              <a:t>T </a:t>
            </a:r>
            <a:r>
              <a:rPr lang="en-US" dirty="0">
                <a:latin typeface="Times New Roman" charset="0"/>
                <a:sym typeface="Symbol" pitchFamily="18" charset="2"/>
              </a:rPr>
              <a:t> </a:t>
            </a:r>
            <a:r>
              <a:rPr lang="en-US" dirty="0" smtClean="0">
                <a:latin typeface="Times New Roman" charset="0"/>
                <a:sym typeface="Symbol" pitchFamily="18" charset="2"/>
              </a:rPr>
              <a:t>FT′</a:t>
            </a:r>
            <a:endParaRPr lang="en-US" baseline="30000" dirty="0">
              <a:latin typeface="Times New Roman" charset="0"/>
              <a:sym typeface="Symbol" pitchFamily="18" charset="2"/>
            </a:endParaRPr>
          </a:p>
          <a:p>
            <a:r>
              <a:rPr lang="en-US" dirty="0">
                <a:latin typeface="Times New Roman" charset="0"/>
                <a:sym typeface="Symbol" pitchFamily="18" charset="2"/>
              </a:rPr>
              <a:t>T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</a:t>
            </a:r>
            <a:r>
              <a:rPr lang="en-US" dirty="0">
                <a:latin typeface="Times New Roman" charset="0"/>
                <a:sym typeface="Symbol" pitchFamily="18" charset="2"/>
              </a:rPr>
              <a:t>  *</a:t>
            </a:r>
            <a:r>
              <a:rPr lang="en-US" dirty="0" smtClean="0">
                <a:latin typeface="Times New Roman" charset="0"/>
                <a:sym typeface="Symbol" pitchFamily="18" charset="2"/>
              </a:rPr>
              <a:t>FT′</a:t>
            </a:r>
            <a:r>
              <a:rPr lang="en-US" baseline="30000" dirty="0" smtClean="0">
                <a:latin typeface="Times New Roman" charset="0"/>
                <a:sym typeface="Symbol" pitchFamily="18" charset="2"/>
              </a:rPr>
              <a:t>  </a:t>
            </a:r>
            <a:r>
              <a:rPr lang="en-US" baseline="-250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dirty="0">
                <a:latin typeface="Times New Roman" charset="0"/>
                <a:sym typeface="Symbol" pitchFamily="18" charset="2"/>
              </a:rPr>
              <a:t>|   </a:t>
            </a:r>
          </a:p>
          <a:p>
            <a:r>
              <a:rPr lang="en-US" dirty="0">
                <a:latin typeface="Times New Roman" charset="0"/>
              </a:rPr>
              <a:t>F </a:t>
            </a:r>
            <a:r>
              <a:rPr lang="en-US" dirty="0">
                <a:latin typeface="Times New Roman" charset="0"/>
                <a:sym typeface="Symbol" pitchFamily="18" charset="2"/>
              </a:rPr>
              <a:t> (E)   |   id</a:t>
            </a:r>
          </a:p>
        </p:txBody>
      </p:sp>
      <p:graphicFrame>
        <p:nvGraphicFramePr>
          <p:cNvPr id="275566" name="Group 110"/>
          <p:cNvGraphicFramePr>
            <a:graphicFrameLocks noGrp="1"/>
          </p:cNvGraphicFramePr>
          <p:nvPr/>
        </p:nvGraphicFramePr>
        <p:xfrm>
          <a:off x="304800" y="3593465"/>
          <a:ext cx="8440615" cy="2502535"/>
        </p:xfrm>
        <a:graphic>
          <a:graphicData uri="http://schemas.openxmlformats.org/drawingml/2006/table">
            <a:tbl>
              <a:tblPr/>
              <a:tblGrid>
                <a:gridCol w="542192"/>
                <a:gridCol w="1362808"/>
                <a:gridCol w="1400907"/>
                <a:gridCol w="1477108"/>
                <a:gridCol w="1477108"/>
                <a:gridCol w="1125415"/>
                <a:gridCol w="105507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 – Example2</a:t>
            </a:r>
          </a:p>
        </p:txBody>
      </p:sp>
      <p:sp>
        <p:nvSpPr>
          <p:cNvPr id="4608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573783-483E-4DC2-A876-F18C6DC8F08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9809DA-3908-40AB-A333-53724A9315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4876800" cy="4572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b="1" u="sng" dirty="0" smtClean="0">
                <a:sym typeface="Symbol" pitchFamily="18" charset="2"/>
              </a:rPr>
              <a:t>stack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b="1" u="sng" dirty="0" smtClean="0">
                <a:sym typeface="Symbol" pitchFamily="18" charset="2"/>
              </a:rPr>
              <a:t>input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b="1" u="sng" dirty="0" smtClean="0">
                <a:sym typeface="Symbol" pitchFamily="18" charset="2"/>
              </a:rPr>
              <a:t>output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sz="1800" dirty="0" err="1" smtClean="0">
                <a:sym typeface="Symbol" pitchFamily="18" charset="2"/>
              </a:rPr>
              <a:t>+id</a:t>
            </a:r>
            <a:r>
              <a:rPr lang="en-US" sz="1800" dirty="0" smtClean="0">
                <a:sym typeface="Symbol" pitchFamily="18" charset="2"/>
              </a:rPr>
              <a:t>$		</a:t>
            </a:r>
            <a:r>
              <a:rPr lang="en-US" sz="1800" dirty="0" smtClean="0"/>
              <a:t>E </a:t>
            </a:r>
            <a:r>
              <a:rPr lang="en-US" sz="1800" dirty="0" smtClean="0">
                <a:sym typeface="Symbol" pitchFamily="18" charset="2"/>
              </a:rPr>
              <a:t> TE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/>
              <a:t>$E</a:t>
            </a:r>
            <a:r>
              <a:rPr lang="en-US" sz="1800" baseline="30000" dirty="0" smtClean="0"/>
              <a:t>’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FF0000"/>
                </a:solidFill>
              </a:rPr>
              <a:t>id</a:t>
            </a:r>
            <a:r>
              <a:rPr lang="en-US" sz="1800" dirty="0" err="1" smtClean="0"/>
              <a:t>+id</a:t>
            </a:r>
            <a:r>
              <a:rPr lang="en-US" sz="1800" dirty="0" smtClean="0"/>
              <a:t>$		T </a:t>
            </a:r>
            <a:r>
              <a:rPr lang="en-US" sz="1800" dirty="0" smtClean="0">
                <a:sym typeface="Symbol" pitchFamily="18" charset="2"/>
              </a:rPr>
              <a:t> FT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T</a:t>
            </a:r>
            <a:r>
              <a:rPr lang="en-US" sz="1800" baseline="30000" dirty="0" smtClean="0">
                <a:solidFill>
                  <a:srgbClr val="FF0000"/>
                </a:solidFill>
              </a:rPr>
              <a:t>’</a:t>
            </a:r>
            <a:r>
              <a:rPr lang="en-US" sz="1800" dirty="0" smtClean="0">
                <a:solidFill>
                  <a:srgbClr val="FF0000"/>
                </a:solidFill>
              </a:rPr>
              <a:t>F</a:t>
            </a: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FF0000"/>
                </a:solidFill>
              </a:rPr>
              <a:t>id</a:t>
            </a:r>
            <a:r>
              <a:rPr lang="en-US" sz="1800" dirty="0" err="1" smtClean="0"/>
              <a:t>+id</a:t>
            </a:r>
            <a:r>
              <a:rPr lang="en-US" sz="1800" dirty="0" smtClean="0"/>
              <a:t>$		F </a:t>
            </a:r>
            <a:r>
              <a:rPr lang="en-US" sz="1800" dirty="0" smtClean="0">
                <a:sym typeface="Symbol" pitchFamily="18" charset="2"/>
              </a:rPr>
              <a:t> id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err="1" smtClean="0"/>
              <a:t>T</a:t>
            </a:r>
            <a:r>
              <a:rPr lang="en-US" sz="1800" baseline="30000" dirty="0" err="1" smtClean="0"/>
              <a:t>’</a:t>
            </a:r>
            <a:r>
              <a:rPr lang="en-US" sz="1800" dirty="0" err="1" smtClean="0">
                <a:solidFill>
                  <a:srgbClr val="FF0000"/>
                </a:solidFill>
              </a:rPr>
              <a:t>id</a:t>
            </a: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FF0000"/>
                </a:solidFill>
              </a:rPr>
              <a:t>id</a:t>
            </a:r>
            <a:r>
              <a:rPr lang="en-US" sz="1800" dirty="0" err="1" smtClean="0"/>
              <a:t>+id</a:t>
            </a:r>
            <a:r>
              <a:rPr lang="en-US" sz="1800" dirty="0" smtClean="0"/>
              <a:t>$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baseline="30000" dirty="0" smtClean="0">
                <a:solidFill>
                  <a:srgbClr val="FF0000"/>
                </a:solidFill>
              </a:rPr>
              <a:t>’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+</a:t>
            </a:r>
            <a:r>
              <a:rPr lang="en-US" sz="1800" dirty="0" smtClean="0"/>
              <a:t>id$		</a:t>
            </a:r>
            <a:r>
              <a:rPr lang="en-US" sz="1800" dirty="0" smtClean="0">
                <a:sym typeface="Symbol" pitchFamily="18" charset="2"/>
              </a:rPr>
              <a:t>T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  <a:r>
              <a:rPr lang="en-US" sz="1800" dirty="0" smtClean="0">
                <a:sym typeface="Symbol" pitchFamily="18" charset="2"/>
              </a:rPr>
              <a:t>  </a:t>
            </a: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>
                <a:solidFill>
                  <a:srgbClr val="FF0000"/>
                </a:solidFill>
              </a:rPr>
              <a:t>E</a:t>
            </a:r>
            <a:r>
              <a:rPr lang="en-US" sz="1800" baseline="30000" dirty="0" smtClean="0">
                <a:solidFill>
                  <a:srgbClr val="FF0000"/>
                </a:solidFill>
              </a:rPr>
              <a:t>’</a:t>
            </a:r>
            <a:r>
              <a:rPr lang="en-US" sz="1800" baseline="30000" dirty="0" smtClean="0"/>
              <a:t> 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+</a:t>
            </a:r>
            <a:r>
              <a:rPr lang="en-US" sz="1800" dirty="0" smtClean="0"/>
              <a:t>id$		</a:t>
            </a:r>
            <a:r>
              <a:rPr lang="en-US" sz="1800" dirty="0" smtClean="0">
                <a:sym typeface="Symbol" pitchFamily="18" charset="2"/>
              </a:rPr>
              <a:t>E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  <a:r>
              <a:rPr lang="en-US" sz="1800" dirty="0" smtClean="0">
                <a:sym typeface="Symbol" pitchFamily="18" charset="2"/>
              </a:rPr>
              <a:t>  +TE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+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+</a:t>
            </a:r>
            <a:r>
              <a:rPr lang="en-US" sz="1800" dirty="0" smtClean="0"/>
              <a:t>id$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id</a:t>
            </a:r>
            <a:r>
              <a:rPr lang="en-US" sz="1800" dirty="0" smtClean="0"/>
              <a:t>$		T </a:t>
            </a:r>
            <a:r>
              <a:rPr lang="en-US" sz="1800" dirty="0" smtClean="0">
                <a:sym typeface="Symbol" pitchFamily="18" charset="2"/>
              </a:rPr>
              <a:t> FT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>
                <a:sym typeface="Symbol" pitchFamily="18" charset="2"/>
              </a:rPr>
              <a:t>T</a:t>
            </a:r>
            <a:r>
              <a:rPr lang="en-US" sz="1800" baseline="30000" dirty="0" smtClean="0">
                <a:sym typeface="Symbol" pitchFamily="18" charset="2"/>
              </a:rPr>
              <a:t>’ 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id</a:t>
            </a:r>
            <a:r>
              <a:rPr lang="en-US" sz="1800" dirty="0" smtClean="0"/>
              <a:t>$		F </a:t>
            </a:r>
            <a:r>
              <a:rPr lang="en-US" sz="1800" dirty="0" smtClean="0">
                <a:sym typeface="Symbol" pitchFamily="18" charset="2"/>
              </a:rPr>
              <a:t> id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err="1" smtClean="0">
                <a:sym typeface="Symbol" pitchFamily="18" charset="2"/>
              </a:rPr>
              <a:t>T</a:t>
            </a:r>
            <a:r>
              <a:rPr lang="en-US" sz="1800" baseline="30000" dirty="0" err="1" smtClean="0">
                <a:sym typeface="Symbol" pitchFamily="18" charset="2"/>
              </a:rPr>
              <a:t>’</a:t>
            </a:r>
            <a:r>
              <a:rPr lang="en-US" sz="1800" dirty="0" err="1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id</a:t>
            </a:r>
            <a:r>
              <a:rPr lang="en-US" sz="1800" dirty="0" smtClean="0"/>
              <a:t>$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sz="1800" baseline="30000" dirty="0" smtClean="0">
                <a:solidFill>
                  <a:srgbClr val="FF0000"/>
                </a:solidFill>
                <a:sym typeface="Symbol" pitchFamily="18" charset="2"/>
              </a:rPr>
              <a:t>’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$</a:t>
            </a:r>
            <a:r>
              <a:rPr lang="en-US" sz="1800" dirty="0" smtClean="0">
                <a:sym typeface="Symbol" pitchFamily="18" charset="2"/>
              </a:rPr>
              <a:t>		T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  <a:r>
              <a:rPr lang="en-US" sz="1800" dirty="0" smtClean="0">
                <a:sym typeface="Symbol" pitchFamily="18" charset="2"/>
              </a:rPr>
              <a:t>  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>
                <a:solidFill>
                  <a:srgbClr val="FF0000"/>
                </a:solidFill>
              </a:rPr>
              <a:t>E</a:t>
            </a:r>
            <a:r>
              <a:rPr lang="en-US" sz="1800" baseline="30000" dirty="0" smtClean="0">
                <a:solidFill>
                  <a:srgbClr val="FF0000"/>
                </a:solidFill>
              </a:rPr>
              <a:t>’</a:t>
            </a:r>
            <a:r>
              <a:rPr lang="en-US" sz="1800" baseline="300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$</a:t>
            </a:r>
            <a:r>
              <a:rPr lang="en-US" sz="1800" dirty="0" smtClean="0"/>
              <a:t>		</a:t>
            </a:r>
            <a:r>
              <a:rPr lang="en-US" sz="1800" dirty="0" smtClean="0">
                <a:sym typeface="Symbol" pitchFamily="18" charset="2"/>
              </a:rPr>
              <a:t>E</a:t>
            </a:r>
            <a:r>
              <a:rPr lang="en-US" sz="1800" baseline="30000" dirty="0" smtClean="0">
                <a:sym typeface="Symbol" pitchFamily="18" charset="2"/>
              </a:rPr>
              <a:t>’</a:t>
            </a:r>
            <a:r>
              <a:rPr lang="en-US" sz="1800" dirty="0" smtClean="0">
                <a:sym typeface="Symbol" pitchFamily="18" charset="2"/>
              </a:rPr>
              <a:t>  </a:t>
            </a: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$</a:t>
            </a:r>
            <a:r>
              <a:rPr lang="en-US" sz="1800" dirty="0" smtClean="0">
                <a:sym typeface="Symbol" pitchFamily="18" charset="2"/>
              </a:rPr>
              <a:t>			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$</a:t>
            </a:r>
            <a:r>
              <a:rPr lang="en-US" sz="1800" dirty="0" smtClean="0">
                <a:sym typeface="Symbol" pitchFamily="18" charset="2"/>
              </a:rPr>
              <a:t>		accept</a:t>
            </a: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</p:txBody>
      </p:sp>
      <p:pic>
        <p:nvPicPr>
          <p:cNvPr id="8" name="Picture 7" descr="tb.png"/>
          <p:cNvPicPr>
            <a:picLocks noChangeAspect="1"/>
          </p:cNvPicPr>
          <p:nvPr/>
        </p:nvPicPr>
        <p:blipFill>
          <a:blip r:embed="rId2"/>
          <a:srcRect b="37904"/>
          <a:stretch>
            <a:fillRect/>
          </a:stretch>
        </p:blipFill>
        <p:spPr>
          <a:xfrm>
            <a:off x="5334000" y="1905000"/>
            <a:ext cx="367455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LL(1) Parser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altLang="zh-TW" dirty="0" smtClean="0">
                <a:solidFill>
                  <a:schemeClr val="tx1"/>
                </a:solidFill>
              </a:rPr>
              <a:t>Example3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225689"/>
            <a:ext cx="5715000" cy="56323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Stack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Input                   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                 id + id * id$            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$E'T              id + id * id$              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TE' </a:t>
            </a:r>
          </a:p>
          <a:p>
            <a:pPr defTabSz="76200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E'T'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id + id * id$              T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FT' 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E'T'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id + id * id$              F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$E'T'                 + id * id$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                    + id * id$               T'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$E'T+               + id * id$               E'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+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TE' 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                     id * id$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$E'T'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    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 * id$               T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FT' 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E'T'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 * id$               F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$E'T'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* id$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$E'T'F*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* id$               T'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 FT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$E'T'F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id$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E'T'id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id$                F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$E'T'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  $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$E'                                 $                T'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defTabSz="76200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$                                    $                E'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TW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" name="Picture 3" descr="tb.png"/>
          <p:cNvPicPr>
            <a:picLocks noChangeAspect="1"/>
          </p:cNvPicPr>
          <p:nvPr/>
        </p:nvPicPr>
        <p:blipFill>
          <a:blip r:embed="rId3"/>
          <a:srcRect b="37904"/>
          <a:stretch>
            <a:fillRect/>
          </a:stretch>
        </p:blipFill>
        <p:spPr>
          <a:xfrm>
            <a:off x="5458936" y="1828800"/>
            <a:ext cx="3685064" cy="292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Constructing LL(1) Parsing Tables</a:t>
            </a:r>
          </a:p>
        </p:txBody>
      </p:sp>
      <p:sp>
        <p:nvSpPr>
          <p:cNvPr id="47112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5AC7C0-B4A7-4BCB-96A8-DADD9808093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636507-5BB3-43C4-9F71-E276E7D3E8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 functions are important in the construction of LL(1) parsing tables: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FIRST	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FOLLOW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FIRST(</a:t>
            </a:r>
            <a:r>
              <a:rPr lang="en-US" b="1" dirty="0" smtClean="0">
                <a:sym typeface="Symbol" pitchFamily="18" charset="2"/>
              </a:rPr>
              <a:t>)</a:t>
            </a:r>
            <a:r>
              <a:rPr lang="en-US" dirty="0" smtClean="0">
                <a:sym typeface="Symbol" pitchFamily="18" charset="2"/>
              </a:rPr>
              <a:t>  is a set of </a:t>
            </a:r>
            <a:r>
              <a:rPr lang="en-US" b="1" dirty="0" smtClean="0">
                <a:sym typeface="Symbol" pitchFamily="18" charset="2"/>
              </a:rPr>
              <a:t>terminal </a:t>
            </a:r>
            <a:r>
              <a:rPr lang="en-US" dirty="0" smtClean="0">
                <a:sym typeface="Symbol" pitchFamily="18" charset="2"/>
              </a:rPr>
              <a:t>symbols which occur as first symbols in strings derived from .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where  is any string of grammar symbols.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if  derives to , then  is also in </a:t>
            </a:r>
            <a:r>
              <a:rPr lang="en-US" dirty="0" smtClean="0"/>
              <a:t>FIRST(</a:t>
            </a:r>
            <a:r>
              <a:rPr lang="en-US" dirty="0" smtClean="0">
                <a:sym typeface="Symbol" pitchFamily="18" charset="2"/>
              </a:rPr>
              <a:t>) .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ym typeface="Symbol" pitchFamily="18" charset="2"/>
              </a:rPr>
              <a:t>FOLLOW(A)</a:t>
            </a:r>
            <a:r>
              <a:rPr lang="en-US" dirty="0" smtClean="0">
                <a:sym typeface="Symbol" pitchFamily="18" charset="2"/>
              </a:rPr>
              <a:t> is the set of </a:t>
            </a:r>
            <a:r>
              <a:rPr lang="en-US" b="1" dirty="0" smtClean="0">
                <a:sym typeface="Symbol" pitchFamily="18" charset="2"/>
              </a:rPr>
              <a:t>terminals </a:t>
            </a:r>
            <a:r>
              <a:rPr lang="en-US" dirty="0" smtClean="0">
                <a:sym typeface="Symbol" pitchFamily="18" charset="2"/>
              </a:rPr>
              <a:t>which occur immediately after the </a:t>
            </a:r>
            <a:r>
              <a:rPr lang="en-US" i="1" dirty="0" smtClean="0">
                <a:sym typeface="Symbol" pitchFamily="18" charset="2"/>
              </a:rPr>
              <a:t>non-terminal  A</a:t>
            </a:r>
            <a:r>
              <a:rPr lang="en-US" dirty="0" smtClean="0">
                <a:sym typeface="Symbol" pitchFamily="18" charset="2"/>
              </a:rPr>
              <a:t>  in the strings derived from the starting symbol.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terminal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 is in FOLLOW(A)   if   S  </a:t>
            </a:r>
            <a:r>
              <a:rPr lang="en-US" sz="2400" dirty="0" err="1" smtClean="0">
                <a:solidFill>
                  <a:schemeClr val="tx1"/>
                </a:solidFill>
                <a:sym typeface="Symbol" pitchFamily="18" charset="2"/>
              </a:rPr>
              <a:t>Aa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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$ is in FOLLOW(A)  if   S  A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762375" y="5298370"/>
            <a:ext cx="276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Times New Roman" charset="0"/>
              </a:rPr>
              <a:t>*</a:t>
            </a:r>
            <a:endParaRPr lang="en-US" dirty="0">
              <a:latin typeface="Times New Roman" charset="0"/>
            </a:endParaRP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4832132" y="4993014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Computing </a:t>
            </a:r>
            <a:r>
              <a:rPr lang="en-US" dirty="0" smtClean="0">
                <a:solidFill>
                  <a:schemeClr val="tx1"/>
                </a:solidFill>
              </a:rPr>
              <a:t>FIRST for Any String 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If X is a terminal </a:t>
            </a:r>
            <a:r>
              <a:rPr lang="en-US" sz="2800" b="1" dirty="0" smtClean="0"/>
              <a:t>then</a:t>
            </a:r>
            <a:r>
              <a:rPr lang="en-US" sz="2800" dirty="0" smtClean="0"/>
              <a:t> First(X) ={X} </a:t>
            </a:r>
            <a:endParaRPr lang="en-US" sz="2400" dirty="0" smtClean="0"/>
          </a:p>
          <a:p>
            <a:pPr lvl="0"/>
            <a:r>
              <a:rPr lang="en-US" sz="2800" dirty="0" smtClean="0"/>
              <a:t>If there is a Production X → ε </a:t>
            </a:r>
            <a:r>
              <a:rPr lang="en-US" sz="2800" b="1" dirty="0" smtClean="0"/>
              <a:t>then</a:t>
            </a:r>
            <a:r>
              <a:rPr lang="en-US" sz="2800" dirty="0" smtClean="0"/>
              <a:t> add ε to first(X) </a:t>
            </a:r>
            <a:endParaRPr lang="en-US" sz="2400" dirty="0" smtClean="0"/>
          </a:p>
          <a:p>
            <a:pPr lvl="0"/>
            <a:r>
              <a:rPr lang="en-US" sz="2800" dirty="0" smtClean="0"/>
              <a:t>If there is a Production X →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k</a:t>
            </a:r>
            <a:r>
              <a:rPr lang="en-US" sz="2800" b="1" dirty="0" smtClean="0"/>
              <a:t> then</a:t>
            </a:r>
            <a:r>
              <a:rPr lang="en-US" sz="2800" dirty="0" smtClean="0"/>
              <a:t> add first(Y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Yk</a:t>
            </a:r>
            <a:r>
              <a:rPr lang="en-US" sz="2800" dirty="0" smtClean="0"/>
              <a:t>) to first(X) </a:t>
            </a:r>
            <a:endParaRPr lang="en-US" sz="2400" dirty="0" smtClean="0"/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First(Y1Y2...</a:t>
            </a:r>
            <a:r>
              <a:rPr lang="en-US" sz="2300" dirty="0" err="1" smtClean="0">
                <a:solidFill>
                  <a:schemeClr val="tx1"/>
                </a:solidFill>
              </a:rPr>
              <a:t>Y</a:t>
            </a:r>
            <a:r>
              <a:rPr lang="en-US" sz="23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300" dirty="0" smtClean="0">
                <a:solidFill>
                  <a:schemeClr val="tx1"/>
                </a:solidFill>
              </a:rPr>
              <a:t>) is </a:t>
            </a:r>
            <a:r>
              <a:rPr lang="en-US" sz="2300" b="1" dirty="0" smtClean="0">
                <a:solidFill>
                  <a:schemeClr val="tx1"/>
                </a:solidFill>
              </a:rPr>
              <a:t>either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First(Y1) (if  Y1 doesn't derive to ε)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Or if  Y1  derive to ε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Add First (Y1) &lt;except for ε &gt; as well as everything in First(</a:t>
            </a:r>
            <a:r>
              <a:rPr lang="en-US" b="1" dirty="0" smtClean="0">
                <a:solidFill>
                  <a:schemeClr val="tx1"/>
                </a:solidFill>
              </a:rPr>
              <a:t>Y2…</a:t>
            </a:r>
            <a:r>
              <a:rPr lang="en-US" b="1" dirty="0" err="1" smtClean="0">
                <a:solidFill>
                  <a:schemeClr val="tx1"/>
                </a:solidFill>
              </a:rPr>
              <a:t>Yk</a:t>
            </a:r>
            <a:r>
              <a:rPr lang="en-US" dirty="0" smtClean="0">
                <a:solidFill>
                  <a:schemeClr val="tx1"/>
                </a:solidFill>
              </a:rPr>
              <a:t>) . And so on…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If First(Y1) First(Y2)...First(</a:t>
            </a:r>
            <a:r>
              <a:rPr lang="en-US" dirty="0" err="1" smtClean="0">
                <a:solidFill>
                  <a:schemeClr val="tx1"/>
                </a:solidFill>
              </a:rPr>
              <a:t>Yk</a:t>
            </a:r>
            <a:r>
              <a:rPr lang="en-US" dirty="0" smtClean="0">
                <a:solidFill>
                  <a:schemeClr val="tx1"/>
                </a:solidFill>
              </a:rPr>
              <a:t>) all contain ε </a:t>
            </a:r>
            <a:r>
              <a:rPr lang="en-US" b="1" dirty="0" smtClean="0">
                <a:solidFill>
                  <a:schemeClr val="tx1"/>
                </a:solidFill>
              </a:rPr>
              <a:t>then</a:t>
            </a:r>
            <a:r>
              <a:rPr lang="en-US" dirty="0" smtClean="0">
                <a:solidFill>
                  <a:schemeClr val="tx1"/>
                </a:solidFill>
              </a:rPr>
              <a:t> add ε to First(Y1Y2..</a:t>
            </a:r>
            <a:r>
              <a:rPr lang="en-US" dirty="0" err="1" smtClean="0">
                <a:solidFill>
                  <a:schemeClr val="tx1"/>
                </a:solidFill>
              </a:rPr>
              <a:t>Yk</a:t>
            </a:r>
            <a:r>
              <a:rPr lang="en-US" dirty="0" smtClean="0">
                <a:solidFill>
                  <a:schemeClr val="tx1"/>
                </a:solidFill>
              </a:rPr>
              <a:t>) as well.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Phases of a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2800" y="1514475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Source program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76600" y="2200275"/>
            <a:ext cx="22113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Lexical analyzer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2886075"/>
            <a:ext cx="21463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Syntax analyzer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00400" y="3571875"/>
            <a:ext cx="2432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Semantic analyzer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67000" y="4257675"/>
            <a:ext cx="360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Intermediate code generator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52800" y="5019675"/>
            <a:ext cx="20780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Code optimizer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352800" y="5934075"/>
            <a:ext cx="2062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Code generator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4400" y="3190875"/>
            <a:ext cx="18081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Symbol table</a:t>
            </a:r>
          </a:p>
          <a:p>
            <a:r>
              <a:rPr lang="en-US" i="0"/>
              <a:t>manager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08725" y="3460750"/>
            <a:ext cx="1825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Error handler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343400" y="1971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343400" y="2657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343400" y="3343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343400" y="4105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343400" y="4714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343400" y="5553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2895600" y="2667000"/>
            <a:ext cx="2971800" cy="838200"/>
          </a:xfrm>
          <a:prstGeom prst="hexagon">
            <a:avLst/>
          </a:prstGeom>
          <a:solidFill>
            <a:srgbClr val="00206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A318-DCBA-4447-84B4-B53354073B57}" type="datetime1">
              <a:rPr lang="en-US" smtClean="0"/>
              <a:pPr/>
              <a:t>12-Sep-19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9CF-315A-4CB2-A4B7-D4A9C8153E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FIRST Example(1)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15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7E3149-5AA6-4FB4-98CA-9FF67F78296D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5626CB-FC82-486B-92F2-A5889DEB60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TE</a:t>
            </a:r>
            <a:r>
              <a:rPr lang="en-US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E</a:t>
            </a:r>
            <a:r>
              <a:rPr lang="en-US" baseline="30000" dirty="0" smtClean="0"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  +TE</a:t>
            </a:r>
            <a:r>
              <a:rPr lang="en-US" baseline="30000" dirty="0" smtClean="0">
                <a:sym typeface="Symbol" pitchFamily="18" charset="2"/>
              </a:rPr>
              <a:t>’  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T </a:t>
            </a:r>
            <a:r>
              <a:rPr lang="en-US" dirty="0" smtClean="0">
                <a:sym typeface="Symbol" pitchFamily="18" charset="2"/>
              </a:rPr>
              <a:t> FT</a:t>
            </a:r>
            <a:r>
              <a:rPr lang="en-US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T</a:t>
            </a:r>
            <a:r>
              <a:rPr lang="en-US" baseline="30000" dirty="0" smtClean="0"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  *FT</a:t>
            </a:r>
            <a:r>
              <a:rPr lang="en-US" baseline="30000" dirty="0" smtClean="0">
                <a:sym typeface="Symbol" pitchFamily="18" charset="2"/>
              </a:rPr>
              <a:t>’  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F </a:t>
            </a:r>
            <a:r>
              <a:rPr lang="en-US" dirty="0" smtClean="0">
                <a:sym typeface="Symbol" pitchFamily="18" charset="2"/>
              </a:rPr>
              <a:t> (E)   |   id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) =  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}		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TE</a:t>
            </a:r>
            <a:r>
              <a:rPr lang="en-US" baseline="30000" dirty="0" smtClean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T</a:t>
            </a:r>
            <a:r>
              <a:rPr lang="en-US" baseline="30000" dirty="0" smtClean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</a:t>
            </a:r>
            <a:r>
              <a:rPr lang="en-US" dirty="0" smtClean="0">
                <a:sym typeface="Symbol" pitchFamily="18" charset="2"/>
              </a:rPr>
              <a:t>}			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+TE</a:t>
            </a:r>
            <a:r>
              <a:rPr lang="en-US" baseline="30000" dirty="0" smtClean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baseline="30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) = 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}			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</a:t>
            </a:r>
            <a:r>
              <a:rPr lang="en-US" dirty="0" smtClean="0">
                <a:sym typeface="Symbol" pitchFamily="18" charset="2"/>
              </a:rPr>
              <a:t>) = {}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E</a:t>
            </a:r>
            <a:r>
              <a:rPr lang="en-US" baseline="30000" dirty="0" smtClean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</a:t>
            </a:r>
            <a:r>
              <a:rPr lang="en-US" dirty="0" smtClean="0">
                <a:sym typeface="Symbol" pitchFamily="18" charset="2"/>
              </a:rPr>
              <a:t>}			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FT</a:t>
            </a:r>
            <a:r>
              <a:rPr lang="en-US" baseline="30000" dirty="0" smtClean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) = 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}			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*FT</a:t>
            </a:r>
            <a:r>
              <a:rPr lang="en-US" baseline="30000" dirty="0" smtClean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				</a:t>
            </a:r>
            <a:r>
              <a:rPr lang="en-US" smtClean="0">
                <a:sym typeface="Symbol" pitchFamily="18" charset="2"/>
              </a:rPr>
              <a:t>	FIRST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(E)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					FIRST(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FIRST Example(2)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01625" y="2225040"/>
          <a:ext cx="850423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FIRST(E) = {}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FIRST(E') = {}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FIRST(T) = {}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FIRST(T') = {}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FIRST(F)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FIRST(E) = {}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FIRST(E') = {+,ε}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FIRST(T) = {}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FIRST(T') = {*,ε}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FIRST(F) = {}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rule 3 to T → FT‘ First(F)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FIRST(E) = {}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FIRST(E') = {+,ε}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FIRST(T) = {'(',id}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FIRST(T') = {*,ε}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FIRST(F) = {'(',id}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FIRST(E) = {}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FIRST(E') = {ε}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FIRST(T) = {}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FIRST(T') = {ε}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FIRST(F) = {}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FIRST(E) = {}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FIRST(E') = {+,ε}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FIRST(T) = {}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FIRST(T') = {*,ε}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FIRST(F) = {'(',id}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FIRST(E) = {'(',id}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FIRST(E') = {+,ε}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FIRST(T) = {'(',id}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FIRST(T') = {*,ε}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FIRST(F) = {'(',id}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794772"/>
            <a:ext cx="213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 </a:t>
            </a:r>
            <a:r>
              <a:rPr lang="en-US" b="1" dirty="0" smtClean="0">
                <a:sym typeface="Symbol" pitchFamily="18" charset="2"/>
              </a:rPr>
              <a:t> TE</a:t>
            </a:r>
            <a:r>
              <a:rPr lang="en-US" b="1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ym typeface="Symbol" pitchFamily="18" charset="2"/>
              </a:rPr>
              <a:t>E</a:t>
            </a:r>
            <a:r>
              <a:rPr lang="en-US" b="1" baseline="30000" dirty="0" smtClean="0">
                <a:sym typeface="Symbol" pitchFamily="18" charset="2"/>
              </a:rPr>
              <a:t>’</a:t>
            </a:r>
            <a:r>
              <a:rPr lang="en-US" b="1" dirty="0" smtClean="0">
                <a:sym typeface="Symbol" pitchFamily="18" charset="2"/>
              </a:rPr>
              <a:t>  +TE</a:t>
            </a:r>
            <a:r>
              <a:rPr lang="en-US" b="1" baseline="30000" dirty="0" smtClean="0">
                <a:sym typeface="Symbol" pitchFamily="18" charset="2"/>
              </a:rPr>
              <a:t>’  </a:t>
            </a:r>
            <a:r>
              <a:rPr lang="en-US" b="1" baseline="-25000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T </a:t>
            </a:r>
            <a:r>
              <a:rPr lang="en-US" b="1" dirty="0" smtClean="0">
                <a:sym typeface="Symbol" pitchFamily="18" charset="2"/>
              </a:rPr>
              <a:t> FT</a:t>
            </a:r>
            <a:r>
              <a:rPr lang="en-US" b="1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ym typeface="Symbol" pitchFamily="18" charset="2"/>
              </a:rPr>
              <a:t>T</a:t>
            </a:r>
            <a:r>
              <a:rPr lang="en-US" b="1" baseline="30000" dirty="0" smtClean="0">
                <a:sym typeface="Symbol" pitchFamily="18" charset="2"/>
              </a:rPr>
              <a:t>’</a:t>
            </a:r>
            <a:r>
              <a:rPr lang="en-US" b="1" dirty="0" smtClean="0">
                <a:sym typeface="Symbol" pitchFamily="18" charset="2"/>
              </a:rPr>
              <a:t>  *FT</a:t>
            </a:r>
            <a:r>
              <a:rPr lang="en-US" b="1" baseline="30000" dirty="0" smtClean="0">
                <a:sym typeface="Symbol" pitchFamily="18" charset="2"/>
              </a:rPr>
              <a:t>’  </a:t>
            </a:r>
            <a:r>
              <a:rPr lang="en-US" b="1" baseline="-25000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 </a:t>
            </a:r>
            <a:r>
              <a:rPr lang="en-US" b="1" dirty="0" smtClean="0">
                <a:sym typeface="Symbol" pitchFamily="18" charset="2"/>
              </a:rPr>
              <a:t> (E)   |  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Computing FOLLOW for non-terminals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US" dirty="0" smtClean="0"/>
              <a:t>First put $ in Follow(S) (S is the start symbol) 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If there is a production  A →</a:t>
            </a:r>
            <a:r>
              <a:rPr lang="en-US" dirty="0" smtClean="0">
                <a:sym typeface="Symbol" pitchFamily="18" charset="2"/>
              </a:rPr>
              <a:t> B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 everything in FIRST(</a:t>
            </a:r>
            <a:r>
              <a:rPr lang="en-US" dirty="0" smtClean="0">
                <a:sym typeface="Symbol" pitchFamily="18" charset="2"/>
              </a:rPr>
              <a:t> </a:t>
            </a:r>
            <a:r>
              <a:rPr lang="en-US" dirty="0" smtClean="0"/>
              <a:t>) except for ε is placed in FOLLOW(B). 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If there is a production  A → </a:t>
            </a:r>
            <a:r>
              <a:rPr lang="en-US" dirty="0" smtClean="0">
                <a:sym typeface="Symbol" pitchFamily="18" charset="2"/>
              </a:rPr>
              <a:t>B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 everything in FOLLOW(A) is in FOLLOW(B) 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If there is a production A → </a:t>
            </a:r>
            <a:r>
              <a:rPr lang="en-US" dirty="0" smtClean="0">
                <a:sym typeface="Symbol" pitchFamily="18" charset="2"/>
              </a:rPr>
              <a:t>B</a:t>
            </a:r>
            <a:r>
              <a:rPr lang="en-US" dirty="0" smtClean="0"/>
              <a:t>, where FIRST(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) contains ε, </a:t>
            </a:r>
            <a:r>
              <a:rPr lang="en-US" b="1" dirty="0" smtClean="0"/>
              <a:t>then</a:t>
            </a:r>
            <a:r>
              <a:rPr lang="en-US" dirty="0" smtClean="0"/>
              <a:t> everything in FOLLOW(A) is in FOLLOW(B)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FOLLOW Example</a:t>
            </a:r>
          </a:p>
        </p:txBody>
      </p:sp>
      <p:sp>
        <p:nvSpPr>
          <p:cNvPr id="5120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D08832-FF50-4FB5-BFA1-F699470C439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FCB510-29AF-4DCF-9E41-FF17400CF2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5120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TE</a:t>
            </a:r>
            <a:r>
              <a:rPr lang="en-US" baseline="30000" dirty="0" smtClean="0">
                <a:sym typeface="Symbol" pitchFamily="18" charset="2"/>
              </a:rPr>
              <a:t>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E</a:t>
            </a:r>
            <a:r>
              <a:rPr lang="en-US" baseline="30000" dirty="0" smtClean="0"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  +TE</a:t>
            </a:r>
            <a:r>
              <a:rPr lang="en-US" baseline="30000" dirty="0" smtClean="0">
                <a:sym typeface="Symbol" pitchFamily="18" charset="2"/>
              </a:rPr>
              <a:t>’  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  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T </a:t>
            </a:r>
            <a:r>
              <a:rPr lang="en-US" dirty="0" smtClean="0">
                <a:sym typeface="Symbol" pitchFamily="18" charset="2"/>
              </a:rPr>
              <a:t> FT</a:t>
            </a:r>
            <a:r>
              <a:rPr lang="en-US" baseline="30000" dirty="0" smtClean="0">
                <a:sym typeface="Symbol" pitchFamily="18" charset="2"/>
              </a:rPr>
              <a:t>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T</a:t>
            </a:r>
            <a:r>
              <a:rPr lang="en-US" baseline="30000" dirty="0" smtClean="0">
                <a:sym typeface="Symbol" pitchFamily="18" charset="2"/>
              </a:rPr>
              <a:t>’</a:t>
            </a:r>
            <a:r>
              <a:rPr lang="en-US" dirty="0" smtClean="0">
                <a:sym typeface="Symbol" pitchFamily="18" charset="2"/>
              </a:rPr>
              <a:t>  *FT</a:t>
            </a:r>
            <a:r>
              <a:rPr lang="en-US" baseline="30000" dirty="0" smtClean="0">
                <a:sym typeface="Symbol" pitchFamily="18" charset="2"/>
              </a:rPr>
              <a:t>’  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  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F </a:t>
            </a:r>
            <a:r>
              <a:rPr lang="en-US" dirty="0" smtClean="0">
                <a:sym typeface="Symbol" pitchFamily="18" charset="2"/>
              </a:rPr>
              <a:t> (E)   |   id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FOLLOW(E) =  { $, ) }</a:t>
            </a:r>
          </a:p>
          <a:p>
            <a:pPr>
              <a:buFontTx/>
              <a:buNone/>
            </a:pPr>
            <a:r>
              <a:rPr lang="en-US" dirty="0" smtClean="0"/>
              <a:t>FOLLOW(E</a:t>
            </a:r>
            <a:r>
              <a:rPr lang="en-US" baseline="30000" dirty="0" smtClean="0"/>
              <a:t>’</a:t>
            </a:r>
            <a:r>
              <a:rPr lang="en-US" dirty="0" smtClean="0"/>
              <a:t>) = { $, ) }</a:t>
            </a:r>
          </a:p>
          <a:p>
            <a:pPr>
              <a:buFontTx/>
              <a:buNone/>
            </a:pPr>
            <a:r>
              <a:rPr lang="en-US" dirty="0" smtClean="0"/>
              <a:t>FOLLOW(T) =  { +, ), $ }</a:t>
            </a:r>
          </a:p>
          <a:p>
            <a:pPr>
              <a:buFontTx/>
              <a:buNone/>
            </a:pPr>
            <a:r>
              <a:rPr lang="en-US" dirty="0" smtClean="0"/>
              <a:t>FOLLOW(T</a:t>
            </a:r>
            <a:r>
              <a:rPr lang="en-US" baseline="30000" dirty="0" smtClean="0"/>
              <a:t>’</a:t>
            </a:r>
            <a:r>
              <a:rPr lang="en-US" dirty="0" smtClean="0"/>
              <a:t>) = { +, ), $ }</a:t>
            </a:r>
          </a:p>
          <a:p>
            <a:pPr>
              <a:buFontTx/>
              <a:buNone/>
            </a:pPr>
            <a:r>
              <a:rPr lang="en-US" dirty="0" smtClean="0"/>
              <a:t>FOLLOW(F)  =  {+, *, ), $ }</a:t>
            </a:r>
          </a:p>
        </p:txBody>
      </p:sp>
    </p:spTree>
    <p:extLst>
      <p:ext uri="{BB962C8B-B14F-4D97-AF65-F5344CB8AC3E}">
        <p14:creationId xmlns:p14="http://schemas.microsoft.com/office/powerpoint/2010/main" val="24164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530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FOLLOW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6341059"/>
              </p:ext>
            </p:extLst>
          </p:nvPr>
        </p:nvGraphicFramePr>
        <p:xfrm>
          <a:off x="304800" y="1524000"/>
          <a:ext cx="85042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002492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List the sets we need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FOLLOW(T) ={}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Apply rule 2 to E' →+TE‘</a:t>
                      </a:r>
                      <a:r>
                        <a:rPr kumimoji="0" lang="en-US" sz="16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“Everything in First(E') except  ε  be in Follow(T)”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FOLLOW(T) ={+}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Apply rule  </a:t>
                      </a:r>
                      <a:r>
                        <a:rPr kumimoji="0" lang="en-US" sz="1600" b="0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T </a:t>
                      </a:r>
                      <a:r>
                        <a:rPr kumimoji="0" lang="en-US" sz="1600" b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→ FT‘ “add </a:t>
                      </a:r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everything in Follow(T) into </a:t>
                      </a:r>
                      <a:r>
                        <a:rPr kumimoji="0" lang="en-US" sz="1600" b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Follow(T')”</a:t>
                      </a:r>
                    </a:p>
                    <a:p>
                      <a:endParaRPr kumimoji="0" lang="en-US" sz="16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FOLLOW(T) ={+}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FOLLOW(F) </a:t>
                      </a:r>
                      <a:r>
                        <a:rPr kumimoji="0" lang="en-US" sz="1600" b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{}</a:t>
                      </a:r>
                      <a:endParaRPr kumimoji="0" lang="en-US" sz="16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rule 2 to T' →*FT‘ add everything in First(T') except for ε  in Follow(F)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{$}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{$}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FOLLOW(T) ={+}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{+}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{*}</a:t>
                      </a:r>
                    </a:p>
                    <a:p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rule 2 to F → (E).  add everything in First(')')  in Follow(E)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FOLLOW(T) ={+}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{*}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rule 4 to E' → +TE‘.   add everything in Follow(E') into Follow(T) (because First(E') contains ε) 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{$,)}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{$,)}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FOLLOW(T) = {+,$,)}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{+}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{*}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248"/>
            <a:ext cx="8534400" cy="454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FOLLOW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2514600"/>
          <a:ext cx="850423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rule 3 to E → TE‘.  add everything in Follow(E) into Follow(E')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FOLLOW(T) = {+}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{*}</a:t>
                      </a:r>
                      <a:endParaRPr kumimoji="0" lang="en-US" sz="16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rule 3 to T → FTadd everything in Follow(T) into Follow(T')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FOLLOW(T) = {+,$,)}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{+,$,)}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{*}</a:t>
                      </a:r>
                      <a:endParaRPr kumimoji="0" lang="en-US" sz="16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Finaly we apply rule 4 to T' → *FT‘. add everything in Follow(T') into Follow(F)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FOLLOW(E)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FOLLOW(E') = {$,)}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FOLLOW(T) = {+,$,)}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FOLLOW(T') = {+,$,)}</a:t>
                      </a:r>
                    </a:p>
                    <a:p>
                      <a:r>
                        <a:rPr kumimoji="0" lang="en-US" sz="1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FOLLOW(F) = {*,+,$,)}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Constructing LL(1) Parsing Table -- Algorithm</a:t>
            </a:r>
          </a:p>
        </p:txBody>
      </p:sp>
      <p:sp>
        <p:nvSpPr>
          <p:cNvPr id="5223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71D12B-4540-46C9-A76C-5CEE5D6350AB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F56231-0A78-4B93-933A-D0A8D8B02A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production rule </a:t>
            </a:r>
            <a:r>
              <a:rPr lang="en-US" dirty="0" smtClean="0">
                <a:sym typeface="Wingdings" pitchFamily="2" charset="2"/>
              </a:rPr>
              <a:t>A </a:t>
            </a:r>
            <a:r>
              <a:rPr lang="en-US" dirty="0" smtClean="0">
                <a:sym typeface="Symbol" pitchFamily="18" charset="2"/>
              </a:rPr>
              <a:t>   of a grammar G</a:t>
            </a:r>
          </a:p>
          <a:p>
            <a:pPr lvl="1"/>
            <a:r>
              <a:rPr lang="en-US" sz="2400" dirty="0" smtClean="0"/>
              <a:t>for each terminal a in FIRST(</a:t>
            </a:r>
            <a:r>
              <a:rPr lang="en-US" sz="2400" dirty="0" smtClean="0">
                <a:sym typeface="Symbol" pitchFamily="18" charset="2"/>
              </a:rPr>
              <a:t>)                                                        </a:t>
            </a:r>
            <a:r>
              <a:rPr lang="en-US" sz="2400" dirty="0" smtClean="0">
                <a:sym typeface="Wingdings" pitchFamily="2" charset="2"/>
              </a:rPr>
              <a:t>  add A </a:t>
            </a:r>
            <a:r>
              <a:rPr lang="en-US" sz="2400" dirty="0" smtClean="0">
                <a:sym typeface="Symbol" pitchFamily="18" charset="2"/>
              </a:rPr>
              <a:t>   to M[</a:t>
            </a:r>
            <a:r>
              <a:rPr lang="en-US" sz="2400" dirty="0" err="1" smtClean="0">
                <a:sym typeface="Symbol" pitchFamily="18" charset="2"/>
              </a:rPr>
              <a:t>A,a</a:t>
            </a:r>
            <a:r>
              <a:rPr lang="en-US" sz="2400" dirty="0" smtClean="0">
                <a:sym typeface="Symbol" pitchFamily="18" charset="2"/>
              </a:rPr>
              <a:t>]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If  in FIRST()                                                                                </a:t>
            </a:r>
            <a:r>
              <a:rPr lang="en-US" sz="2400" dirty="0" smtClean="0">
                <a:sym typeface="Wingdings" pitchFamily="2" charset="2"/>
              </a:rPr>
              <a:t>  for each terminal a in FOLLOW(A)  add A </a:t>
            </a:r>
            <a:r>
              <a:rPr lang="en-US" sz="2400" dirty="0" smtClean="0">
                <a:sym typeface="Symbol" pitchFamily="18" charset="2"/>
              </a:rPr>
              <a:t>   to M[</a:t>
            </a:r>
            <a:r>
              <a:rPr lang="en-US" sz="2400" dirty="0" err="1" smtClean="0">
                <a:sym typeface="Symbol" pitchFamily="18" charset="2"/>
              </a:rPr>
              <a:t>A,a</a:t>
            </a:r>
            <a:r>
              <a:rPr lang="en-US" sz="2400" dirty="0" smtClean="0">
                <a:sym typeface="Symbol" pitchFamily="18" charset="2"/>
              </a:rPr>
              <a:t>]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If  in FIRST() and $ in FOLLOW(A)                                           </a:t>
            </a:r>
            <a:r>
              <a:rPr lang="en-US" sz="2400" dirty="0" smtClean="0">
                <a:sym typeface="Wingdings" pitchFamily="2" charset="2"/>
              </a:rPr>
              <a:t>  add A </a:t>
            </a:r>
            <a:r>
              <a:rPr lang="en-US" sz="2400" dirty="0" smtClean="0">
                <a:sym typeface="Symbol" pitchFamily="18" charset="2"/>
              </a:rPr>
              <a:t>   to M[A,$]</a:t>
            </a:r>
          </a:p>
          <a:p>
            <a:pPr lvl="1"/>
            <a:endParaRPr lang="en-US" sz="24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All other undefined entries of the parsing table are error entries.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Constructing LL(1) Parsing Table -- Example</a:t>
            </a:r>
          </a:p>
        </p:txBody>
      </p:sp>
      <p:sp>
        <p:nvSpPr>
          <p:cNvPr id="5325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1A2660-BCCB-4577-A7E9-B16C42E70A93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1468E3-3607-4D84-A578-0EF28A834D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1371600"/>
            <a:ext cx="8650288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E </a:t>
            </a:r>
            <a:r>
              <a:rPr lang="en-US" sz="2000" dirty="0" smtClean="0">
                <a:sym typeface="Symbol" pitchFamily="18" charset="2"/>
              </a:rPr>
              <a:t> TE</a:t>
            </a:r>
            <a:r>
              <a:rPr lang="en-US" sz="2000" baseline="30000" dirty="0" smtClean="0">
                <a:sym typeface="Symbol" pitchFamily="18" charset="2"/>
              </a:rPr>
              <a:t>’		</a:t>
            </a:r>
            <a:r>
              <a:rPr lang="en-US" sz="2000" dirty="0" smtClean="0">
                <a:sym typeface="Symbol" pitchFamily="18" charset="2"/>
              </a:rPr>
              <a:t>FIRST(TE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)={(,id}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E </a:t>
            </a:r>
            <a:r>
              <a:rPr lang="en-US" sz="2000" dirty="0" smtClean="0">
                <a:sym typeface="Symbol" pitchFamily="18" charset="2"/>
              </a:rPr>
              <a:t> TE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Wingdings" pitchFamily="2" charset="2"/>
              </a:rPr>
              <a:t>  into M[E,(] and M[</a:t>
            </a:r>
            <a:r>
              <a:rPr lang="en-US" sz="2000" dirty="0" err="1" smtClean="0">
                <a:sym typeface="Wingdings" pitchFamily="2" charset="2"/>
              </a:rPr>
              <a:t>E,id</a:t>
            </a:r>
            <a:r>
              <a:rPr lang="en-US" sz="2000" dirty="0" smtClean="0">
                <a:sym typeface="Wingdings" pitchFamily="2" charset="2"/>
              </a:rPr>
              <a:t>]	</a:t>
            </a:r>
            <a:endParaRPr lang="en-US" sz="2000" baseline="30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aseline="30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+TE</a:t>
            </a:r>
            <a:r>
              <a:rPr lang="en-US" sz="2000" baseline="30000" dirty="0" smtClean="0">
                <a:sym typeface="Symbol" pitchFamily="18" charset="2"/>
              </a:rPr>
              <a:t>’  </a:t>
            </a:r>
            <a:r>
              <a:rPr lang="en-US" sz="2000" baseline="-25000" dirty="0" smtClean="0">
                <a:sym typeface="Symbol" pitchFamily="18" charset="2"/>
              </a:rPr>
              <a:t> 	</a:t>
            </a:r>
            <a:r>
              <a:rPr lang="en-US" sz="2000" dirty="0" smtClean="0">
                <a:sym typeface="Symbol" pitchFamily="18" charset="2"/>
              </a:rPr>
              <a:t>FIRST(+TE</a:t>
            </a:r>
            <a:r>
              <a:rPr lang="en-US" sz="2000" baseline="30000" dirty="0" smtClean="0">
                <a:sym typeface="Symbol" pitchFamily="18" charset="2"/>
              </a:rPr>
              <a:t>’ </a:t>
            </a:r>
            <a:r>
              <a:rPr lang="en-US" sz="2000" dirty="0" smtClean="0">
                <a:sym typeface="Symbol" pitchFamily="18" charset="2"/>
              </a:rPr>
              <a:t>)={+}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>
                <a:sym typeface="Symbol" pitchFamily="18" charset="2"/>
              </a:rPr>
              <a:t>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+TE</a:t>
            </a:r>
            <a:r>
              <a:rPr lang="en-US" sz="2000" baseline="30000" dirty="0" smtClean="0">
                <a:sym typeface="Symbol" pitchFamily="18" charset="2"/>
              </a:rPr>
              <a:t>’  </a:t>
            </a:r>
            <a:r>
              <a:rPr lang="en-US" sz="2000" dirty="0" smtClean="0">
                <a:sym typeface="Symbol" pitchFamily="18" charset="2"/>
              </a:rPr>
              <a:t>into M[E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,+]</a:t>
            </a:r>
            <a:endParaRPr lang="en-US" sz="2000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		FIRST()={}		</a:t>
            </a:r>
            <a:r>
              <a:rPr lang="en-US" sz="2000" dirty="0" smtClean="0">
                <a:sym typeface="Wingdings" pitchFamily="2" charset="2"/>
              </a:rPr>
              <a:t> none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but since  in FIRST()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and FOLLOW(E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)={$,)} 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>
                <a:sym typeface="Symbol" pitchFamily="18" charset="2"/>
              </a:rPr>
              <a:t>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   into M[E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,$]  and M[E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,)] 	</a:t>
            </a:r>
            <a:r>
              <a:rPr lang="en-US" sz="2000" dirty="0" smtClean="0">
                <a:sym typeface="Wingdings" pitchFamily="2" charset="2"/>
              </a:rPr>
              <a:t> 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T </a:t>
            </a:r>
            <a:r>
              <a:rPr lang="en-US" sz="2000" dirty="0" smtClean="0">
                <a:sym typeface="Symbol" pitchFamily="18" charset="2"/>
              </a:rPr>
              <a:t> FT</a:t>
            </a:r>
            <a:r>
              <a:rPr lang="en-US" sz="2000" baseline="30000" dirty="0" smtClean="0">
                <a:sym typeface="Symbol" pitchFamily="18" charset="2"/>
              </a:rPr>
              <a:t>’		</a:t>
            </a:r>
            <a:r>
              <a:rPr lang="en-US" sz="2000" dirty="0" smtClean="0">
                <a:sym typeface="Symbol" pitchFamily="18" charset="2"/>
              </a:rPr>
              <a:t>FIRST(FT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)={(,id}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T </a:t>
            </a:r>
            <a:r>
              <a:rPr lang="en-US" sz="2000" dirty="0" smtClean="0">
                <a:sym typeface="Symbol" pitchFamily="18" charset="2"/>
              </a:rPr>
              <a:t> FT</a:t>
            </a:r>
            <a:r>
              <a:rPr lang="en-US" sz="2000" baseline="30000" dirty="0" smtClean="0">
                <a:sym typeface="Symbol" pitchFamily="18" charset="2"/>
              </a:rPr>
              <a:t>’  </a:t>
            </a:r>
            <a:r>
              <a:rPr lang="en-US" sz="2000" dirty="0" smtClean="0">
                <a:sym typeface="Wingdings" pitchFamily="2" charset="2"/>
              </a:rPr>
              <a:t>into M[T,(] and M[</a:t>
            </a:r>
            <a:r>
              <a:rPr lang="en-US" sz="2000" dirty="0" err="1" smtClean="0">
                <a:sym typeface="Wingdings" pitchFamily="2" charset="2"/>
              </a:rPr>
              <a:t>T,id</a:t>
            </a:r>
            <a:r>
              <a:rPr lang="en-US" sz="2000" dirty="0" smtClean="0">
                <a:sym typeface="Wingdings" pitchFamily="2" charset="2"/>
              </a:rPr>
              <a:t>]</a:t>
            </a:r>
            <a:r>
              <a:rPr lang="en-US" sz="2000" baseline="30000" dirty="0" smtClean="0"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aseline="30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*FT</a:t>
            </a:r>
            <a:r>
              <a:rPr lang="en-US" sz="2000" baseline="30000" dirty="0" smtClean="0">
                <a:sym typeface="Symbol" pitchFamily="18" charset="2"/>
              </a:rPr>
              <a:t>’  	</a:t>
            </a:r>
            <a:r>
              <a:rPr lang="en-US" sz="2000" dirty="0" smtClean="0">
                <a:sym typeface="Symbol" pitchFamily="18" charset="2"/>
              </a:rPr>
              <a:t>FIRST(*FT</a:t>
            </a:r>
            <a:r>
              <a:rPr lang="en-US" sz="2000" baseline="30000" dirty="0" smtClean="0">
                <a:sym typeface="Symbol" pitchFamily="18" charset="2"/>
              </a:rPr>
              <a:t>’ </a:t>
            </a:r>
            <a:r>
              <a:rPr lang="en-US" sz="2000" dirty="0" smtClean="0">
                <a:sym typeface="Symbol" pitchFamily="18" charset="2"/>
              </a:rPr>
              <a:t>)={*}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>
                <a:sym typeface="Symbol" pitchFamily="18" charset="2"/>
              </a:rPr>
              <a:t>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*FT</a:t>
            </a:r>
            <a:r>
              <a:rPr lang="en-US" sz="2000" baseline="30000" dirty="0" smtClean="0">
                <a:sym typeface="Symbol" pitchFamily="18" charset="2"/>
              </a:rPr>
              <a:t>’ </a:t>
            </a:r>
            <a:r>
              <a:rPr lang="en-US" sz="2000" dirty="0" smtClean="0">
                <a:sym typeface="Symbol" pitchFamily="18" charset="2"/>
              </a:rPr>
              <a:t>into M[T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,*]</a:t>
            </a:r>
            <a:endParaRPr lang="en-US" sz="2000" baseline="30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aseline="-25000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 		FIRST()={}		</a:t>
            </a:r>
            <a:r>
              <a:rPr lang="en-US" sz="2000" dirty="0" smtClean="0">
                <a:sym typeface="Wingdings" pitchFamily="2" charset="2"/>
              </a:rPr>
              <a:t> none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but since  in FIRST()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and FOLLOW(T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)={$,),+}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>
                <a:sym typeface="Symbol" pitchFamily="18" charset="2"/>
              </a:rPr>
              <a:t>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    into M[T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,$], M[T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,)] and 						M[T</a:t>
            </a:r>
            <a:r>
              <a:rPr lang="en-US" sz="2000" baseline="30000" dirty="0" smtClean="0">
                <a:sym typeface="Symbol" pitchFamily="18" charset="2"/>
              </a:rPr>
              <a:t>’</a:t>
            </a:r>
            <a:r>
              <a:rPr lang="en-US" sz="2000" dirty="0" smtClean="0">
                <a:sym typeface="Symbol" pitchFamily="18" charset="2"/>
              </a:rPr>
              <a:t>,+]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F </a:t>
            </a:r>
            <a:r>
              <a:rPr lang="en-US" sz="2000" dirty="0" smtClean="0">
                <a:sym typeface="Symbol" pitchFamily="18" charset="2"/>
              </a:rPr>
              <a:t> (E) 		FIRST((E) )={(}	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F </a:t>
            </a:r>
            <a:r>
              <a:rPr lang="en-US" sz="2000" dirty="0" smtClean="0">
                <a:sym typeface="Symbol" pitchFamily="18" charset="2"/>
              </a:rPr>
              <a:t> (E) into M[F,(]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F </a:t>
            </a:r>
            <a:r>
              <a:rPr lang="en-US" sz="2000" dirty="0" smtClean="0">
                <a:sym typeface="Symbol" pitchFamily="18" charset="2"/>
              </a:rPr>
              <a:t> id		FIRST(id)={id}		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F </a:t>
            </a:r>
            <a:r>
              <a:rPr lang="en-US" sz="2000" dirty="0" smtClean="0">
                <a:sym typeface="Symbol" pitchFamily="18" charset="2"/>
              </a:rPr>
              <a:t> id  into M[</a:t>
            </a:r>
            <a:r>
              <a:rPr lang="en-US" sz="2000" dirty="0" err="1" smtClean="0">
                <a:sym typeface="Symbol" pitchFamily="18" charset="2"/>
              </a:rPr>
              <a:t>F,id</a:t>
            </a:r>
            <a:r>
              <a:rPr lang="en-US" sz="2000" dirty="0" smtClean="0"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Grammars</a:t>
            </a:r>
          </a:p>
        </p:txBody>
      </p:sp>
      <p:sp>
        <p:nvSpPr>
          <p:cNvPr id="54282" name="Date Placeholder 10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134DE5-2214-4AD9-B5FA-37D07E60E46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0CA5DE-5D66-4522-9356-E8CF8EFE87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parsing table of a grammar may contain more than one production rule i.e. multiple defined. This is possible if G is left recursive or ambiguous.</a:t>
            </a:r>
          </a:p>
          <a:p>
            <a:r>
              <a:rPr lang="en-US" dirty="0" smtClean="0"/>
              <a:t>In this case, we say that it is not a LL(1) grammar.</a:t>
            </a:r>
          </a:p>
          <a:p>
            <a:r>
              <a:rPr lang="en-US" dirty="0" smtClean="0"/>
              <a:t>A grammar whose parsing table has no multiply-defined entries is said to be LL(1) grammar. </a:t>
            </a:r>
          </a:p>
          <a:p>
            <a:pPr>
              <a:buFontTx/>
              <a:buNone/>
            </a:pPr>
            <a:endParaRPr lang="en-US" sz="1000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Grammar which is not LL(1)</a:t>
            </a:r>
          </a:p>
        </p:txBody>
      </p:sp>
      <p:sp>
        <p:nvSpPr>
          <p:cNvPr id="5534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7B1675-F8DD-4216-9C82-72A27201F02D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ED455A-EB87-4781-98A7-3911914FC4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0952"/>
            <a:ext cx="8503920" cy="48036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C t S E   |    a		FOLLOW(S) = { $,e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E  e S |   			FOLLOW(E) = { $,e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C  b				FOLLOW(C) = { t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err="1" smtClean="0">
                <a:sym typeface="Symbol" pitchFamily="18" charset="2"/>
              </a:rPr>
              <a:t>iCtSE</a:t>
            </a:r>
            <a:r>
              <a:rPr lang="en-US" dirty="0" smtClean="0">
                <a:sym typeface="Symbol" pitchFamily="18" charset="2"/>
              </a:rPr>
              <a:t>) = {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FIRST(a) = {a}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FIRST(</a:t>
            </a:r>
            <a:r>
              <a:rPr lang="en-US" dirty="0" err="1" smtClean="0">
                <a:sym typeface="Symbol" pitchFamily="18" charset="2"/>
              </a:rPr>
              <a:t>eS</a:t>
            </a:r>
            <a:r>
              <a:rPr lang="en-US" dirty="0" smtClean="0">
                <a:sym typeface="Symbol" pitchFamily="18" charset="2"/>
              </a:rPr>
              <a:t>) = {e}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FIRST() = {}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FIRST(b) = {b}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						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			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two production rules for M[</a:t>
            </a:r>
            <a:r>
              <a:rPr lang="en-US" sz="2000" dirty="0" err="1" smtClean="0">
                <a:sym typeface="Symbol" pitchFamily="18" charset="2"/>
              </a:rPr>
              <a:t>E,e</a:t>
            </a:r>
            <a:r>
              <a:rPr lang="en-US" sz="2000" dirty="0" smtClean="0"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Problem  </a:t>
            </a:r>
            <a:r>
              <a:rPr lang="en-US" sz="2000" dirty="0" smtClean="0">
                <a:sym typeface="Wingdings" pitchFamily="2" charset="2"/>
              </a:rPr>
              <a:t> ambiguity</a:t>
            </a:r>
            <a:r>
              <a:rPr lang="en-US" sz="2000" dirty="0" smtClean="0">
                <a:sym typeface="Symbol" pitchFamily="18" charset="2"/>
              </a:rPr>
              <a:t>	</a:t>
            </a:r>
          </a:p>
        </p:txBody>
      </p:sp>
      <p:graphicFrame>
        <p:nvGraphicFramePr>
          <p:cNvPr id="285762" name="Group 66"/>
          <p:cNvGraphicFramePr>
            <a:graphicFrameLocks noGrp="1"/>
          </p:cNvGraphicFramePr>
          <p:nvPr/>
        </p:nvGraphicFramePr>
        <p:xfrm>
          <a:off x="3048000" y="2706687"/>
          <a:ext cx="5715000" cy="2170113"/>
        </p:xfrm>
        <a:graphic>
          <a:graphicData uri="http://schemas.openxmlformats.org/drawingml/2006/table">
            <a:tbl>
              <a:tblPr/>
              <a:tblGrid>
                <a:gridCol w="389244"/>
                <a:gridCol w="856333"/>
                <a:gridCol w="879231"/>
                <a:gridCol w="1099039"/>
                <a:gridCol w="1192152"/>
                <a:gridCol w="483881"/>
                <a:gridCol w="81512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iCtSE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  e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C  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Top-Down Parsing</a:t>
            </a:r>
          </a:p>
        </p:txBody>
      </p:sp>
      <p:sp>
        <p:nvSpPr>
          <p:cNvPr id="317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A2AA82-F888-4112-8143-7EACB514D893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FC7A0B-FFB6-4391-B5F8-EF81B2B6E4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parse tree is created top to bottom.</a:t>
            </a:r>
          </a:p>
          <a:p>
            <a:r>
              <a:rPr lang="en-US" dirty="0" smtClean="0"/>
              <a:t>Top-down parser</a:t>
            </a:r>
          </a:p>
          <a:p>
            <a:pPr lvl="1"/>
            <a:r>
              <a:rPr lang="en-US" dirty="0" smtClean="0"/>
              <a:t>Recursive-Descent Parsing</a:t>
            </a:r>
          </a:p>
          <a:p>
            <a:pPr lvl="2"/>
            <a:r>
              <a:rPr lang="en-US" dirty="0" smtClean="0"/>
              <a:t>Backtracking is needed </a:t>
            </a:r>
          </a:p>
          <a:p>
            <a:pPr lvl="3"/>
            <a:r>
              <a:rPr lang="en-US" dirty="0" smtClean="0"/>
              <a:t>If a choice of a production rule does not work, we backtrack to try other alternatives.</a:t>
            </a:r>
          </a:p>
          <a:p>
            <a:pPr lvl="2"/>
            <a:r>
              <a:rPr lang="en-US" dirty="0" smtClean="0"/>
              <a:t>It is a general parsing technique, but not widely used.</a:t>
            </a:r>
          </a:p>
          <a:p>
            <a:pPr lvl="2"/>
            <a:r>
              <a:rPr lang="en-US" dirty="0" smtClean="0"/>
              <a:t>Not efficient</a:t>
            </a:r>
          </a:p>
          <a:p>
            <a:pPr lvl="1"/>
            <a:r>
              <a:rPr lang="en-US" dirty="0" smtClean="0"/>
              <a:t>Predictive Parsing</a:t>
            </a:r>
          </a:p>
          <a:p>
            <a:pPr lvl="2"/>
            <a:r>
              <a:rPr lang="en-US" dirty="0" smtClean="0"/>
              <a:t>no backtracking </a:t>
            </a:r>
          </a:p>
          <a:p>
            <a:pPr lvl="2"/>
            <a:r>
              <a:rPr lang="en-US" dirty="0" smtClean="0"/>
              <a:t>efficient</a:t>
            </a:r>
          </a:p>
          <a:p>
            <a:pPr lvl="2"/>
            <a:r>
              <a:rPr lang="en-US" dirty="0" smtClean="0"/>
              <a:t>needs a special form of grammars (LL(1) grammars). (</a:t>
            </a:r>
            <a:r>
              <a:rPr lang="en-US" b="1" dirty="0" smtClean="0"/>
              <a:t>LL</a:t>
            </a:r>
            <a:r>
              <a:rPr lang="en-US" dirty="0" smtClean="0"/>
              <a:t>- </a:t>
            </a:r>
            <a:r>
              <a:rPr lang="en-US" b="1" dirty="0" smtClean="0"/>
              <a:t>L</a:t>
            </a:r>
            <a:r>
              <a:rPr lang="en-US" dirty="0" smtClean="0"/>
              <a:t>eft to right scan, </a:t>
            </a:r>
            <a:r>
              <a:rPr lang="en-US" b="1" dirty="0" smtClean="0"/>
              <a:t>L</a:t>
            </a:r>
            <a:r>
              <a:rPr lang="en-US" dirty="0" smtClean="0"/>
              <a:t>eft derivation )</a:t>
            </a:r>
          </a:p>
          <a:p>
            <a:pPr lvl="2"/>
            <a:r>
              <a:rPr lang="en-US" dirty="0" smtClean="0"/>
              <a:t>Non-Recursive (Table Driven) Predictive Parser is also known as LL(1) parser.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Grammar which is not LL(1) (cont.)</a:t>
            </a:r>
          </a:p>
        </p:txBody>
      </p:sp>
      <p:sp>
        <p:nvSpPr>
          <p:cNvPr id="5632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EA514C-49AB-4157-9D54-C88F21B5FDDE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A38914-BD41-4C78-A427-907A058F13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651875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do we have to do it if the resulting parsing table contains multiply defined entries?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 we didn’t eliminate left recursion, eliminate the left recursion in the grammar.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the grammar is not left factored, we have to left factor the grammar.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smtClean="0">
                <a:solidFill>
                  <a:schemeClr val="tx1"/>
                </a:solidFill>
              </a:rPr>
              <a:t>its parsing </a:t>
            </a:r>
            <a:r>
              <a:rPr lang="en-US" sz="2400" dirty="0" smtClean="0">
                <a:solidFill>
                  <a:schemeClr val="tx1"/>
                </a:solidFill>
              </a:rPr>
              <a:t>table still contains multiply defined entries, that grammar is ambiguous or it is inherently not a LL(1) grammar.</a:t>
            </a:r>
          </a:p>
          <a:p>
            <a:pPr lvl="1">
              <a:buFontTx/>
              <a:buChar char="•"/>
            </a:pP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Properties of LL(1) Grammars</a:t>
            </a:r>
          </a:p>
        </p:txBody>
      </p:sp>
      <p:sp>
        <p:nvSpPr>
          <p:cNvPr id="573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066C5B-069E-4490-A18F-BE31947BC8F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 dirty="0"/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468E9E-486C-4EA3-BBA7-846F2702BD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 smtClean="0"/>
              <a:t>A grammar G is LL(1) if and only if  the following conditions hold for two distinctive production rules   A </a:t>
            </a:r>
            <a:r>
              <a:rPr lang="en-US" dirty="0" smtClean="0">
                <a:sym typeface="Symbol" pitchFamily="18" charset="2"/>
              </a:rPr>
              <a:t>    and   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</a:t>
            </a:r>
          </a:p>
          <a:p>
            <a:pPr marL="457200" indent="-457200">
              <a:buFontTx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  <a:p>
            <a:pPr marL="800100" lvl="1" indent="-342900"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Both  and  cannot derive strings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starting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with same terminals.</a:t>
            </a:r>
          </a:p>
          <a:p>
            <a:pPr marL="800100" lvl="1" indent="-342900">
              <a:buFontTx/>
              <a:buAutoNum type="arabicPeriod"/>
            </a:pPr>
            <a:endParaRPr lang="en-US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At most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one of  and  can derive to .</a:t>
            </a:r>
          </a:p>
          <a:p>
            <a:pPr marL="800100" lvl="1" indent="-342900">
              <a:buFontTx/>
              <a:buAutoNum type="arabicPeriod"/>
            </a:pPr>
            <a:endParaRPr lang="en-US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If  can derive to , then  cannot derive to any string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starting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  with a terminal in FOLLOW(A).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Grammar which is not LL(1)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578352"/>
          </a:xfrm>
        </p:spPr>
        <p:txBody>
          <a:bodyPr/>
          <a:lstStyle/>
          <a:p>
            <a:r>
              <a:rPr lang="en-US" sz="2400" dirty="0" smtClean="0"/>
              <a:t>A left recursive grammar cannot be a LL(1) grammar.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A |     </a:t>
            </a:r>
          </a:p>
          <a:p>
            <a:pPr lvl="2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any terminal that appears in FIRST(</a:t>
            </a:r>
            <a:r>
              <a:rPr lang="en-US" sz="2400" dirty="0" smtClean="0">
                <a:sym typeface="Symbol" pitchFamily="18" charset="2"/>
              </a:rPr>
              <a:t>)  also appears FIRST(A) because  A  .  </a:t>
            </a:r>
          </a:p>
          <a:p>
            <a:pPr lvl="2">
              <a:buFont typeface="Wingdings" pitchFamily="2" charset="2"/>
              <a:buChar char="è"/>
            </a:pPr>
            <a:r>
              <a:rPr lang="en-US" sz="2400" dirty="0" smtClean="0">
                <a:sym typeface="Symbol" pitchFamily="18" charset="2"/>
              </a:rPr>
              <a:t> If  is , any terminal that appears in FIRST() also appears in FIRST(A) and FOLLOW(A).</a:t>
            </a:r>
          </a:p>
          <a:p>
            <a:pPr marL="0" indent="0">
              <a:buNone/>
            </a:pPr>
            <a:r>
              <a:rPr lang="en-US" dirty="0" smtClean="0"/>
              <a:t> Above conditions indicates multiple entry in parse table.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 Grammar which is not LL(1) (cont.)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grammar is not left factored, it cannot be a LL(1) grammar</a:t>
            </a:r>
          </a:p>
          <a:p>
            <a:pPr lvl="1">
              <a:buFontTx/>
              <a:buChar char="•"/>
            </a:pP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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| 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</a:p>
          <a:p>
            <a:pPr lvl="2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any terminal that appears in FIRST(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) also appears in FIRST(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).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It </a:t>
            </a:r>
            <a:r>
              <a:rPr lang="en-US" sz="2400" dirty="0" smtClean="0"/>
              <a:t>indicates </a:t>
            </a:r>
            <a:r>
              <a:rPr lang="en-US" sz="2400" dirty="0"/>
              <a:t>multiple entry in parse table.</a:t>
            </a:r>
          </a:p>
          <a:p>
            <a:pPr lvl="2">
              <a:buFont typeface="Wingdings" pitchFamily="2" charset="2"/>
              <a:buChar char="è"/>
            </a:pPr>
            <a:endParaRPr lang="en-US" sz="2400" baseline="-250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An ambiguous grammar cannot be a LL(1) grammar.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Error Recovery in Predictive Parsing</a:t>
            </a:r>
          </a:p>
        </p:txBody>
      </p:sp>
      <p:sp>
        <p:nvSpPr>
          <p:cNvPr id="5837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7D92A8-58AE-4595-8912-A6D72FE24BA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1C00C1-8267-4C5F-A1B3-E4D2BD2259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error may occur in the predictive parsing (LL(1) parsing)</a:t>
            </a:r>
          </a:p>
          <a:p>
            <a:pPr lvl="1"/>
            <a:r>
              <a:rPr lang="en-US" sz="2400" dirty="0" smtClean="0"/>
              <a:t>if the terminal symbol on the top of stack does not match with the current input symbol.</a:t>
            </a:r>
          </a:p>
          <a:p>
            <a:pPr lvl="1"/>
            <a:r>
              <a:rPr lang="en-US" sz="2400" dirty="0" smtClean="0"/>
              <a:t>if the top of stack is a non-terminal A, the current input symbol is a, and the parsing table entry M[</a:t>
            </a:r>
            <a:r>
              <a:rPr lang="en-US" sz="2400" dirty="0" err="1" smtClean="0"/>
              <a:t>A,a</a:t>
            </a:r>
            <a:r>
              <a:rPr lang="en-US" sz="2400" dirty="0" smtClean="0"/>
              <a:t>] is empty.</a:t>
            </a:r>
          </a:p>
          <a:p>
            <a:r>
              <a:rPr lang="en-US" dirty="0" smtClean="0"/>
              <a:t>What should the parser do in an error case?</a:t>
            </a:r>
          </a:p>
          <a:p>
            <a:pPr lvl="1"/>
            <a:r>
              <a:rPr lang="en-US" sz="2400" dirty="0" smtClean="0"/>
              <a:t>The parser should be able </a:t>
            </a:r>
            <a:r>
              <a:rPr lang="en-US" sz="2400" dirty="0" smtClean="0">
                <a:solidFill>
                  <a:srgbClr val="FF0000"/>
                </a:solidFill>
              </a:rPr>
              <a:t>to give an error message </a:t>
            </a:r>
            <a:r>
              <a:rPr lang="en-US" sz="2400" dirty="0" smtClean="0"/>
              <a:t>(as much as possible meaningful error message).</a:t>
            </a:r>
          </a:p>
          <a:p>
            <a:pPr lvl="1"/>
            <a:r>
              <a:rPr lang="en-US" sz="2400" dirty="0" smtClean="0"/>
              <a:t>It should recover from that error case, and it should be able  to continue the parsing with the rest of the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Error Recovery Techniques</a:t>
            </a:r>
          </a:p>
        </p:txBody>
      </p:sp>
      <p:sp>
        <p:nvSpPr>
          <p:cNvPr id="5939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736A43-99B2-4071-9BD6-79E547223841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7CCA8E-BFA2-443C-8854-02F88959A3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5112" y="1295400"/>
            <a:ext cx="8650288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Panic-Mode Error Recovery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Skipping the input symbols until a synchronizing token is found.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Phrase-Level Error Recovery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empty entry </a:t>
            </a:r>
            <a:r>
              <a:rPr lang="en-US" dirty="0" smtClean="0"/>
              <a:t>in the parsing table is </a:t>
            </a:r>
            <a:r>
              <a:rPr lang="en-US" dirty="0" smtClean="0">
                <a:solidFill>
                  <a:srgbClr val="FF0000"/>
                </a:solidFill>
              </a:rPr>
              <a:t>filled with a pointer </a:t>
            </a:r>
            <a:r>
              <a:rPr lang="en-US" dirty="0" smtClean="0"/>
              <a:t>to a specific error routine to take care that error case.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Error-Productions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we have a good idea of the common errors that might be encountered, we can </a:t>
            </a:r>
            <a:r>
              <a:rPr lang="en-US" dirty="0" smtClean="0">
                <a:solidFill>
                  <a:srgbClr val="FF0000"/>
                </a:solidFill>
              </a:rPr>
              <a:t>augment the grammar </a:t>
            </a:r>
            <a:r>
              <a:rPr lang="en-US" dirty="0" smtClean="0"/>
              <a:t>with productions that generate erroneous constructs.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error production is used by the parser, we can generate appropriate error diagnostics.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Since it is almost impossible to know all the errors that can be made by the programmers, this  method is not so practical.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Panic-Mode Error Recovery in LL(1) Parsing</a:t>
            </a:r>
          </a:p>
        </p:txBody>
      </p:sp>
      <p:sp>
        <p:nvSpPr>
          <p:cNvPr id="6042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ED2B72-1DF0-4575-A4CE-872156F12D9B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EF587F-FFC7-4730-B122-105AFB25B5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panic-mode error recovery, we skip all the input symbols until a synchronizing token is found.</a:t>
            </a:r>
          </a:p>
          <a:p>
            <a:r>
              <a:rPr lang="en-US" dirty="0" smtClean="0"/>
              <a:t>What is the synchronizing token?</a:t>
            </a:r>
          </a:p>
          <a:p>
            <a:pPr lvl="1"/>
            <a:r>
              <a:rPr lang="en-US" sz="2400" dirty="0" smtClean="0"/>
              <a:t>All the terminal-symbols in the follow set of a non-terminal can be used as a synchronizing token set for that non-terminal.</a:t>
            </a:r>
          </a:p>
          <a:p>
            <a:r>
              <a:rPr lang="en-US" dirty="0" smtClean="0"/>
              <a:t> So, a simple panic-mode error recovery for the LL(1) parsing:</a:t>
            </a:r>
          </a:p>
          <a:p>
            <a:pPr lvl="1"/>
            <a:r>
              <a:rPr lang="en-US" sz="2400" dirty="0" smtClean="0"/>
              <a:t>All the empty entries are marked as </a:t>
            </a:r>
            <a:r>
              <a:rPr lang="en-US" sz="2400" b="1" i="1" dirty="0" smtClean="0"/>
              <a:t>synch</a:t>
            </a:r>
            <a:r>
              <a:rPr lang="en-US" sz="2400" dirty="0" smtClean="0"/>
              <a:t> to indicate that the parser will skip all the input symbols until a symbol in the follow set of the non-terminal A which on the top of the stack. </a:t>
            </a:r>
          </a:p>
          <a:p>
            <a:pPr lvl="1"/>
            <a:r>
              <a:rPr lang="en-US" sz="2400" dirty="0" smtClean="0"/>
              <a:t>Then the parser will pop that non-terminal A from the stack. The parsing continues from that state.</a:t>
            </a:r>
          </a:p>
          <a:p>
            <a:pPr lvl="1"/>
            <a:r>
              <a:rPr lang="en-US" sz="2400" dirty="0" smtClean="0"/>
              <a:t>To handle unmatched terminal symbols, the parser pops that unmatched terminal symbol from the stack and it issues an error message saying that that unmatched terminal is inserted.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Panic-Mode Error Recovery in LL(1) Parsing</a:t>
            </a:r>
          </a:p>
        </p:txBody>
      </p:sp>
      <p:sp>
        <p:nvSpPr>
          <p:cNvPr id="4512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BD8BB1-F367-4A2D-B8E0-A6A50F4F175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44B385-1261-4140-80A6-3FE65BD9C5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mtClean="0"/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688975" y="1417637"/>
            <a:ext cx="15970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E </a:t>
            </a:r>
            <a:r>
              <a:rPr lang="en-US" dirty="0">
                <a:latin typeface="Times New Roman" charset="0"/>
                <a:sym typeface="Symbol" pitchFamily="18" charset="2"/>
              </a:rPr>
              <a:t> TE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</a:t>
            </a:r>
          </a:p>
          <a:p>
            <a:r>
              <a:rPr lang="en-US" dirty="0">
                <a:latin typeface="Times New Roman" charset="0"/>
                <a:sym typeface="Symbol" pitchFamily="18" charset="2"/>
              </a:rPr>
              <a:t>E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</a:t>
            </a:r>
            <a:r>
              <a:rPr lang="en-US" dirty="0">
                <a:latin typeface="Times New Roman" charset="0"/>
                <a:sym typeface="Symbol" pitchFamily="18" charset="2"/>
              </a:rPr>
              <a:t>  +TE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  </a:t>
            </a:r>
            <a:r>
              <a:rPr lang="en-US" baseline="-25000" dirty="0">
                <a:latin typeface="Times New Roman" charset="0"/>
                <a:sym typeface="Symbol" pitchFamily="18" charset="2"/>
              </a:rPr>
              <a:t> </a:t>
            </a:r>
            <a:r>
              <a:rPr lang="en-US" dirty="0">
                <a:latin typeface="Times New Roman" charset="0"/>
                <a:sym typeface="Symbol" pitchFamily="18" charset="2"/>
              </a:rPr>
              <a:t>|   </a:t>
            </a:r>
          </a:p>
          <a:p>
            <a:r>
              <a:rPr lang="en-US" dirty="0">
                <a:latin typeface="Times New Roman" charset="0"/>
              </a:rPr>
              <a:t>T </a:t>
            </a:r>
            <a:r>
              <a:rPr lang="en-US" dirty="0">
                <a:latin typeface="Times New Roman" charset="0"/>
                <a:sym typeface="Symbol" pitchFamily="18" charset="2"/>
              </a:rPr>
              <a:t> FT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</a:t>
            </a:r>
          </a:p>
          <a:p>
            <a:r>
              <a:rPr lang="en-US" dirty="0">
                <a:latin typeface="Times New Roman" charset="0"/>
                <a:sym typeface="Symbol" pitchFamily="18" charset="2"/>
              </a:rPr>
              <a:t>T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</a:t>
            </a:r>
            <a:r>
              <a:rPr lang="en-US" dirty="0">
                <a:latin typeface="Times New Roman" charset="0"/>
                <a:sym typeface="Symbol" pitchFamily="18" charset="2"/>
              </a:rPr>
              <a:t>  *FT</a:t>
            </a:r>
            <a:r>
              <a:rPr lang="en-US" baseline="30000" dirty="0">
                <a:latin typeface="Times New Roman" charset="0"/>
                <a:sym typeface="Symbol" pitchFamily="18" charset="2"/>
              </a:rPr>
              <a:t>’  </a:t>
            </a:r>
            <a:r>
              <a:rPr lang="en-US" baseline="-25000" dirty="0">
                <a:latin typeface="Times New Roman" charset="0"/>
                <a:sym typeface="Symbol" pitchFamily="18" charset="2"/>
              </a:rPr>
              <a:t> </a:t>
            </a:r>
            <a:r>
              <a:rPr lang="en-US" dirty="0">
                <a:latin typeface="Times New Roman" charset="0"/>
                <a:sym typeface="Symbol" pitchFamily="18" charset="2"/>
              </a:rPr>
              <a:t>|   </a:t>
            </a:r>
          </a:p>
          <a:p>
            <a:r>
              <a:rPr lang="en-US" dirty="0">
                <a:latin typeface="Times New Roman" charset="0"/>
              </a:rPr>
              <a:t>F </a:t>
            </a:r>
            <a:r>
              <a:rPr lang="en-US" dirty="0">
                <a:latin typeface="Times New Roman" charset="0"/>
                <a:sym typeface="Symbol" pitchFamily="18" charset="2"/>
              </a:rPr>
              <a:t> (E)   |   id</a:t>
            </a:r>
          </a:p>
        </p:txBody>
      </p:sp>
      <p:graphicFrame>
        <p:nvGraphicFramePr>
          <p:cNvPr id="275566" name="Group 110"/>
          <p:cNvGraphicFramePr>
            <a:graphicFrameLocks noGrp="1"/>
          </p:cNvGraphicFramePr>
          <p:nvPr/>
        </p:nvGraphicFramePr>
        <p:xfrm>
          <a:off x="304800" y="3593465"/>
          <a:ext cx="8440615" cy="2502535"/>
        </p:xfrm>
        <a:graphic>
          <a:graphicData uri="http://schemas.openxmlformats.org/drawingml/2006/table">
            <a:tbl>
              <a:tblPr/>
              <a:tblGrid>
                <a:gridCol w="542192"/>
                <a:gridCol w="1362808"/>
                <a:gridCol w="1400907"/>
                <a:gridCol w="1477108"/>
                <a:gridCol w="1477108"/>
                <a:gridCol w="1125415"/>
                <a:gridCol w="105507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Panic-Mode Error Recovery in LL(1) Parsing</a:t>
            </a:r>
          </a:p>
        </p:txBody>
      </p:sp>
      <p:sp>
        <p:nvSpPr>
          <p:cNvPr id="4608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573783-483E-4DC2-A876-F18C6DC8F08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9809DA-3908-40AB-A333-53724A9315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524000"/>
            <a:ext cx="7086600" cy="4572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b="1" u="sng" dirty="0" smtClean="0">
                <a:sym typeface="Symbol" pitchFamily="18" charset="2"/>
              </a:rPr>
              <a:t>stack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b="1" u="sng" dirty="0" smtClean="0">
                <a:sym typeface="Symbol" pitchFamily="18" charset="2"/>
              </a:rPr>
              <a:t>input</a:t>
            </a: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b="1" u="sng" dirty="0" smtClean="0">
                <a:sym typeface="Symbol" pitchFamily="18" charset="2"/>
              </a:rPr>
              <a:t>output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$E		)id*+id$		</a:t>
            </a:r>
            <a:r>
              <a:rPr lang="en-US" sz="1800" dirty="0" smtClean="0"/>
              <a:t>error, skip 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/>
              <a:t>$E</a:t>
            </a:r>
            <a:r>
              <a:rPr lang="en-US" sz="1800" baseline="30000" dirty="0" smtClean="0"/>
              <a:t>’</a:t>
            </a:r>
            <a:r>
              <a:rPr lang="en-US" sz="1800" dirty="0" smtClean="0"/>
              <a:t>T		id*+id$		</a:t>
            </a: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T</a:t>
            </a:r>
            <a:r>
              <a:rPr lang="en-US" sz="1800" baseline="30000" dirty="0" smtClean="0"/>
              <a:t>’</a:t>
            </a:r>
            <a:r>
              <a:rPr lang="en-US" sz="1800" dirty="0" smtClean="0"/>
              <a:t>F		id*+id$		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err="1" smtClean="0"/>
              <a:t>T</a:t>
            </a:r>
            <a:r>
              <a:rPr lang="en-US" sz="1800" baseline="30000" dirty="0" err="1" smtClean="0"/>
              <a:t>’</a:t>
            </a:r>
            <a:r>
              <a:rPr lang="en-US" sz="1800" dirty="0" err="1" smtClean="0"/>
              <a:t>id</a:t>
            </a:r>
            <a:r>
              <a:rPr lang="en-US" sz="1800" dirty="0" smtClean="0"/>
              <a:t>		id*+id$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T</a:t>
            </a:r>
            <a:r>
              <a:rPr lang="en-US" sz="1800" baseline="30000" dirty="0" smtClean="0"/>
              <a:t>’</a:t>
            </a:r>
            <a:r>
              <a:rPr lang="en-US" sz="1800" dirty="0" smtClean="0"/>
              <a:t>		*+id$		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T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F*		*+id$		</a:t>
            </a: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/>
              <a:t>T’F		+id$                         error, sync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</a:t>
            </a:r>
            <a:r>
              <a:rPr lang="en-US" sz="1800" dirty="0" smtClean="0"/>
              <a:t> T’		+id$		F popped</a:t>
            </a: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$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’ </a:t>
            </a:r>
            <a:r>
              <a:rPr lang="en-US" sz="1800" dirty="0" smtClean="0">
                <a:sym typeface="Symbol" pitchFamily="18" charset="2"/>
              </a:rPr>
              <a:t>		+</a:t>
            </a:r>
            <a:r>
              <a:rPr lang="en-US" sz="1800" dirty="0" smtClean="0"/>
              <a:t>id$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And so on…		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baseline="30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Panic-Mode Error Recovery - Example</a:t>
            </a:r>
          </a:p>
        </p:txBody>
      </p:sp>
      <p:sp>
        <p:nvSpPr>
          <p:cNvPr id="61482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EF6F69-0D4B-422C-A877-F913D6D4A142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23561A-9B49-4C61-861E-FE08442F52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dirty="0" err="1" smtClean="0">
                <a:sym typeface="Symbol" pitchFamily="18" charset="2"/>
              </a:rPr>
              <a:t>AbS</a:t>
            </a:r>
            <a:r>
              <a:rPr lang="en-US" sz="2000" dirty="0" smtClean="0">
                <a:sym typeface="Symbol" pitchFamily="18" charset="2"/>
              </a:rPr>
              <a:t>  |  e  |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A  a  |  </a:t>
            </a:r>
            <a:r>
              <a:rPr lang="en-US" sz="2000" dirty="0" err="1" smtClean="0">
                <a:sym typeface="Symbol" pitchFamily="18" charset="2"/>
              </a:rPr>
              <a:t>cAd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9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			</a:t>
            </a:r>
            <a:r>
              <a:rPr lang="en-US" sz="1800" smtClean="0">
                <a:sym typeface="Symbol" pitchFamily="18" charset="2"/>
              </a:rPr>
              <a:t>	</a:t>
            </a:r>
            <a:endParaRPr lang="en-US" sz="1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 dirty="0" smtClean="0">
                <a:sym typeface="Symbol" pitchFamily="18" charset="2"/>
              </a:rPr>
              <a:t>stack</a:t>
            </a:r>
            <a:r>
              <a:rPr lang="en-US" sz="1800" b="1" dirty="0" smtClean="0">
                <a:sym typeface="Symbol" pitchFamily="18" charset="2"/>
              </a:rPr>
              <a:t>	</a:t>
            </a:r>
            <a:r>
              <a:rPr lang="en-US" sz="1800" b="1" u="sng" dirty="0" smtClean="0">
                <a:sym typeface="Symbol" pitchFamily="18" charset="2"/>
              </a:rPr>
              <a:t>input</a:t>
            </a:r>
            <a:r>
              <a:rPr lang="en-US" sz="1800" b="1" dirty="0" smtClean="0">
                <a:sym typeface="Symbol" pitchFamily="18" charset="2"/>
              </a:rPr>
              <a:t>	</a:t>
            </a:r>
            <a:r>
              <a:rPr lang="en-US" sz="1800" b="1" u="sng" dirty="0" smtClean="0">
                <a:sym typeface="Symbol" pitchFamily="18" charset="2"/>
              </a:rPr>
              <a:t>output</a:t>
            </a:r>
            <a:r>
              <a:rPr lang="en-US" sz="1800" dirty="0" smtClean="0">
                <a:sym typeface="Symbol" pitchFamily="18" charset="2"/>
              </a:rPr>
              <a:t>			</a:t>
            </a:r>
            <a:endParaRPr lang="en-US" sz="1800" b="1" u="sng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$S		</a:t>
            </a:r>
            <a:r>
              <a:rPr lang="en-US" sz="1800" dirty="0" err="1" smtClean="0">
                <a:sym typeface="Symbol" pitchFamily="18" charset="2"/>
              </a:rPr>
              <a:t>aab</a:t>
            </a:r>
            <a:r>
              <a:rPr lang="en-US" sz="1800" dirty="0" smtClean="0">
                <a:sym typeface="Symbol" pitchFamily="18" charset="2"/>
              </a:rPr>
              <a:t>$	</a:t>
            </a:r>
            <a:r>
              <a:rPr lang="en-US" sz="1800" dirty="0" smtClean="0"/>
              <a:t>S </a:t>
            </a:r>
            <a:r>
              <a:rPr lang="en-US" sz="1800" dirty="0" smtClean="0">
                <a:sym typeface="Symbol" pitchFamily="18" charset="2"/>
              </a:rPr>
              <a:t> </a:t>
            </a:r>
            <a:r>
              <a:rPr lang="en-US" sz="1800" dirty="0" err="1" smtClean="0">
                <a:sym typeface="Symbol" pitchFamily="18" charset="2"/>
              </a:rPr>
              <a:t>AbS</a:t>
            </a:r>
            <a:r>
              <a:rPr lang="en-US" sz="1800" dirty="0" smtClean="0">
                <a:sym typeface="Symbol" pitchFamily="18" charset="2"/>
              </a:rPr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SbA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err="1" smtClean="0">
                <a:sym typeface="Symbol" pitchFamily="18" charset="2"/>
              </a:rPr>
              <a:t>aab</a:t>
            </a:r>
            <a:r>
              <a:rPr lang="en-US" sz="1800" dirty="0" smtClean="0">
                <a:sym typeface="Symbol" pitchFamily="18" charset="2"/>
              </a:rPr>
              <a:t>$	A  a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Sba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err="1" smtClean="0">
                <a:sym typeface="Symbol" pitchFamily="18" charset="2"/>
              </a:rPr>
              <a:t>aab</a:t>
            </a:r>
            <a:r>
              <a:rPr lang="en-US" sz="1800" dirty="0" smtClean="0">
                <a:sym typeface="Symbol" pitchFamily="18" charset="2"/>
              </a:rPr>
              <a:t>$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Sb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smtClean="0">
                <a:sym typeface="Symbol" pitchFamily="18" charset="2"/>
              </a:rPr>
              <a:t>$	Error: missing b, inserted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$S		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smtClean="0">
                <a:sym typeface="Symbol" pitchFamily="18" charset="2"/>
              </a:rPr>
              <a:t>$	</a:t>
            </a:r>
            <a:r>
              <a:rPr lang="en-US" sz="1800" dirty="0" smtClean="0"/>
              <a:t>S </a:t>
            </a:r>
            <a:r>
              <a:rPr lang="en-US" sz="1800" dirty="0" smtClean="0">
                <a:sym typeface="Symbol" pitchFamily="18" charset="2"/>
              </a:rPr>
              <a:t> </a:t>
            </a:r>
            <a:r>
              <a:rPr lang="en-US" sz="1800" dirty="0" err="1" smtClean="0">
                <a:sym typeface="Symbol" pitchFamily="18" charset="2"/>
              </a:rPr>
              <a:t>AbS</a:t>
            </a:r>
            <a:r>
              <a:rPr lang="en-US" sz="1800" dirty="0" smtClean="0">
                <a:sym typeface="Symbol" pitchFamily="18" charset="2"/>
              </a:rPr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SbA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smtClean="0">
                <a:sym typeface="Symbol" pitchFamily="18" charset="2"/>
              </a:rPr>
              <a:t>$	A  a 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Sba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err="1" smtClean="0">
                <a:sym typeface="Symbol" pitchFamily="18" charset="2"/>
              </a:rPr>
              <a:t>ab</a:t>
            </a:r>
            <a:r>
              <a:rPr lang="en-US" sz="1800" dirty="0" smtClean="0">
                <a:sym typeface="Symbol" pitchFamily="18" charset="2"/>
              </a:rPr>
              <a:t>$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</a:t>
            </a:r>
            <a:r>
              <a:rPr lang="en-US" sz="1800" dirty="0" err="1" smtClean="0">
                <a:sym typeface="Symbol" pitchFamily="18" charset="2"/>
              </a:rPr>
              <a:t>Sb</a:t>
            </a:r>
            <a:r>
              <a:rPr lang="en-US" sz="1800" dirty="0" smtClean="0">
                <a:sym typeface="Symbol" pitchFamily="18" charset="2"/>
              </a:rPr>
              <a:t>	b$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$S		$	</a:t>
            </a:r>
            <a:r>
              <a:rPr lang="en-US" sz="1800" dirty="0" smtClean="0"/>
              <a:t>S </a:t>
            </a:r>
            <a:r>
              <a:rPr lang="en-US" sz="1800" dirty="0" smtClean="0">
                <a:sym typeface="Symbol" pitchFamily="18" charset="2"/>
              </a:rPr>
              <a:t> 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$		$	accept	</a:t>
            </a:r>
          </a:p>
        </p:txBody>
      </p:sp>
      <p:graphicFrame>
        <p:nvGraphicFramePr>
          <p:cNvPr id="291936" name="Group 96"/>
          <p:cNvGraphicFramePr>
            <a:graphicFrameLocks noGrp="1"/>
          </p:cNvGraphicFramePr>
          <p:nvPr/>
        </p:nvGraphicFramePr>
        <p:xfrm>
          <a:off x="3352800" y="4495800"/>
          <a:ext cx="5556738" cy="1798320"/>
        </p:xfrm>
        <a:graphic>
          <a:graphicData uri="http://schemas.openxmlformats.org/drawingml/2006/table">
            <a:tbl>
              <a:tblPr/>
              <a:tblGrid>
                <a:gridCol w="351692"/>
                <a:gridCol w="1125415"/>
                <a:gridCol w="743805"/>
                <a:gridCol w="1084995"/>
                <a:gridCol w="633046"/>
                <a:gridCol w="773723"/>
                <a:gridCol w="84406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AbS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AbS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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 a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 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cAd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Top-Down Parsing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E:\ISBCL\1ST@SUST\pic\icon_drop.jpg"/>
          <p:cNvPicPr>
            <a:picLocks noChangeAspect="1" noChangeArrowheads="1"/>
          </p:cNvPicPr>
          <p:nvPr/>
        </p:nvPicPr>
        <p:blipFill>
          <a:blip r:embed="rId2"/>
          <a:srcRect l="2326" t="4669" r="2326" b="3502"/>
          <a:stretch>
            <a:fillRect/>
          </a:stretch>
        </p:blipFill>
        <p:spPr bwMode="auto">
          <a:xfrm>
            <a:off x="1219200" y="1600200"/>
            <a:ext cx="668881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Phrase-Level Error Recovery</a:t>
            </a:r>
          </a:p>
        </p:txBody>
      </p:sp>
      <p:sp>
        <p:nvSpPr>
          <p:cNvPr id="6247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1D459A-31D8-4FF2-85C7-8EDB79EDB805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9228F3-A4CA-4B82-9CAC-C5E4162361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empty entry in the parsing table is  filled with a pointer to a special error routine which will take care that error case.</a:t>
            </a:r>
          </a:p>
          <a:p>
            <a:r>
              <a:rPr lang="en-US" dirty="0" smtClean="0"/>
              <a:t>These error routines may:</a:t>
            </a:r>
          </a:p>
          <a:p>
            <a:pPr lvl="1"/>
            <a:r>
              <a:rPr lang="en-US" dirty="0" smtClean="0"/>
              <a:t>change, insert, or delete input symbols.</a:t>
            </a:r>
          </a:p>
          <a:p>
            <a:pPr lvl="1"/>
            <a:r>
              <a:rPr lang="en-US" dirty="0" smtClean="0"/>
              <a:t>issue appropriate error messages</a:t>
            </a:r>
          </a:p>
          <a:p>
            <a:pPr lvl="1"/>
            <a:r>
              <a:rPr lang="en-US" dirty="0" smtClean="0"/>
              <a:t>pop items from the stack.</a:t>
            </a:r>
          </a:p>
          <a:p>
            <a:r>
              <a:rPr lang="en-US" dirty="0" smtClean="0"/>
              <a:t>We should be careful when we design these error routines, because we may put the parser into an infinite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534400" cy="758952"/>
          </a:xfrm>
        </p:spPr>
        <p:txBody>
          <a:bodyPr/>
          <a:lstStyle/>
          <a:p>
            <a:r>
              <a:rPr lang="en-US" dirty="0" smtClean="0"/>
              <a:t>End of part II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Predictive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BBE3-C0A4-428F-9EBC-4C99FFE6CD45}" type="datetime1">
              <a:rPr lang="en-US" smtClean="0"/>
              <a:pPr>
                <a:defRPr/>
              </a:pPr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solidFill>
                  <a:schemeClr val="tx1"/>
                </a:solidFill>
              </a:rPr>
              <a:t>A grammar  </a:t>
            </a:r>
            <a:r>
              <a:rPr lang="en-US" sz="2700" dirty="0" smtClean="0">
                <a:solidFill>
                  <a:schemeClr val="tx1"/>
                </a:solidFill>
              </a:rPr>
              <a:t>to be </a:t>
            </a:r>
            <a:r>
              <a:rPr lang="en-US" sz="2700" dirty="0" smtClean="0">
                <a:solidFill>
                  <a:schemeClr val="tx1"/>
                </a:solidFill>
                <a:sym typeface="Wingdings" pitchFamily="2" charset="2"/>
              </a:rPr>
              <a:t>suitable </a:t>
            </a:r>
            <a:r>
              <a:rPr lang="en-US" sz="2700" dirty="0">
                <a:solidFill>
                  <a:schemeClr val="tx1"/>
                </a:solidFill>
                <a:sym typeface="Wingdings" pitchFamily="2" charset="2"/>
              </a:rPr>
              <a:t>for predictive parsing (LL(1</a:t>
            </a:r>
            <a:r>
              <a:rPr lang="en-US" sz="2700" dirty="0" smtClean="0">
                <a:solidFill>
                  <a:schemeClr val="tx1"/>
                </a:solidFill>
                <a:sym typeface="Wingdings" pitchFamily="2" charset="2"/>
              </a:rPr>
              <a:t>))</a:t>
            </a:r>
            <a:endParaRPr lang="en-US" sz="27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Eliminate ambiguity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eliminate left recursion 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left factor 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Given </a:t>
            </a:r>
            <a:r>
              <a:rPr lang="en-US" dirty="0" smtClean="0">
                <a:sym typeface="Wingdings" pitchFamily="2" charset="2"/>
              </a:rPr>
              <a:t>the input symbol a, the non terminal A to be expand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	A </a:t>
            </a:r>
            <a:r>
              <a:rPr lang="en-US" dirty="0" smtClean="0">
                <a:sym typeface="Symbol" pitchFamily="18" charset="2"/>
              </a:rPr>
              <a:t> 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| ... | </a:t>
            </a:r>
            <a:r>
              <a:rPr lang="en-US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    will be the unique alternatives with first symbol a.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E8E7-3D51-4381-B61B-28127767768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LL(</a:t>
            </a:r>
            <a:r>
              <a:rPr lang="en-US" altLang="zh-TW" i="1" dirty="0">
                <a:solidFill>
                  <a:schemeClr val="tx1"/>
                </a:solidFill>
              </a:rPr>
              <a:t>k</a:t>
            </a:r>
            <a:r>
              <a:rPr lang="en-US" altLang="zh-TW" dirty="0">
                <a:solidFill>
                  <a:schemeClr val="tx1"/>
                </a:solidFill>
              </a:rPr>
              <a:t>) Parsing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5438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dirty="0"/>
              <a:t>The first </a:t>
            </a:r>
            <a:r>
              <a:rPr lang="en-US" altLang="zh-TW" dirty="0">
                <a:solidFill>
                  <a:srgbClr val="FF3399"/>
                </a:solidFill>
              </a:rPr>
              <a:t>L</a:t>
            </a:r>
            <a:r>
              <a:rPr lang="en-US" altLang="zh-TW" dirty="0"/>
              <a:t> stands for scanning the input from </a:t>
            </a:r>
            <a:r>
              <a:rPr lang="en-US" altLang="zh-TW" i="1" dirty="0">
                <a:solidFill>
                  <a:srgbClr val="FF3399"/>
                </a:solidFill>
              </a:rPr>
              <a:t>left</a:t>
            </a:r>
            <a:r>
              <a:rPr lang="en-US" altLang="zh-TW" dirty="0">
                <a:solidFill>
                  <a:srgbClr val="FF3399"/>
                </a:solidFill>
              </a:rPr>
              <a:t> to right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The second </a:t>
            </a:r>
            <a:r>
              <a:rPr lang="en-US" altLang="zh-TW" dirty="0">
                <a:solidFill>
                  <a:srgbClr val="FF3399"/>
                </a:solidFill>
              </a:rPr>
              <a:t>L</a:t>
            </a:r>
            <a:r>
              <a:rPr lang="en-US" altLang="zh-TW" dirty="0"/>
              <a:t> stands for producing a </a:t>
            </a:r>
            <a:r>
              <a:rPr lang="en-US" altLang="zh-TW" i="1" dirty="0">
                <a:solidFill>
                  <a:srgbClr val="FF3399"/>
                </a:solidFill>
              </a:rPr>
              <a:t>leftmost</a:t>
            </a:r>
            <a:r>
              <a:rPr lang="en-US" altLang="zh-TW" dirty="0">
                <a:solidFill>
                  <a:srgbClr val="FF3399"/>
                </a:solidFill>
              </a:rPr>
              <a:t> derivation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3399"/>
                </a:solidFill>
              </a:rPr>
              <a:t>k</a:t>
            </a:r>
            <a:r>
              <a:rPr lang="en-US" altLang="zh-TW" dirty="0"/>
              <a:t> stands for the number of </a:t>
            </a:r>
            <a:r>
              <a:rPr lang="en-US" altLang="zh-TW" dirty="0">
                <a:solidFill>
                  <a:schemeClr val="accent2"/>
                </a:solidFill>
              </a:rPr>
              <a:t>input symbols</a:t>
            </a:r>
            <a:r>
              <a:rPr lang="en-US" altLang="zh-TW" dirty="0"/>
              <a:t> for </a:t>
            </a:r>
            <a:r>
              <a:rPr lang="en-US" altLang="zh-TW" i="1" dirty="0" smtClean="0">
                <a:solidFill>
                  <a:srgbClr val="FF3399"/>
                </a:solidFill>
              </a:rPr>
              <a:t>look ahead </a:t>
            </a:r>
            <a:r>
              <a:rPr lang="en-US" altLang="zh-TW" dirty="0"/>
              <a:t>used to choose alternative productions at each derivation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Non-Recursive Predictive Parsing -- LL(1) Parser</a:t>
            </a:r>
          </a:p>
        </p:txBody>
      </p:sp>
      <p:sp>
        <p:nvSpPr>
          <p:cNvPr id="39946" name="Date Placeholder 10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23FCF9-BFE1-4F7A-AFD4-8E695DDC186E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 dirty="0"/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D98784-D9AD-4F38-B4B0-D0F8C98EF4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Non-Recursive predictive parsing is a table-driven parser.</a:t>
            </a:r>
          </a:p>
          <a:p>
            <a:r>
              <a:rPr lang="en-US" dirty="0" smtClean="0"/>
              <a:t>It is a top-down parser.</a:t>
            </a:r>
          </a:p>
          <a:p>
            <a:r>
              <a:rPr lang="en-US" dirty="0" smtClean="0"/>
              <a:t>It is also known as LL(1) Parser.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			input buffer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stack		Non-recursive 			output</a:t>
            </a:r>
          </a:p>
          <a:p>
            <a:pPr>
              <a:buFontTx/>
              <a:buNone/>
            </a:pPr>
            <a:r>
              <a:rPr lang="en-US" dirty="0" smtClean="0"/>
              <a:t>				Predictive Parser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			Parsing Table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1547813" y="4572000"/>
            <a:ext cx="133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3810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3886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5486400" y="4648200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AD70-D2CD-416F-AA40-DC063854557C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Non recursive </a:t>
            </a:r>
            <a:r>
              <a:rPr lang="en-US" altLang="zh-TW" dirty="0">
                <a:solidFill>
                  <a:schemeClr val="tx1"/>
                </a:solidFill>
              </a:rPr>
              <a:t>Predictive </a:t>
            </a:r>
            <a:r>
              <a:rPr lang="en-US" altLang="zh-TW" dirty="0" smtClean="0">
                <a:solidFill>
                  <a:schemeClr val="tx1"/>
                </a:solidFill>
              </a:rPr>
              <a:t>Parsing 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429000" y="3581400"/>
            <a:ext cx="2235200" cy="914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3429000" y="3657600"/>
            <a:ext cx="2109552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dirty="0" smtClean="0"/>
              <a:t>Predictive Parsing </a:t>
            </a:r>
          </a:p>
          <a:p>
            <a:pPr defTabSz="762000"/>
            <a:r>
              <a:rPr lang="en-US" altLang="zh-TW" dirty="0" smtClean="0"/>
              <a:t>Program</a:t>
            </a:r>
            <a:endParaRPr lang="en-US" altLang="zh-TW" dirty="0"/>
          </a:p>
          <a:p>
            <a:pPr defTabSz="762000"/>
            <a:endParaRPr lang="en-US" altLang="zh-TW" dirty="0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3454400" y="5130800"/>
            <a:ext cx="2235200" cy="6350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3641725" y="5260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/>
              <a:t>Parsing table</a:t>
            </a: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495800" y="25146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>
            <a:off x="2362200" y="39624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7" name="Line 9"/>
          <p:cNvSpPr>
            <a:spLocks noChangeShapeType="1"/>
          </p:cNvSpPr>
          <p:nvPr/>
        </p:nvSpPr>
        <p:spPr bwMode="auto">
          <a:xfrm>
            <a:off x="5715000" y="39624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5791200" y="2590800"/>
            <a:ext cx="84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dirty="0"/>
              <a:t>Input</a:t>
            </a:r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6918325" y="3736975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/>
              <a:t>Output</a:t>
            </a:r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457200" y="39624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dirty="0"/>
              <a:t>Stack</a:t>
            </a:r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>
            <a:off x="4495800" y="4495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2944" name="Group 16"/>
          <p:cNvGraphicFramePr>
            <a:graphicFrameLocks noGrp="1"/>
          </p:cNvGraphicFramePr>
          <p:nvPr>
            <p:ph idx="1"/>
          </p:nvPr>
        </p:nvGraphicFramePr>
        <p:xfrm>
          <a:off x="1906588" y="3718627"/>
          <a:ext cx="504825" cy="2682173"/>
        </p:xfrm>
        <a:graphic>
          <a:graphicData uri="http://schemas.openxmlformats.org/drawingml/2006/table">
            <a:tbl>
              <a:tblPr/>
              <a:tblGrid>
                <a:gridCol w="504825"/>
              </a:tblGrid>
              <a:tr h="35998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1" lang="en-US" altLang="zh-TW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5551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0409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454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5439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454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35393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963" name="Group 35"/>
          <p:cNvGraphicFramePr>
            <a:graphicFrameLocks noGrp="1"/>
          </p:cNvGraphicFramePr>
          <p:nvPr/>
        </p:nvGraphicFramePr>
        <p:xfrm>
          <a:off x="2743200" y="2060575"/>
          <a:ext cx="3455987" cy="396240"/>
        </p:xfrm>
        <a:graphic>
          <a:graphicData uri="http://schemas.openxmlformats.org/drawingml/2006/table">
            <a:tbl>
              <a:tblPr/>
              <a:tblGrid>
                <a:gridCol w="495300"/>
                <a:gridCol w="492125"/>
                <a:gridCol w="493712"/>
                <a:gridCol w="493713"/>
                <a:gridCol w="493712"/>
                <a:gridCol w="492125"/>
                <a:gridCol w="4953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LL(1) Parser</a:t>
            </a:r>
          </a:p>
        </p:txBody>
      </p:sp>
      <p:sp>
        <p:nvSpPr>
          <p:cNvPr id="4096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64F695-B947-4013-99AF-9B4BFEB31532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12-Sep-19</a:t>
            </a:fld>
            <a:endParaRPr lang="en-US"/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FF0CCD-1547-4617-A3CA-B8EE350922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/>
              <a:t>input buffer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our string to be parsed. We will assume that its end is marked with a special symbol $.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/>
              <a:t>output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 production rule representing a step of the derivation sequence (left-most derivation) of the string in the input buffer.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/>
              <a:t>stack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contains the grammar symbols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at the bottom of the stack, there is a special end marker symbol $.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initially the stack contains only the symbol $ and the starting symbol S.  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when the stack is emptied (</a:t>
            </a:r>
            <a:r>
              <a:rPr lang="en-US" sz="2000" dirty="0" err="1" smtClean="0">
                <a:solidFill>
                  <a:schemeClr val="tx1"/>
                </a:solidFill>
              </a:rPr>
              <a:t>ie</a:t>
            </a:r>
            <a:r>
              <a:rPr lang="en-US" sz="2000" dirty="0" smtClean="0">
                <a:solidFill>
                  <a:schemeClr val="tx1"/>
                </a:solidFill>
              </a:rPr>
              <a:t>. only $ left in the stack), the parsing is completed.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3231</Words>
  <Application>Microsoft Office PowerPoint</Application>
  <PresentationFormat>On-screen Show (4:3)</PresentationFormat>
  <Paragraphs>696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微軟正黑體</vt:lpstr>
      <vt:lpstr>新細明體</vt:lpstr>
      <vt:lpstr>Arial</vt:lpstr>
      <vt:lpstr>Calibri</vt:lpstr>
      <vt:lpstr>Courier New</vt:lpstr>
      <vt:lpstr>方正舒体</vt:lpstr>
      <vt:lpstr>Georgia</vt:lpstr>
      <vt:lpstr>Symbol</vt:lpstr>
      <vt:lpstr>Times New Roman</vt:lpstr>
      <vt:lpstr>Wingdings</vt:lpstr>
      <vt:lpstr>Wingdings 2</vt:lpstr>
      <vt:lpstr>Civic</vt:lpstr>
      <vt:lpstr>Syntax Analysis</vt:lpstr>
      <vt:lpstr>Phases of a Compiler</vt:lpstr>
      <vt:lpstr>Top-Down Parsing</vt:lpstr>
      <vt:lpstr>Top-Down Parsing</vt:lpstr>
      <vt:lpstr>Predictive Parser</vt:lpstr>
      <vt:lpstr>LL(k) Parsing</vt:lpstr>
      <vt:lpstr>Non-Recursive Predictive Parsing -- LL(1) Parser</vt:lpstr>
      <vt:lpstr>Non recursive Predictive Parsing </vt:lpstr>
      <vt:lpstr>LL(1) Parser</vt:lpstr>
      <vt:lpstr>LL(1) Parser</vt:lpstr>
      <vt:lpstr>LL(1) Parser – Parser Actions</vt:lpstr>
      <vt:lpstr>LL(1) Parser – Parser Actions</vt:lpstr>
      <vt:lpstr>LL(1) Parser – Example1</vt:lpstr>
      <vt:lpstr>LL(1) Parser – Example1 (cont.)</vt:lpstr>
      <vt:lpstr>LL(1) Parser – Example2</vt:lpstr>
      <vt:lpstr>LL(1) Parser – Example2</vt:lpstr>
      <vt:lpstr>LL(1) Parser -Example3</vt:lpstr>
      <vt:lpstr>Constructing LL(1) Parsing Tables</vt:lpstr>
      <vt:lpstr>Computing FIRST for Any String X</vt:lpstr>
      <vt:lpstr>FIRST Example(1)</vt:lpstr>
      <vt:lpstr>FIRST Example(2)</vt:lpstr>
      <vt:lpstr>Computing FOLLOW for non-terminals</vt:lpstr>
      <vt:lpstr>FOLLOW Example</vt:lpstr>
      <vt:lpstr>FOLLOW Example</vt:lpstr>
      <vt:lpstr>FOLLOW Example</vt:lpstr>
      <vt:lpstr>Constructing LL(1) Parsing Table -- Algorithm</vt:lpstr>
      <vt:lpstr>Constructing LL(1) Parsing Table -- Example</vt:lpstr>
      <vt:lpstr>LL(1) Grammars</vt:lpstr>
      <vt:lpstr>A Grammar which is not LL(1)</vt:lpstr>
      <vt:lpstr>A Grammar which is not LL(1) (cont.)</vt:lpstr>
      <vt:lpstr>Properties of LL(1) Grammars</vt:lpstr>
      <vt:lpstr>A Grammar which is not LL(1) (cont.)</vt:lpstr>
      <vt:lpstr>A Grammar which is not LL(1) (cont.)</vt:lpstr>
      <vt:lpstr>Error Recovery in Predictive Parsing</vt:lpstr>
      <vt:lpstr>Error Recovery Techniques</vt:lpstr>
      <vt:lpstr>Panic-Mode Error Recovery in LL(1) Parsing</vt:lpstr>
      <vt:lpstr>Panic-Mode Error Recovery in LL(1) Parsing</vt:lpstr>
      <vt:lpstr>Panic-Mode Error Recovery in LL(1) Parsing</vt:lpstr>
      <vt:lpstr>Panic-Mode Error Recovery - Example</vt:lpstr>
      <vt:lpstr>Phrase-Level Error Recovery</vt:lpstr>
      <vt:lpstr>End of part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1352 Principles of Compiler Design  — Unit - 2 — — Syntax Analysis—</dc:title>
  <dc:creator>Dr. K. M. Azharul Hasan</dc:creator>
  <cp:lastModifiedBy>Lenovo</cp:lastModifiedBy>
  <cp:revision>74</cp:revision>
  <dcterms:created xsi:type="dcterms:W3CDTF">2011-09-14T14:04:32Z</dcterms:created>
  <dcterms:modified xsi:type="dcterms:W3CDTF">2019-09-12T03:37:17Z</dcterms:modified>
</cp:coreProperties>
</file>