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961" r:id="rId2"/>
    <p:sldId id="968" r:id="rId3"/>
    <p:sldId id="516" r:id="rId4"/>
    <p:sldId id="504" r:id="rId5"/>
    <p:sldId id="505" r:id="rId6"/>
    <p:sldId id="975" r:id="rId7"/>
    <p:sldId id="974" r:id="rId8"/>
    <p:sldId id="979" r:id="rId9"/>
    <p:sldId id="976" r:id="rId10"/>
    <p:sldId id="980" r:id="rId11"/>
    <p:sldId id="963" r:id="rId12"/>
    <p:sldId id="964" r:id="rId13"/>
    <p:sldId id="966" r:id="rId14"/>
    <p:sldId id="508" r:id="rId15"/>
    <p:sldId id="507" r:id="rId16"/>
    <p:sldId id="978" r:id="rId17"/>
    <p:sldId id="497" r:id="rId18"/>
    <p:sldId id="977" r:id="rId19"/>
    <p:sldId id="967" r:id="rId20"/>
    <p:sldId id="4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42710"/>
  </p:normalViewPr>
  <p:slideViewPr>
    <p:cSldViewPr snapToGrid="0" snapToObjects="1">
      <p:cViewPr varScale="1">
        <p:scale>
          <a:sx n="50" d="100"/>
          <a:sy n="50" d="100"/>
        </p:scale>
        <p:origin x="1952" y="160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Syllabus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How does it work?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5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How does it work?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18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7D9FC2DB-DC29-5146-9DFE-A39D7FF36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D7D467C6-82A2-904B-9FFF-D7F0E092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4E172AA-C303-B549-82C7-136D20C32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30DD52-D4AC-C242-8399-506E70DF3415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4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69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How does it work?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2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1E01B061-36F7-BD4A-ACDF-F8A42773A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13CF753D-68DC-644C-BE53-AF058B63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483F7D8-8A6F-004D-9024-3026D7EF1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1FB139-A64E-B04F-9FF2-022970FF9DE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1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531F6797-1746-B544-8B18-54D6185DA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3178680A-4058-D646-84FC-FA1DB783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Department:  CS or others?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PhD, MS, Undergrad (senior/junior)?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Research areas/</a:t>
            </a:r>
            <a:r>
              <a:rPr lang="en-US" altLang="en-US" dirty="0" err="1">
                <a:ea typeface="ＭＳ Ｐゴシック" panose="020B0600070205080204" pitchFamily="34" charset="-128"/>
              </a:rPr>
              <a:t>interestes</a:t>
            </a:r>
            <a:r>
              <a:rPr lang="en-US" altLang="en-US" dirty="0">
                <a:ea typeface="ＭＳ Ｐゴシック" panose="020B0600070205080204" pitchFamily="34" charset="-128"/>
              </a:rPr>
              <a:t> if applicable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27614EDD-DECC-0C4A-A8A4-5CF087F7E8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C234C0-A2DC-D042-855B-CE38AFAE79A9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5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Serverless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5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0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6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emf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urdue.edu/homes/chunyi/teaching/cs536-sp23/cs536-sp23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qTYtvY6EdKz2o6J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mpuswire.com/c/GC1863205/" TargetMode="External"/><Relationship Id="rId4" Type="http://schemas.openxmlformats.org/officeDocument/2006/relationships/hyperlink" Target="https://www.cs.purdue.edu/homes/chunyi/teaching/cs536-sp23/cs536-sp23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qTYtvY6EdKz2o6J9" TargetMode="External"/><Relationship Id="rId2" Type="http://schemas.openxmlformats.org/officeDocument/2006/relationships/hyperlink" Target="https://campuswire.com/p/GC18632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s536-ta@cs.purdue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urdue.edu/homes/chuny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u3099@purdue.edu" TargetMode="External"/><Relationship Id="rId2" Type="http://schemas.openxmlformats.org/officeDocument/2006/relationships/hyperlink" Target="mailto:guo536@purdue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s536-ta@cs.purdue.edu" TargetMode="External"/><Relationship Id="rId4" Type="http://schemas.openxmlformats.org/officeDocument/2006/relationships/hyperlink" Target="mailto:peng326@purdue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qTYtvY6EdKz2o6J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2EB89D-6B33-41DD-C02D-06E0A7D2D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CS536: Data Communication &amp;</a:t>
            </a:r>
            <a:br>
              <a:rPr lang="en-US" dirty="0"/>
            </a:br>
            <a:r>
              <a:rPr lang="en-US" dirty="0"/>
              <a:t>Computer Networks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DF37D3-07AE-0C8E-540D-1B890630A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  <a:p>
            <a:r>
              <a:rPr lang="en-US" sz="3200" dirty="0" err="1"/>
              <a:t>Chunyi</a:t>
            </a:r>
            <a:r>
              <a:rPr lang="en-US" sz="3200" dirty="0"/>
              <a:t> Peng</a:t>
            </a:r>
          </a:p>
          <a:p>
            <a:r>
              <a:rPr lang="en-US" sz="3200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246555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944D2-AA3E-3EDD-7E54-D8BE0093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 </a:t>
            </a:r>
            <a:r>
              <a:rPr lang="en-US" sz="3200" b="1" dirty="0"/>
              <a:t>Be interactive </a:t>
            </a:r>
          </a:p>
          <a:p>
            <a:endParaRPr lang="en-US" sz="3200" b="1" dirty="0"/>
          </a:p>
          <a:p>
            <a:r>
              <a:rPr lang="en-US" sz="3200" dirty="0">
                <a:solidFill>
                  <a:srgbClr val="0000A8"/>
                </a:solidFill>
              </a:rPr>
              <a:t> Your feedback </a:t>
            </a:r>
            <a:r>
              <a:rPr lang="en-US" sz="3200" dirty="0"/>
              <a:t>will be used to tune how to teach CS536 </a:t>
            </a:r>
            <a:r>
              <a:rPr lang="en-US" sz="2800" b="1" dirty="0"/>
              <a:t>Scope: balance between Part I and Part II</a:t>
            </a:r>
          </a:p>
          <a:p>
            <a:pPr lvl="1"/>
            <a:r>
              <a:rPr lang="en-US" sz="2800" b="1" dirty="0"/>
              <a:t>Difficulty levels</a:t>
            </a:r>
            <a:r>
              <a:rPr lang="en-US" sz="2800" dirty="0"/>
              <a:t>: from basic to advanced</a:t>
            </a:r>
          </a:p>
          <a:p>
            <a:pPr lvl="1"/>
            <a:r>
              <a:rPr lang="en-US" sz="2800" b="1" dirty="0"/>
              <a:t>Assignments: </a:t>
            </a:r>
            <a:r>
              <a:rPr lang="en-US" sz="2800" dirty="0"/>
              <a:t>labs and homework </a:t>
            </a:r>
          </a:p>
          <a:p>
            <a:pPr lvl="1"/>
            <a:r>
              <a:rPr lang="en-US" sz="2800" b="1" dirty="0"/>
              <a:t>Quizzes and exams </a:t>
            </a:r>
          </a:p>
          <a:p>
            <a:pPr lvl="1"/>
            <a:endParaRPr lang="en-US" sz="2800" b="1" dirty="0"/>
          </a:p>
          <a:p>
            <a:r>
              <a:rPr lang="en-US" sz="3200" dirty="0"/>
              <a:t> Your feedback are welcome anytime</a:t>
            </a:r>
            <a:endParaRPr lang="en-US" sz="2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9E431E-066A-AE3F-3B46-E6EB2CAE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survey? </a:t>
            </a:r>
          </a:p>
        </p:txBody>
      </p:sp>
    </p:spTree>
    <p:extLst>
      <p:ext uri="{BB962C8B-B14F-4D97-AF65-F5344CB8AC3E}">
        <p14:creationId xmlns:p14="http://schemas.microsoft.com/office/powerpoint/2010/main" val="34427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463E3F-0C65-DE1D-1B63-0DFDB410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course about? </a:t>
            </a:r>
          </a:p>
        </p:txBody>
      </p:sp>
      <p:sp>
        <p:nvSpPr>
          <p:cNvPr id="7" name="Freeform 427">
            <a:extLst>
              <a:ext uri="{FF2B5EF4-FFF2-40B4-BE49-F238E27FC236}">
                <a16:creationId xmlns:a16="http://schemas.microsoft.com/office/drawing/2014/main" id="{D68EF2FC-BC91-8A21-EB11-024AE0C9E2A8}"/>
              </a:ext>
            </a:extLst>
          </p:cNvPr>
          <p:cNvSpPr>
            <a:spLocks noChangeAspect="1"/>
          </p:cNvSpPr>
          <p:nvPr/>
        </p:nvSpPr>
        <p:spPr bwMode="auto">
          <a:xfrm>
            <a:off x="1562589" y="1850298"/>
            <a:ext cx="8455364" cy="4572000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A37F9-2A79-6971-5688-C8CB41E69596}"/>
              </a:ext>
            </a:extLst>
          </p:cNvPr>
          <p:cNvSpPr txBox="1"/>
          <p:nvPr/>
        </p:nvSpPr>
        <p:spPr>
          <a:xfrm>
            <a:off x="5216770" y="3751577"/>
            <a:ext cx="2825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rgbClr val="0000A8"/>
                </a:solidFill>
              </a:rPr>
              <a:t>Internet</a:t>
            </a:r>
            <a:endParaRPr lang="en-US" sz="4400" dirty="0">
              <a:solidFill>
                <a:srgbClr val="000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6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463E3F-0C65-DE1D-1B63-0DFDB410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course about? </a:t>
            </a:r>
          </a:p>
        </p:txBody>
      </p:sp>
      <p:sp>
        <p:nvSpPr>
          <p:cNvPr id="7" name="Freeform 427">
            <a:extLst>
              <a:ext uri="{FF2B5EF4-FFF2-40B4-BE49-F238E27FC236}">
                <a16:creationId xmlns:a16="http://schemas.microsoft.com/office/drawing/2014/main" id="{D68EF2FC-BC91-8A21-EB11-024AE0C9E2A8}"/>
              </a:ext>
            </a:extLst>
          </p:cNvPr>
          <p:cNvSpPr>
            <a:spLocks noChangeAspect="1"/>
          </p:cNvSpPr>
          <p:nvPr/>
        </p:nvSpPr>
        <p:spPr bwMode="auto">
          <a:xfrm>
            <a:off x="1562589" y="1850298"/>
            <a:ext cx="8455364" cy="4572000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A37F9-2A79-6971-5688-C8CB41E69596}"/>
              </a:ext>
            </a:extLst>
          </p:cNvPr>
          <p:cNvSpPr txBox="1"/>
          <p:nvPr/>
        </p:nvSpPr>
        <p:spPr>
          <a:xfrm>
            <a:off x="5216770" y="3751577"/>
            <a:ext cx="2825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rgbClr val="0000A8"/>
                </a:solidFill>
              </a:rPr>
              <a:t>Internet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4" name="Freeform 427">
            <a:extLst>
              <a:ext uri="{FF2B5EF4-FFF2-40B4-BE49-F238E27FC236}">
                <a16:creationId xmlns:a16="http://schemas.microsoft.com/office/drawing/2014/main" id="{F01F9C8C-5D41-16BD-F9D0-89E445DCA71F}"/>
              </a:ext>
            </a:extLst>
          </p:cNvPr>
          <p:cNvSpPr>
            <a:spLocks noChangeAspect="1"/>
          </p:cNvSpPr>
          <p:nvPr/>
        </p:nvSpPr>
        <p:spPr bwMode="auto">
          <a:xfrm>
            <a:off x="3070241" y="2589248"/>
            <a:ext cx="5918756" cy="3200400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5CD27-1FB1-CE0F-7BED-F6A8DFA7FDF2}"/>
              </a:ext>
            </a:extLst>
          </p:cNvPr>
          <p:cNvSpPr txBox="1"/>
          <p:nvPr/>
        </p:nvSpPr>
        <p:spPr>
          <a:xfrm>
            <a:off x="361593" y="1268321"/>
            <a:ext cx="57032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Billions of connected computing  </a:t>
            </a:r>
            <a:r>
              <a:rPr lang="en-US" altLang="ja-JP" sz="3200" dirty="0">
                <a:solidFill>
                  <a:srgbClr val="FF0000"/>
                </a:solidFill>
              </a:rPr>
              <a:t>devices (end systems/hosts)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B57998-E3DE-4401-AD6C-7A60894D9B30}"/>
              </a:ext>
            </a:extLst>
          </p:cNvPr>
          <p:cNvGrpSpPr>
            <a:grpSpLocks noChangeAspect="1"/>
          </p:cNvGrpSpPr>
          <p:nvPr/>
        </p:nvGrpSpPr>
        <p:grpSpPr>
          <a:xfrm>
            <a:off x="8197331" y="261873"/>
            <a:ext cx="3579351" cy="2286000"/>
            <a:chOff x="618085" y="1428021"/>
            <a:chExt cx="2238649" cy="1453172"/>
          </a:xfrm>
        </p:grpSpPr>
        <p:grpSp>
          <p:nvGrpSpPr>
            <p:cNvPr id="12" name="Group 1064">
              <a:extLst>
                <a:ext uri="{FF2B5EF4-FFF2-40B4-BE49-F238E27FC236}">
                  <a16:creationId xmlns:a16="http://schemas.microsoft.com/office/drawing/2014/main" id="{7D83FE79-8524-3078-7E5E-C450553DD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8805" y="1490654"/>
              <a:ext cx="627929" cy="611023"/>
              <a:chOff x="877" y="1008"/>
              <a:chExt cx="2747" cy="2591"/>
            </a:xfrm>
          </p:grpSpPr>
          <p:pic>
            <p:nvPicPr>
              <p:cNvPr id="65" name="Picture 1065" descr="antenna_stylized">
                <a:extLst>
                  <a:ext uri="{FF2B5EF4-FFF2-40B4-BE49-F238E27FC236}">
                    <a16:creationId xmlns:a16="http://schemas.microsoft.com/office/drawing/2014/main" id="{284321CC-0757-2738-C8EA-3820ED0EE8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1066" descr="laptop_keyboard">
                <a:extLst>
                  <a:ext uri="{FF2B5EF4-FFF2-40B4-BE49-F238E27FC236}">
                    <a16:creationId xmlns:a16="http://schemas.microsoft.com/office/drawing/2014/main" id="{50CB5BA7-C6C0-26C1-EACB-264F44285E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Freeform 1067">
                <a:extLst>
                  <a:ext uri="{FF2B5EF4-FFF2-40B4-BE49-F238E27FC236}">
                    <a16:creationId xmlns:a16="http://schemas.microsoft.com/office/drawing/2014/main" id="{318B6F61-5260-AD7E-AE18-210E67A52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68" name="Picture 1068" descr="screen">
                <a:extLst>
                  <a:ext uri="{FF2B5EF4-FFF2-40B4-BE49-F238E27FC236}">
                    <a16:creationId xmlns:a16="http://schemas.microsoft.com/office/drawing/2014/main" id="{ACE89AA1-D988-15B1-9D4B-29B494FECD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1069">
                <a:extLst>
                  <a:ext uri="{FF2B5EF4-FFF2-40B4-BE49-F238E27FC236}">
                    <a16:creationId xmlns:a16="http://schemas.microsoft.com/office/drawing/2014/main" id="{44150C1C-DF56-5766-6AF5-1F31826C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" name="Freeform 1070">
                <a:extLst>
                  <a:ext uri="{FF2B5EF4-FFF2-40B4-BE49-F238E27FC236}">
                    <a16:creationId xmlns:a16="http://schemas.microsoft.com/office/drawing/2014/main" id="{83A10073-F113-9128-4E7F-51C0C0F3A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Freeform 1071">
                <a:extLst>
                  <a:ext uri="{FF2B5EF4-FFF2-40B4-BE49-F238E27FC236}">
                    <a16:creationId xmlns:a16="http://schemas.microsoft.com/office/drawing/2014/main" id="{03C03156-90EE-ECEA-36A9-D18D7A5E9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" name="Freeform 1072">
                <a:extLst>
                  <a:ext uri="{FF2B5EF4-FFF2-40B4-BE49-F238E27FC236}">
                    <a16:creationId xmlns:a16="http://schemas.microsoft.com/office/drawing/2014/main" id="{5CCE57D8-BC6B-AA52-C5C5-9E1ED6A14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Freeform 1073">
                <a:extLst>
                  <a:ext uri="{FF2B5EF4-FFF2-40B4-BE49-F238E27FC236}">
                    <a16:creationId xmlns:a16="http://schemas.microsoft.com/office/drawing/2014/main" id="{C777F595-814F-3F07-ECEF-0A855130D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Freeform 1074">
                <a:extLst>
                  <a:ext uri="{FF2B5EF4-FFF2-40B4-BE49-F238E27FC236}">
                    <a16:creationId xmlns:a16="http://schemas.microsoft.com/office/drawing/2014/main" id="{FA1759B5-71E0-F253-1DFE-053665836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5" name="Group 1075">
                <a:extLst>
                  <a:ext uri="{FF2B5EF4-FFF2-40B4-BE49-F238E27FC236}">
                    <a16:creationId xmlns:a16="http://schemas.microsoft.com/office/drawing/2014/main" id="{AA16F8BD-7FD1-5EA9-F6FE-2F17252C59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2" name="Freeform 1076">
                  <a:extLst>
                    <a:ext uri="{FF2B5EF4-FFF2-40B4-BE49-F238E27FC236}">
                      <a16:creationId xmlns:a16="http://schemas.microsoft.com/office/drawing/2014/main" id="{83C6DD50-99E1-8440-0EDC-B66C69F2AF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3" name="Freeform 1077">
                  <a:extLst>
                    <a:ext uri="{FF2B5EF4-FFF2-40B4-BE49-F238E27FC236}">
                      <a16:creationId xmlns:a16="http://schemas.microsoft.com/office/drawing/2014/main" id="{DA4790BD-B596-74DC-1228-0DFD11F2A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4" name="Freeform 1078">
                  <a:extLst>
                    <a:ext uri="{FF2B5EF4-FFF2-40B4-BE49-F238E27FC236}">
                      <a16:creationId xmlns:a16="http://schemas.microsoft.com/office/drawing/2014/main" id="{6873428A-CC6A-CA78-4B65-7C6B00423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5" name="Freeform 1079">
                  <a:extLst>
                    <a:ext uri="{FF2B5EF4-FFF2-40B4-BE49-F238E27FC236}">
                      <a16:creationId xmlns:a16="http://schemas.microsoft.com/office/drawing/2014/main" id="{516A9C25-D65E-F181-D81F-F6F8366A6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6" name="Freeform 1080">
                  <a:extLst>
                    <a:ext uri="{FF2B5EF4-FFF2-40B4-BE49-F238E27FC236}">
                      <a16:creationId xmlns:a16="http://schemas.microsoft.com/office/drawing/2014/main" id="{4971141D-3512-598D-BC71-E7ABBA56F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" name="Freeform 1081">
                  <a:extLst>
                    <a:ext uri="{FF2B5EF4-FFF2-40B4-BE49-F238E27FC236}">
                      <a16:creationId xmlns:a16="http://schemas.microsoft.com/office/drawing/2014/main" id="{06FB2D18-474A-E750-D50F-6C07EC1F86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6" name="Freeform 1082">
                <a:extLst>
                  <a:ext uri="{FF2B5EF4-FFF2-40B4-BE49-F238E27FC236}">
                    <a16:creationId xmlns:a16="http://schemas.microsoft.com/office/drawing/2014/main" id="{18255305-B2AC-AF06-68A6-EE5978530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Freeform 1083">
                <a:extLst>
                  <a:ext uri="{FF2B5EF4-FFF2-40B4-BE49-F238E27FC236}">
                    <a16:creationId xmlns:a16="http://schemas.microsoft.com/office/drawing/2014/main" id="{700D5177-7354-9CFD-4ABA-FF5D34A73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1084">
                <a:extLst>
                  <a:ext uri="{FF2B5EF4-FFF2-40B4-BE49-F238E27FC236}">
                    <a16:creationId xmlns:a16="http://schemas.microsoft.com/office/drawing/2014/main" id="{BA17F7B4-C198-FB1B-57BD-BA9A1C59F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1085">
                <a:extLst>
                  <a:ext uri="{FF2B5EF4-FFF2-40B4-BE49-F238E27FC236}">
                    <a16:creationId xmlns:a16="http://schemas.microsoft.com/office/drawing/2014/main" id="{C53E6DED-6FAD-B4EA-AAA8-6755955C0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1086">
                <a:extLst>
                  <a:ext uri="{FF2B5EF4-FFF2-40B4-BE49-F238E27FC236}">
                    <a16:creationId xmlns:a16="http://schemas.microsoft.com/office/drawing/2014/main" id="{93E1AC86-46A8-00EE-1BA9-BEFAB2F21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1087">
                <a:extLst>
                  <a:ext uri="{FF2B5EF4-FFF2-40B4-BE49-F238E27FC236}">
                    <a16:creationId xmlns:a16="http://schemas.microsoft.com/office/drawing/2014/main" id="{F341E36E-73F5-7DFC-926A-AF07F597950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652">
              <a:extLst>
                <a:ext uri="{FF2B5EF4-FFF2-40B4-BE49-F238E27FC236}">
                  <a16:creationId xmlns:a16="http://schemas.microsoft.com/office/drawing/2014/main" id="{E14D5514-003B-B953-9206-680E361C0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7669" y="1611378"/>
              <a:ext cx="511595" cy="419441"/>
              <a:chOff x="2751" y="1851"/>
              <a:chExt cx="462" cy="478"/>
            </a:xfrm>
          </p:grpSpPr>
          <p:pic>
            <p:nvPicPr>
              <p:cNvPr id="63" name="Picture 653" descr="iphone_stylized_small">
                <a:extLst>
                  <a:ext uri="{FF2B5EF4-FFF2-40B4-BE49-F238E27FC236}">
                    <a16:creationId xmlns:a16="http://schemas.microsoft.com/office/drawing/2014/main" id="{6FA21F08-107F-E019-212A-77EC1B1D4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654" descr="antenna_radiation_stylized">
                <a:extLst>
                  <a:ext uri="{FF2B5EF4-FFF2-40B4-BE49-F238E27FC236}">
                    <a16:creationId xmlns:a16="http://schemas.microsoft.com/office/drawing/2014/main" id="{9A5DBE1C-43BB-56BD-F318-9EC5FC918D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5AF1E0-6828-A3E7-BA24-A7C5247E129C}"/>
                </a:ext>
              </a:extLst>
            </p:cNvPr>
            <p:cNvGrpSpPr/>
            <p:nvPr/>
          </p:nvGrpSpPr>
          <p:grpSpPr>
            <a:xfrm>
              <a:off x="1346422" y="2111586"/>
              <a:ext cx="580012" cy="769607"/>
              <a:chOff x="7797061" y="3296104"/>
              <a:chExt cx="347997" cy="396620"/>
            </a:xfrm>
          </p:grpSpPr>
          <p:pic>
            <p:nvPicPr>
              <p:cNvPr id="61" name="Picture 571" descr="fridge2.png">
                <a:extLst>
                  <a:ext uri="{FF2B5EF4-FFF2-40B4-BE49-F238E27FC236}">
                    <a16:creationId xmlns:a16="http://schemas.microsoft.com/office/drawing/2014/main" id="{DD83AB22-4608-C24C-D70A-B41D99395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Picture 1115" descr="antenna_stylized">
                <a:extLst>
                  <a:ext uri="{FF2B5EF4-FFF2-40B4-BE49-F238E27FC236}">
                    <a16:creationId xmlns:a16="http://schemas.microsoft.com/office/drawing/2014/main" id="{5D1B983C-F943-7E9A-11CF-D72B81857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" name="Group 950">
              <a:extLst>
                <a:ext uri="{FF2B5EF4-FFF2-40B4-BE49-F238E27FC236}">
                  <a16:creationId xmlns:a16="http://schemas.microsoft.com/office/drawing/2014/main" id="{12CC7E97-4029-9633-BC04-4F02D09D0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136" y="2136649"/>
              <a:ext cx="228492" cy="713902"/>
              <a:chOff x="4140" y="-1095"/>
              <a:chExt cx="1425" cy="3920"/>
            </a:xfrm>
          </p:grpSpPr>
          <p:sp>
            <p:nvSpPr>
              <p:cNvPr id="29" name="Freeform 951">
                <a:extLst>
                  <a:ext uri="{FF2B5EF4-FFF2-40B4-BE49-F238E27FC236}">
                    <a16:creationId xmlns:a16="http://schemas.microsoft.com/office/drawing/2014/main" id="{1B1B9BF5-353E-25D2-A707-19970432F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Rectangle 952">
                <a:extLst>
                  <a:ext uri="{FF2B5EF4-FFF2-40B4-BE49-F238E27FC236}">
                    <a16:creationId xmlns:a16="http://schemas.microsoft.com/office/drawing/2014/main" id="{8564F144-440B-2D4C-DB43-9393F0247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953">
                <a:extLst>
                  <a:ext uri="{FF2B5EF4-FFF2-40B4-BE49-F238E27FC236}">
                    <a16:creationId xmlns:a16="http://schemas.microsoft.com/office/drawing/2014/main" id="{5C0B1325-6A08-CE29-554D-11F700C24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Freeform 954">
                <a:extLst>
                  <a:ext uri="{FF2B5EF4-FFF2-40B4-BE49-F238E27FC236}">
                    <a16:creationId xmlns:a16="http://schemas.microsoft.com/office/drawing/2014/main" id="{C40A2750-6224-A895-A0B2-AA8F264DA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Rectangle 955">
                <a:extLst>
                  <a:ext uri="{FF2B5EF4-FFF2-40B4-BE49-F238E27FC236}">
                    <a16:creationId xmlns:a16="http://schemas.microsoft.com/office/drawing/2014/main" id="{7567C84B-9E2E-3F98-757E-89FEFEBF5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4" name="Group 956">
                <a:extLst>
                  <a:ext uri="{FF2B5EF4-FFF2-40B4-BE49-F238E27FC236}">
                    <a16:creationId xmlns:a16="http://schemas.microsoft.com/office/drawing/2014/main" id="{A493A71C-5A09-0637-D4D8-0807E6FA0A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9" name="AutoShape 957">
                  <a:extLst>
                    <a:ext uri="{FF2B5EF4-FFF2-40B4-BE49-F238E27FC236}">
                      <a16:creationId xmlns:a16="http://schemas.microsoft.com/office/drawing/2014/main" id="{C5F34247-B326-4448-C958-F39EABAC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AutoShape 958">
                  <a:extLst>
                    <a:ext uri="{FF2B5EF4-FFF2-40B4-BE49-F238E27FC236}">
                      <a16:creationId xmlns:a16="http://schemas.microsoft.com/office/drawing/2014/main" id="{FBB46A18-747E-58FE-1AC3-3D23A2A90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Rectangle 959">
                <a:extLst>
                  <a:ext uri="{FF2B5EF4-FFF2-40B4-BE49-F238E27FC236}">
                    <a16:creationId xmlns:a16="http://schemas.microsoft.com/office/drawing/2014/main" id="{7DEA68D0-76D6-3873-5F8F-31D1621AF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6" name="Group 960">
                <a:extLst>
                  <a:ext uri="{FF2B5EF4-FFF2-40B4-BE49-F238E27FC236}">
                    <a16:creationId xmlns:a16="http://schemas.microsoft.com/office/drawing/2014/main" id="{7070CBCB-8009-89EA-78C1-9282D1CAA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7" name="AutoShape 961">
                  <a:extLst>
                    <a:ext uri="{FF2B5EF4-FFF2-40B4-BE49-F238E27FC236}">
                      <a16:creationId xmlns:a16="http://schemas.microsoft.com/office/drawing/2014/main" id="{64CAB8F3-F2B1-0BB8-5DE9-80AE54AA3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AutoShape 962">
                  <a:extLst>
                    <a:ext uri="{FF2B5EF4-FFF2-40B4-BE49-F238E27FC236}">
                      <a16:creationId xmlns:a16="http://schemas.microsoft.com/office/drawing/2014/main" id="{4B2500AD-3164-C418-C060-FCA73EB30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Rectangle 963">
                <a:extLst>
                  <a:ext uri="{FF2B5EF4-FFF2-40B4-BE49-F238E27FC236}">
                    <a16:creationId xmlns:a16="http://schemas.microsoft.com/office/drawing/2014/main" id="{6AF951AE-18DA-1B94-BAE8-C5A1D3699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964">
                <a:extLst>
                  <a:ext uri="{FF2B5EF4-FFF2-40B4-BE49-F238E27FC236}">
                    <a16:creationId xmlns:a16="http://schemas.microsoft.com/office/drawing/2014/main" id="{BD39636D-2277-9E6B-74D9-EA302E4B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-109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9" name="Group 965">
                <a:extLst>
                  <a:ext uri="{FF2B5EF4-FFF2-40B4-BE49-F238E27FC236}">
                    <a16:creationId xmlns:a16="http://schemas.microsoft.com/office/drawing/2014/main" id="{B524B658-E768-F702-4FC6-942A6DE627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5" name="AutoShape 966">
                  <a:extLst>
                    <a:ext uri="{FF2B5EF4-FFF2-40B4-BE49-F238E27FC236}">
                      <a16:creationId xmlns:a16="http://schemas.microsoft.com/office/drawing/2014/main" id="{C822A019-1DD8-7F33-359F-5458EB089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AutoShape 967">
                  <a:extLst>
                    <a:ext uri="{FF2B5EF4-FFF2-40B4-BE49-F238E27FC236}">
                      <a16:creationId xmlns:a16="http://schemas.microsoft.com/office/drawing/2014/main" id="{338DF434-EBD7-4FFF-0C0E-9B984FD7A0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0" name="Freeform 968">
                <a:extLst>
                  <a:ext uri="{FF2B5EF4-FFF2-40B4-BE49-F238E27FC236}">
                    <a16:creationId xmlns:a16="http://schemas.microsoft.com/office/drawing/2014/main" id="{5F627656-5386-631A-7F37-CEC2BD03E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1" name="Group 969">
                <a:extLst>
                  <a:ext uri="{FF2B5EF4-FFF2-40B4-BE49-F238E27FC236}">
                    <a16:creationId xmlns:a16="http://schemas.microsoft.com/office/drawing/2014/main" id="{574853B6-CDCE-03F0-1DA9-AE8C85EF7D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" name="AutoShape 970">
                  <a:extLst>
                    <a:ext uri="{FF2B5EF4-FFF2-40B4-BE49-F238E27FC236}">
                      <a16:creationId xmlns:a16="http://schemas.microsoft.com/office/drawing/2014/main" id="{38F46B90-73B6-28A1-4694-696B76B716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AutoShape 971">
                  <a:extLst>
                    <a:ext uri="{FF2B5EF4-FFF2-40B4-BE49-F238E27FC236}">
                      <a16:creationId xmlns:a16="http://schemas.microsoft.com/office/drawing/2014/main" id="{D2DD4FD5-80D2-D8AA-F4F2-E43C97492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" name="Rectangle 972">
                <a:extLst>
                  <a:ext uri="{FF2B5EF4-FFF2-40B4-BE49-F238E27FC236}">
                    <a16:creationId xmlns:a16="http://schemas.microsoft.com/office/drawing/2014/main" id="{30DD15B6-8CD2-AA8A-1C05-CA48EDAF6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973">
                <a:extLst>
                  <a:ext uri="{FF2B5EF4-FFF2-40B4-BE49-F238E27FC236}">
                    <a16:creationId xmlns:a16="http://schemas.microsoft.com/office/drawing/2014/main" id="{DA2CFF1A-C3E9-7759-C34D-8CDFC8D2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" name="Freeform 974">
                <a:extLst>
                  <a:ext uri="{FF2B5EF4-FFF2-40B4-BE49-F238E27FC236}">
                    <a16:creationId xmlns:a16="http://schemas.microsoft.com/office/drawing/2014/main" id="{60EE63C8-3334-F89B-36CE-3A2236497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Oval 975">
                <a:extLst>
                  <a:ext uri="{FF2B5EF4-FFF2-40B4-BE49-F238E27FC236}">
                    <a16:creationId xmlns:a16="http://schemas.microsoft.com/office/drawing/2014/main" id="{832B9C7B-1885-22BD-5BDD-603531718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976">
                <a:extLst>
                  <a:ext uri="{FF2B5EF4-FFF2-40B4-BE49-F238E27FC236}">
                    <a16:creationId xmlns:a16="http://schemas.microsoft.com/office/drawing/2014/main" id="{88AB5F67-77DD-19C7-3C55-3F785CB4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" name="AutoShape 977">
                <a:extLst>
                  <a:ext uri="{FF2B5EF4-FFF2-40B4-BE49-F238E27FC236}">
                    <a16:creationId xmlns:a16="http://schemas.microsoft.com/office/drawing/2014/main" id="{012A63B6-7BE8-6BE1-9E8B-8EDAE37C7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AutoShape 978">
                <a:extLst>
                  <a:ext uri="{FF2B5EF4-FFF2-40B4-BE49-F238E27FC236}">
                    <a16:creationId xmlns:a16="http://schemas.microsoft.com/office/drawing/2014/main" id="{6056101D-0D3F-A821-EE01-53C241795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979">
                <a:extLst>
                  <a:ext uri="{FF2B5EF4-FFF2-40B4-BE49-F238E27FC236}">
                    <a16:creationId xmlns:a16="http://schemas.microsoft.com/office/drawing/2014/main" id="{D8A9C8AA-849B-C741-8879-3A6A6F5BE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Oval 980">
                <a:extLst>
                  <a:ext uri="{FF2B5EF4-FFF2-40B4-BE49-F238E27FC236}">
                    <a16:creationId xmlns:a16="http://schemas.microsoft.com/office/drawing/2014/main" id="{2D3EB66C-4B8F-FB50-0F85-0717BC9C4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" name="Oval 981">
                <a:extLst>
                  <a:ext uri="{FF2B5EF4-FFF2-40B4-BE49-F238E27FC236}">
                    <a16:creationId xmlns:a16="http://schemas.microsoft.com/office/drawing/2014/main" id="{2B8C6DEE-FC63-4D92-7313-AF5E1D1A2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982">
                <a:extLst>
                  <a:ext uri="{FF2B5EF4-FFF2-40B4-BE49-F238E27FC236}">
                    <a16:creationId xmlns:a16="http://schemas.microsoft.com/office/drawing/2014/main" id="{8E18F2D8-5FCD-0BE6-9358-D2EF9A542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6B59ED-20DD-AC15-66BE-5B151E548F66}"/>
                </a:ext>
              </a:extLst>
            </p:cNvPr>
            <p:cNvGrpSpPr/>
            <p:nvPr/>
          </p:nvGrpSpPr>
          <p:grpSpPr>
            <a:xfrm>
              <a:off x="2053502" y="2245186"/>
              <a:ext cx="672582" cy="617342"/>
              <a:chOff x="5275406" y="2711455"/>
              <a:chExt cx="452949" cy="405518"/>
            </a:xfrm>
          </p:grpSpPr>
          <p:pic>
            <p:nvPicPr>
              <p:cNvPr id="26" name="Picture 25" descr="server_rack.png">
                <a:extLst>
                  <a:ext uri="{FF2B5EF4-FFF2-40B4-BE49-F238E27FC236}">
                    <a16:creationId xmlns:a16="http://schemas.microsoft.com/office/drawing/2014/main" id="{465B4AB3-9EDD-2663-F1D9-AFE5DB82E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7367" y="2770786"/>
                <a:ext cx="190988" cy="313366"/>
              </a:xfrm>
              <a:prstGeom prst="rect">
                <a:avLst/>
              </a:prstGeom>
            </p:spPr>
          </p:pic>
          <p:pic>
            <p:nvPicPr>
              <p:cNvPr id="27" name="Picture 26" descr="server_rack.png">
                <a:extLst>
                  <a:ext uri="{FF2B5EF4-FFF2-40B4-BE49-F238E27FC236}">
                    <a16:creationId xmlns:a16="http://schemas.microsoft.com/office/drawing/2014/main" id="{5A6F740D-5E23-FDB2-5090-9F29FB30D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5406" y="2764002"/>
                <a:ext cx="190988" cy="313366"/>
              </a:xfrm>
              <a:prstGeom prst="rect">
                <a:avLst/>
              </a:prstGeom>
            </p:spPr>
          </p:pic>
          <p:pic>
            <p:nvPicPr>
              <p:cNvPr id="28" name="Picture 27" descr="server_rack.png">
                <a:extLst>
                  <a:ext uri="{FF2B5EF4-FFF2-40B4-BE49-F238E27FC236}">
                    <a16:creationId xmlns:a16="http://schemas.microsoft.com/office/drawing/2014/main" id="{13616392-C9A8-34C6-6927-E7847387E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5676" y="2711455"/>
                <a:ext cx="247152" cy="405518"/>
              </a:xfrm>
              <a:prstGeom prst="rect">
                <a:avLst/>
              </a:prstGeom>
            </p:spPr>
          </p:pic>
        </p:grpSp>
        <p:grpSp>
          <p:nvGrpSpPr>
            <p:cNvPr id="17" name="Group 590">
              <a:extLst>
                <a:ext uri="{FF2B5EF4-FFF2-40B4-BE49-F238E27FC236}">
                  <a16:creationId xmlns:a16="http://schemas.microsoft.com/office/drawing/2014/main" id="{247EBB5B-FAD7-36C6-DA5A-2F4A7675447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18085" y="1595547"/>
              <a:ext cx="517401" cy="503916"/>
              <a:chOff x="2839" y="3501"/>
              <a:chExt cx="755" cy="803"/>
            </a:xfrm>
          </p:grpSpPr>
          <p:pic>
            <p:nvPicPr>
              <p:cNvPr id="24" name="Picture 591" descr="desktop_computer_stylized_medium">
                <a:extLst>
                  <a:ext uri="{FF2B5EF4-FFF2-40B4-BE49-F238E27FC236}">
                    <a16:creationId xmlns:a16="http://schemas.microsoft.com/office/drawing/2014/main" id="{ABBB9F17-3B1D-98B7-FD00-94B90E00C7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Freeform 592">
                <a:extLst>
                  <a:ext uri="{FF2B5EF4-FFF2-40B4-BE49-F238E27FC236}">
                    <a16:creationId xmlns:a16="http://schemas.microsoft.com/office/drawing/2014/main" id="{D77B8F55-93A5-FFCD-0A51-234A92804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AC2BFDB-6291-3409-2CAA-6C20147B2BA3}"/>
                </a:ext>
              </a:extLst>
            </p:cNvPr>
            <p:cNvGrpSpPr/>
            <p:nvPr/>
          </p:nvGrpSpPr>
          <p:grpSpPr>
            <a:xfrm>
              <a:off x="1609415" y="1428021"/>
              <a:ext cx="748578" cy="712374"/>
              <a:chOff x="8631407" y="2290407"/>
              <a:chExt cx="530702" cy="478009"/>
            </a:xfrm>
          </p:grpSpPr>
          <p:pic>
            <p:nvPicPr>
              <p:cNvPr id="22" name="Picture 568" descr="light2.png">
                <a:extLst>
                  <a:ext uri="{FF2B5EF4-FFF2-40B4-BE49-F238E27FC236}">
                    <a16:creationId xmlns:a16="http://schemas.microsoft.com/office/drawing/2014/main" id="{3662220A-4EF1-F78B-B7C1-050024746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825293" y="2362969"/>
                <a:ext cx="92772" cy="405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017" descr="antenna_stylized">
                <a:extLst>
                  <a:ext uri="{FF2B5EF4-FFF2-40B4-BE49-F238E27FC236}">
                    <a16:creationId xmlns:a16="http://schemas.microsoft.com/office/drawing/2014/main" id="{35992576-8232-6BBB-5486-D0F8EF8246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407" y="2290407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2472475-F561-743C-4528-8EC7C2237185}"/>
              </a:ext>
            </a:extLst>
          </p:cNvPr>
          <p:cNvGrpSpPr>
            <a:grpSpLocks noChangeAspect="1"/>
          </p:cNvGrpSpPr>
          <p:nvPr/>
        </p:nvGrpSpPr>
        <p:grpSpPr>
          <a:xfrm>
            <a:off x="129520" y="4470786"/>
            <a:ext cx="4525684" cy="2286000"/>
            <a:chOff x="1917782" y="1507253"/>
            <a:chExt cx="8009387" cy="404567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59D1FF6-4E76-3DDC-841E-F593D7B51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061956" y="2753382"/>
              <a:ext cx="1124188" cy="1136342"/>
            </a:xfrm>
            <a:prstGeom prst="rect">
              <a:avLst/>
            </a:prstGeom>
          </p:spPr>
        </p:pic>
        <p:pic>
          <p:nvPicPr>
            <p:cNvPr id="107" name="Picture 4" descr="whisper">
              <a:extLst>
                <a:ext uri="{FF2B5EF4-FFF2-40B4-BE49-F238E27FC236}">
                  <a16:creationId xmlns:a16="http://schemas.microsoft.com/office/drawing/2014/main" id="{1E79752E-0786-1EDE-E19D-76B87D69E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644" y="3992418"/>
              <a:ext cx="1895474" cy="1560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Picture 23">
              <a:extLst>
                <a:ext uri="{FF2B5EF4-FFF2-40B4-BE49-F238E27FC236}">
                  <a16:creationId xmlns:a16="http://schemas.microsoft.com/office/drawing/2014/main" id="{B897795C-76CC-054A-9160-9D2AB3911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988" y="1507253"/>
              <a:ext cx="695325" cy="109696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1">
              <a:extLst>
                <a:ext uri="{FF2B5EF4-FFF2-40B4-BE49-F238E27FC236}">
                  <a16:creationId xmlns:a16="http://schemas.microsoft.com/office/drawing/2014/main" id="{FDFB68FF-B236-AF3C-11E6-6375BE56F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405" y="2491170"/>
              <a:ext cx="1289050" cy="15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13B1628B-65D0-C990-D0F4-142BADFA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917782" y="1526443"/>
              <a:ext cx="550339" cy="1149734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4B03B3C-674C-35A6-DC0B-AB8058C3D83F}"/>
                </a:ext>
              </a:extLst>
            </p:cNvPr>
            <p:cNvGrpSpPr/>
            <p:nvPr/>
          </p:nvGrpSpPr>
          <p:grpSpPr>
            <a:xfrm>
              <a:off x="5065828" y="4588551"/>
              <a:ext cx="2735863" cy="741603"/>
              <a:chOff x="842590" y="5420084"/>
              <a:chExt cx="3127445" cy="82119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2037D625-AE94-6E06-8167-DF0265885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590" y="5420084"/>
                <a:ext cx="2016478" cy="821190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2A703D8F-4750-25F4-5952-1588A474B8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05"/>
              <a:stretch/>
            </p:blipFill>
            <p:spPr>
              <a:xfrm>
                <a:off x="2859067" y="5420084"/>
                <a:ext cx="1110968" cy="821190"/>
              </a:xfrm>
              <a:prstGeom prst="rect">
                <a:avLst/>
              </a:prstGeom>
            </p:spPr>
          </p:pic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FAEB6EC-5371-42F4-7AE3-D613AC548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375547" y="4666317"/>
              <a:ext cx="1551622" cy="663838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18406D9A-8E76-8CC9-D785-0AB722EAD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279970" y="2985640"/>
              <a:ext cx="1308005" cy="129210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3C88258-99AE-A274-F25A-BA5654F00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46499" y="1563585"/>
              <a:ext cx="1519767" cy="972325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C65DFFF-586F-95A2-0618-160410B16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783766" y="2774547"/>
              <a:ext cx="789402" cy="1483784"/>
            </a:xfrm>
            <a:prstGeom prst="rect">
              <a:avLst/>
            </a:prstGeom>
          </p:spPr>
        </p:pic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77243B5-70FE-40B7-2A45-1D6BC1E3DB2F}"/>
              </a:ext>
            </a:extLst>
          </p:cNvPr>
          <p:cNvCxnSpPr>
            <a:cxnSpLocks/>
          </p:cNvCxnSpPr>
          <p:nvPr/>
        </p:nvCxnSpPr>
        <p:spPr>
          <a:xfrm flipH="1" flipV="1">
            <a:off x="870156" y="2223574"/>
            <a:ext cx="1024724" cy="6485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ADCE87F-E884-DD6A-4CE6-BF745A1C108F}"/>
              </a:ext>
            </a:extLst>
          </p:cNvPr>
          <p:cNvCxnSpPr>
            <a:cxnSpLocks/>
          </p:cNvCxnSpPr>
          <p:nvPr/>
        </p:nvCxnSpPr>
        <p:spPr>
          <a:xfrm flipH="1">
            <a:off x="3569535" y="5606071"/>
            <a:ext cx="240673" cy="2638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603" descr="car_icon_small">
            <a:extLst>
              <a:ext uri="{FF2B5EF4-FFF2-40B4-BE49-F238E27FC236}">
                <a16:creationId xmlns:a16="http://schemas.microsoft.com/office/drawing/2014/main" id="{D7E5ED12-105B-2408-D9F6-B223D194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749" y="6362243"/>
            <a:ext cx="2149630" cy="41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2FE4885-3972-EE52-D8F2-3D743BAF389B}"/>
              </a:ext>
            </a:extLst>
          </p:cNvPr>
          <p:cNvCxnSpPr>
            <a:cxnSpLocks/>
          </p:cNvCxnSpPr>
          <p:nvPr/>
        </p:nvCxnSpPr>
        <p:spPr>
          <a:xfrm flipH="1">
            <a:off x="7662712" y="1318126"/>
            <a:ext cx="662376" cy="70937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9D578DB-3DB5-CBC7-9B16-B53592E673F6}"/>
              </a:ext>
            </a:extLst>
          </p:cNvPr>
          <p:cNvCxnSpPr>
            <a:cxnSpLocks/>
          </p:cNvCxnSpPr>
          <p:nvPr/>
        </p:nvCxnSpPr>
        <p:spPr>
          <a:xfrm flipH="1">
            <a:off x="9825548" y="3429000"/>
            <a:ext cx="67374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25EF93B-CC82-FD92-77A7-8152D3ECB7AA}"/>
              </a:ext>
            </a:extLst>
          </p:cNvPr>
          <p:cNvCxnSpPr>
            <a:cxnSpLocks/>
          </p:cNvCxnSpPr>
          <p:nvPr/>
        </p:nvCxnSpPr>
        <p:spPr>
          <a:xfrm flipH="1" flipV="1">
            <a:off x="9926017" y="4502616"/>
            <a:ext cx="573277" cy="5067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846E1C8-8A4F-E861-0BD3-D41F1E29BB69}"/>
              </a:ext>
            </a:extLst>
          </p:cNvPr>
          <p:cNvCxnSpPr>
            <a:cxnSpLocks/>
          </p:cNvCxnSpPr>
          <p:nvPr/>
        </p:nvCxnSpPr>
        <p:spPr>
          <a:xfrm flipV="1">
            <a:off x="565840" y="3712446"/>
            <a:ext cx="947190" cy="18915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463E3F-0C65-DE1D-1B63-0DFDB410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course about? </a:t>
            </a:r>
          </a:p>
        </p:txBody>
      </p:sp>
      <p:sp>
        <p:nvSpPr>
          <p:cNvPr id="7" name="Freeform 427">
            <a:extLst>
              <a:ext uri="{FF2B5EF4-FFF2-40B4-BE49-F238E27FC236}">
                <a16:creationId xmlns:a16="http://schemas.microsoft.com/office/drawing/2014/main" id="{D68EF2FC-BC91-8A21-EB11-024AE0C9E2A8}"/>
              </a:ext>
            </a:extLst>
          </p:cNvPr>
          <p:cNvSpPr>
            <a:spLocks noChangeAspect="1"/>
          </p:cNvSpPr>
          <p:nvPr/>
        </p:nvSpPr>
        <p:spPr bwMode="auto">
          <a:xfrm>
            <a:off x="1562589" y="1850298"/>
            <a:ext cx="8455364" cy="4572000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A37F9-2A79-6971-5688-C8CB41E69596}"/>
              </a:ext>
            </a:extLst>
          </p:cNvPr>
          <p:cNvSpPr txBox="1"/>
          <p:nvPr/>
        </p:nvSpPr>
        <p:spPr>
          <a:xfrm>
            <a:off x="5216770" y="3751577"/>
            <a:ext cx="2825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rgbClr val="0000A8"/>
                </a:solidFill>
              </a:rPr>
              <a:t>Internet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5CD27-1FB1-CE0F-7BED-F6A8DFA7FDF2}"/>
              </a:ext>
            </a:extLst>
          </p:cNvPr>
          <p:cNvSpPr txBox="1"/>
          <p:nvPr/>
        </p:nvSpPr>
        <p:spPr>
          <a:xfrm>
            <a:off x="361593" y="1268321"/>
            <a:ext cx="57032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Billions of connected computing  </a:t>
            </a:r>
            <a:r>
              <a:rPr lang="en-US" altLang="ja-JP" sz="3200" dirty="0">
                <a:solidFill>
                  <a:srgbClr val="FF0000"/>
                </a:solidFill>
              </a:rPr>
              <a:t>devices (end systems/hosts)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DFD07-86FD-BDC9-FA46-4ECCBF381F7A}"/>
              </a:ext>
            </a:extLst>
          </p:cNvPr>
          <p:cNvSpPr txBox="1"/>
          <p:nvPr/>
        </p:nvSpPr>
        <p:spPr>
          <a:xfrm>
            <a:off x="45254" y="3607597"/>
            <a:ext cx="31679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Access networks </a:t>
            </a:r>
          </a:p>
          <a:p>
            <a:r>
              <a:rPr lang="en-US" sz="3200" dirty="0"/>
              <a:t>(heterogenous) </a:t>
            </a:r>
          </a:p>
        </p:txBody>
      </p:sp>
      <p:sp>
        <p:nvSpPr>
          <p:cNvPr id="19" name="Freeform 427">
            <a:extLst>
              <a:ext uri="{FF2B5EF4-FFF2-40B4-BE49-F238E27FC236}">
                <a16:creationId xmlns:a16="http://schemas.microsoft.com/office/drawing/2014/main" id="{2764D0C2-0EF2-96F7-8ED3-A70363008D95}"/>
              </a:ext>
            </a:extLst>
          </p:cNvPr>
          <p:cNvSpPr>
            <a:spLocks noChangeAspect="1"/>
          </p:cNvSpPr>
          <p:nvPr/>
        </p:nvSpPr>
        <p:spPr bwMode="auto">
          <a:xfrm>
            <a:off x="3070241" y="2589248"/>
            <a:ext cx="5918756" cy="3200400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2E6E3-A3B6-5748-E845-814822C71BBC}"/>
              </a:ext>
            </a:extLst>
          </p:cNvPr>
          <p:cNvSpPr txBox="1"/>
          <p:nvPr/>
        </p:nvSpPr>
        <p:spPr>
          <a:xfrm>
            <a:off x="4173590" y="3607597"/>
            <a:ext cx="41665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Core network </a:t>
            </a:r>
          </a:p>
          <a:p>
            <a:pPr algn="ctr"/>
            <a:r>
              <a:rPr lang="en-US" sz="3200" dirty="0"/>
              <a:t>(Internet backbone)</a:t>
            </a:r>
          </a:p>
        </p:txBody>
      </p:sp>
    </p:spTree>
    <p:extLst>
      <p:ext uri="{BB962C8B-B14F-4D97-AF65-F5344CB8AC3E}">
        <p14:creationId xmlns:p14="http://schemas.microsoft.com/office/powerpoint/2010/main" val="31175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63A22DC7-658C-F646-9CD8-7A363C4C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course about?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608A9B3-A910-5C4E-A3B2-D269FEAE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 Today’s Internet (basic) </a:t>
            </a:r>
          </a:p>
          <a:p>
            <a:pPr lvl="1"/>
            <a:r>
              <a:rPr lang="en-US" altLang="en-US" sz="3000" dirty="0">
                <a:ea typeface="ＭＳ Ｐゴシック" panose="020B0600070205080204" pitchFamily="34" charset="-128"/>
              </a:rPr>
              <a:t>A focus on </a:t>
            </a:r>
            <a:r>
              <a:rPr lang="en-US" altLang="en-US" sz="30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TCP/IP protocols </a:t>
            </a:r>
          </a:p>
          <a:p>
            <a:pPr lvl="1"/>
            <a:r>
              <a:rPr lang="en-US" altLang="en-US" sz="3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Understand  </a:t>
            </a:r>
            <a:r>
              <a:rPr lang="en-US" altLang="en-US" sz="30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principles, concepts and main protocols</a:t>
            </a:r>
            <a:endParaRPr lang="en-US" altLang="en-US" sz="3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Develop </a:t>
            </a:r>
            <a:r>
              <a:rPr lang="en-US" altLang="en-US" sz="30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basic network programming skills </a:t>
            </a:r>
          </a:p>
          <a:p>
            <a:pPr marL="463550" lvl="1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 Next-G Internet (advanced)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A focus on </a:t>
            </a:r>
            <a:r>
              <a:rPr lang="en-US" altLang="en-US" sz="32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wireless and mobile networks 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Topics: </a:t>
            </a:r>
            <a:r>
              <a:rPr lang="en-US" altLang="en-US" sz="32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Internet of Things,  AI for Net, edge computing … </a:t>
            </a:r>
          </a:p>
          <a:p>
            <a:pPr marL="644525" indent="-514350">
              <a:buFont typeface="+mj-lt"/>
              <a:buAutoNum type="arabicPeriod"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4B17F-F062-1042-A415-297D7382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CS536-Intro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DD3FE276-31D8-FF47-A7B2-7B962153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2723FEE2-7F0D-7E43-A22F-DA16DFCA7348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963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78EABD9-61E6-4B45-AD18-0BC8A338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Textbook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5B35C-BBFD-7342-9726-8FC8E606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5" y="1448043"/>
            <a:ext cx="5705475" cy="4800600"/>
          </a:xfrm>
        </p:spPr>
        <p:txBody>
          <a:bodyPr>
            <a:normAutofit/>
          </a:bodyPr>
          <a:lstStyle/>
          <a:p>
            <a:r>
              <a:rPr lang="en-US" dirty="0"/>
              <a:t>James F. Kurose &amp; Keith W. Ross, “Computer Networking: A Top Down Approach,” </a:t>
            </a:r>
            <a:r>
              <a:rPr lang="en-US" dirty="0">
                <a:solidFill>
                  <a:srgbClr val="FF0000"/>
                </a:solidFill>
              </a:rPr>
              <a:t>8th edition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Online lecture notes</a:t>
            </a:r>
          </a:p>
          <a:p>
            <a:r>
              <a:rPr lang="en-US" dirty="0"/>
              <a:t>Additional readings </a:t>
            </a:r>
          </a:p>
        </p:txBody>
      </p:sp>
      <p:pic>
        <p:nvPicPr>
          <p:cNvPr id="15362" name="Picture 2" descr="Cover: Computer Networking">
            <a:extLst>
              <a:ext uri="{FF2B5EF4-FFF2-40B4-BE49-F238E27FC236}">
                <a16:creationId xmlns:a16="http://schemas.microsoft.com/office/drawing/2014/main" id="{A70153DF-0A90-E9F3-CB3B-EBFE0F54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0" y="1448043"/>
            <a:ext cx="3537712" cy="44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372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63A22DC7-658C-F646-9CD8-7A363C4C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(tentative)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608A9B3-A910-5C4E-A3B2-D269FEAE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 Today’s Internet (basic) </a:t>
            </a:r>
          </a:p>
          <a:p>
            <a:pPr marL="463550" lvl="1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Chapter 1 – Chapter 6</a:t>
            </a:r>
          </a:p>
          <a:p>
            <a:pPr marL="463550" lvl="1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Application </a:t>
            </a:r>
            <a:r>
              <a:rPr lang="en-US" altLang="en-US" sz="3200" dirty="0">
                <a:ea typeface="ＭＳ Ｐゴシック" panose="020B0600070205080204" pitchFamily="34" charset="-128"/>
                <a:sym typeface="Wingdings" pitchFamily="2" charset="2"/>
              </a:rPr>
              <a:t> Transport  Networking  Link (Ethernet) </a:t>
            </a:r>
          </a:p>
          <a:p>
            <a:pPr marL="463550" lvl="1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 Next-G Internet (advanced)</a:t>
            </a:r>
          </a:p>
          <a:p>
            <a:pPr marL="130175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  Chapter 7, Chapter 8 and additional materials</a:t>
            </a:r>
          </a:p>
          <a:p>
            <a:pPr marL="130175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    Wireless networks </a:t>
            </a:r>
            <a:r>
              <a:rPr lang="en-US" altLang="en-US" sz="3200" dirty="0">
                <a:ea typeface="ＭＳ Ｐゴシック" panose="020B0600070205080204" pitchFamily="34" charset="-128"/>
                <a:sym typeface="Wingdings" pitchFamily="2" charset="2"/>
              </a:rPr>
              <a:t> IoT, Edge computing  Security</a:t>
            </a:r>
            <a:r>
              <a:rPr lang="en-US" altLang="en-US" sz="3200" dirty="0">
                <a:ea typeface="ＭＳ Ｐゴシック" panose="020B0600070205080204" pitchFamily="34" charset="-128"/>
              </a:rPr>
              <a:t>	</a:t>
            </a:r>
          </a:p>
          <a:p>
            <a:pPr marL="130175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4B17F-F062-1042-A415-297D7382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CS536-Intro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DD3FE276-31D8-FF47-A7B2-7B962153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2723FEE2-7F0D-7E43-A22F-DA16DFCA7348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6442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2">
            <a:extLst>
              <a:ext uri="{FF2B5EF4-FFF2-40B4-BE49-F238E27FC236}">
                <a16:creationId xmlns:a16="http://schemas.microsoft.com/office/drawing/2014/main" id="{97CE1526-55C7-BB43-BB2D-C7929BA8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682152"/>
          </a:xfrm>
        </p:spPr>
        <p:txBody>
          <a:bodyPr>
            <a:normAutofit fontScale="92500" lnSpcReduction="10000"/>
          </a:bodyPr>
          <a:lstStyle/>
          <a:p>
            <a:pPr marL="130175" indent="0">
              <a:buNone/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Syllabus: </a:t>
            </a:r>
            <a:r>
              <a:rPr lang="en-US" altLang="en-US" sz="3200" dirty="0">
                <a:ea typeface="ＭＳ Ｐゴシック" panose="020B0600070205080204" pitchFamily="34" charset="-128"/>
                <a:hlinkClick r:id="rId3"/>
              </a:rPr>
              <a:t>https://www.cs.purdue.edu/homes/chunyi/teaching/cs536-sp23/cs536-sp23.html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130175" indent="0">
              <a:buNone/>
              <a:defRPr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Programming labs:  	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30%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Homework: 		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15%</a:t>
            </a:r>
          </a:p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Pop-up Quiz: 		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 5% </a:t>
            </a:r>
            <a:r>
              <a:rPr lang="en-US" altLang="en-US" sz="3200" dirty="0">
                <a:ea typeface="ＭＳ Ｐゴシック" panose="020B0600070205080204" pitchFamily="34" charset="-128"/>
              </a:rPr>
              <a:t>	</a:t>
            </a:r>
          </a:p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Exams: 			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50%</a:t>
            </a:r>
          </a:p>
          <a:p>
            <a:pPr>
              <a:defRPr/>
            </a:pPr>
            <a:endParaRPr lang="en-US" sz="3200" b="0" i="0" dirty="0">
              <a:solidFill>
                <a:srgbClr val="FF0000"/>
              </a:solidFill>
              <a:effectLst/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Bonus Project : 	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10% 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(optional)</a:t>
            </a:r>
          </a:p>
          <a:p>
            <a:pPr marL="457200" lvl="1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Title 5">
            <a:extLst>
              <a:ext uri="{FF2B5EF4-FFF2-40B4-BE49-F238E27FC236}">
                <a16:creationId xmlns:a16="http://schemas.microsoft.com/office/drawing/2014/main" id="{0BC4E898-5B23-B740-9ADC-9763551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Grading Policy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F7A4D6E9-749F-BA42-A9F8-4BEA561119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2723FEE2-7F0D-7E43-A22F-DA16DFCA7348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1622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AEF7E-DDE1-FD4D-0280-9877197D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 late days </a:t>
            </a:r>
          </a:p>
          <a:p>
            <a:r>
              <a:rPr lang="en-US" sz="3200" dirty="0"/>
              <a:t>3 programming labs in C  (individual)</a:t>
            </a:r>
          </a:p>
          <a:p>
            <a:r>
              <a:rPr lang="en-US" sz="3200" dirty="0"/>
              <a:t>5-6 homework assignments </a:t>
            </a:r>
          </a:p>
          <a:p>
            <a:r>
              <a:rPr lang="en-US" sz="3200" dirty="0"/>
              <a:t>6 Quizzes (top-5 counted) </a:t>
            </a:r>
          </a:p>
          <a:p>
            <a:r>
              <a:rPr lang="en-US" sz="3200" dirty="0"/>
              <a:t>Midterm: 1 hour (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20:00 PM - 21:00PM on Wed March 8</a:t>
            </a:r>
            <a:r>
              <a:rPr lang="en-US" sz="3200" b="0" i="0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)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Final: 2 hours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</a:rPr>
              <a:t>Bonus (optional): a research project or a medium development project (much harder than any lab).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650A41-866E-12D2-7169-7221D2C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</a:t>
            </a:r>
          </a:p>
        </p:txBody>
      </p:sp>
    </p:spTree>
    <p:extLst>
      <p:ext uri="{BB962C8B-B14F-4D97-AF65-F5344CB8AC3E}">
        <p14:creationId xmlns:p14="http://schemas.microsoft.com/office/powerpoint/2010/main" val="28869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63A22DC7-658C-F646-9CD8-7A363C4C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Perspective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608A9B3-A910-5C4E-A3B2-D269FEAE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4525" indent="-514350">
              <a:buFont typeface="+mj-lt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Today’s Internet (basic): 	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70 – 80 %</a:t>
            </a:r>
          </a:p>
          <a:p>
            <a:pPr marL="130175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2. Next-G Internet (advanced):  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 – 30 %</a:t>
            </a:r>
          </a:p>
          <a:p>
            <a:pPr marL="130175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 Two mechanisms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Basic/Easy parts with higher weights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Be curved </a:t>
            </a:r>
          </a:p>
        </p:txBody>
      </p:sp>
    </p:spTree>
    <p:extLst>
      <p:ext uri="{BB962C8B-B14F-4D97-AF65-F5344CB8AC3E}">
        <p14:creationId xmlns:p14="http://schemas.microsoft.com/office/powerpoint/2010/main" val="213561918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FA39667-F197-5E45-AEAA-BF67EB85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342900"/>
            <a:r>
              <a:rPr lang="en-US" altLang="en-US" sz="4600" dirty="0">
                <a:ea typeface="ＭＳ Ｐゴシック" panose="020B0600070205080204" pitchFamily="34" charset="-128"/>
              </a:rPr>
              <a:t>Introduction</a:t>
            </a:r>
          </a:p>
          <a:p>
            <a:pPr marL="800100" lvl="1" indent="-342900"/>
            <a:r>
              <a:rPr lang="en-US" altLang="en-US" sz="4600" dirty="0">
                <a:ea typeface="ＭＳ Ｐゴシック" panose="020B0600070205080204" pitchFamily="34" charset="-128"/>
                <a:hlinkClick r:id="rId3"/>
              </a:rPr>
              <a:t>https://forms.gle/zqTYtvY6EdKz2o6J9 </a:t>
            </a:r>
            <a:endParaRPr lang="en-US" altLang="en-US" sz="4600" dirty="0">
              <a:ea typeface="ＭＳ Ｐゴシック" panose="020B0600070205080204" pitchFamily="34" charset="-128"/>
            </a:endParaRPr>
          </a:p>
          <a:p>
            <a:pPr marL="800100" lvl="1" indent="-342900"/>
            <a:endParaRPr lang="en-US" altLang="en-US" sz="4600" dirty="0">
              <a:ea typeface="ＭＳ Ｐゴシック" panose="020B0600070205080204" pitchFamily="34" charset="-128"/>
            </a:endParaRPr>
          </a:p>
          <a:p>
            <a:pPr marL="457200" indent="-342900"/>
            <a:r>
              <a:rPr lang="en-US" altLang="en-US" sz="4600" dirty="0">
                <a:ea typeface="ＭＳ Ｐゴシック" panose="020B0600070205080204" pitchFamily="34" charset="-128"/>
              </a:rPr>
              <a:t>Syllabus: </a:t>
            </a:r>
            <a:r>
              <a:rPr lang="en-US" altLang="en-US" sz="4600" dirty="0">
                <a:ea typeface="ＭＳ Ｐゴシック" panose="020B0600070205080204" pitchFamily="34" charset="-128"/>
                <a:hlinkClick r:id="rId4"/>
              </a:rPr>
              <a:t>https://www.cs.purdue.edu/homes/chunyi/teaching/cs536-sp23/cs536-sp23.html</a:t>
            </a:r>
            <a:endParaRPr lang="en-US" altLang="en-US" sz="4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4200" dirty="0">
                <a:ea typeface="ＭＳ Ｐゴシック" panose="020B0600070205080204" pitchFamily="34" charset="-128"/>
              </a:rPr>
              <a:t>Brightspace</a:t>
            </a:r>
          </a:p>
          <a:p>
            <a:pPr lvl="1"/>
            <a:r>
              <a:rPr lang="en-US" altLang="en-US" sz="4200" dirty="0" err="1">
                <a:ea typeface="ＭＳ Ｐゴシック" panose="020B0600070205080204" pitchFamily="34" charset="-128"/>
              </a:rPr>
              <a:t>Campuswire</a:t>
            </a:r>
            <a:r>
              <a:rPr lang="en-US" altLang="en-US" sz="4200" dirty="0">
                <a:ea typeface="ＭＳ Ｐゴシック" panose="020B0600070205080204" pitchFamily="34" charset="-128"/>
              </a:rPr>
              <a:t>: </a:t>
            </a:r>
            <a:r>
              <a:rPr lang="en-US" altLang="en-US" sz="4200" dirty="0">
                <a:ea typeface="ＭＳ Ｐゴシック" panose="020B0600070205080204" pitchFamily="34" charset="-128"/>
                <a:hlinkClick r:id="rId5"/>
              </a:rPr>
              <a:t>https://campuswire.com/c/GC1863205/</a:t>
            </a:r>
            <a:endParaRPr lang="en-US" altLang="en-US" sz="4200" dirty="0">
              <a:ea typeface="ＭＳ Ｐゴシック" panose="020B0600070205080204" pitchFamily="34" charset="-128"/>
            </a:endParaRPr>
          </a:p>
          <a:p>
            <a:pPr marL="457200" indent="-342900"/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9E44F753-ACE9-264E-BA1F-6FAB3C05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406795778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24818F-F347-5547-8A11-2635B3E6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7E9E-187D-084E-BDD7-67ACB1EC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Please sign up </a:t>
            </a:r>
            <a:r>
              <a:rPr lang="en-US" sz="3200" b="1" dirty="0" err="1"/>
              <a:t>Campuswire</a:t>
            </a:r>
            <a:r>
              <a:rPr lang="en-US" sz="3200" b="1" dirty="0"/>
              <a:t> </a:t>
            </a:r>
          </a:p>
          <a:p>
            <a:pPr lvl="2"/>
            <a:r>
              <a:rPr lang="en-US" sz="3200" dirty="0">
                <a:hlinkClick r:id="rId2"/>
              </a:rPr>
              <a:t>https://campuswire.com/p/GC1863205</a:t>
            </a:r>
            <a:endParaRPr lang="en-US" sz="3200" dirty="0"/>
          </a:p>
          <a:p>
            <a:pPr lvl="2"/>
            <a:r>
              <a:rPr lang="en-US" sz="3200" dirty="0"/>
              <a:t>Code: </a:t>
            </a:r>
            <a:r>
              <a:rPr lang="en-US" sz="3200" b="0" i="0" dirty="0">
                <a:solidFill>
                  <a:srgbClr val="242424"/>
                </a:solidFill>
                <a:effectLst/>
              </a:rPr>
              <a:t>4178</a:t>
            </a:r>
            <a:endParaRPr lang="en-US" sz="3200" dirty="0"/>
          </a:p>
          <a:p>
            <a:r>
              <a:rPr lang="en-US" sz="3200" dirty="0"/>
              <a:t> Please finish attendee survey</a:t>
            </a:r>
          </a:p>
          <a:p>
            <a:pPr lvl="2"/>
            <a:r>
              <a:rPr lang="en-US" sz="3200" b="0" i="0" u="sng" dirty="0">
                <a:effectLst/>
                <a:hlinkClick r:id="rId3"/>
              </a:rPr>
              <a:t>https://forms.gle</a:t>
            </a:r>
            <a:r>
              <a:rPr lang="en-US" sz="3200" b="0" i="0" u="sng">
                <a:effectLst/>
                <a:hlinkClick r:id="rId3"/>
              </a:rPr>
              <a:t>/zqTYtvY6EdKz2o6J9</a:t>
            </a:r>
            <a:endParaRPr lang="en-US" sz="3200" b="0" i="0" u="sng">
              <a:effectLst/>
            </a:endParaRPr>
          </a:p>
          <a:p>
            <a:pPr marL="914400" lvl="2" indent="0">
              <a:buNone/>
            </a:pPr>
            <a:endParaRPr lang="en-US" sz="3200" dirty="0"/>
          </a:p>
          <a:p>
            <a:r>
              <a:rPr lang="en-US" sz="3200" dirty="0"/>
              <a:t> Contact me right away if you have concerns/questions 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 Contact TAs and me: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  <a:hlinkClick r:id="rId4"/>
              </a:rPr>
              <a:t>cs536-ta</a:t>
            </a:r>
            <a:r>
              <a:rPr lang="en-US" altLang="en-US" sz="3200" dirty="0">
                <a:ea typeface="ＭＳ Ｐゴシック" panose="020B0600070205080204" pitchFamily="34" charset="-128"/>
                <a:hlinkClick r:id="rId4"/>
              </a:rPr>
              <a:t>@cs.purdue.edu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813136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2C44-4148-A340-8A72-B1AA1B3B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D298-BA3C-F443-A70F-CCA6273D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6"/>
            <a:ext cx="11353800" cy="5133973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Chunyi</a:t>
            </a:r>
            <a:r>
              <a:rPr lang="en-US" sz="3200" dirty="0"/>
              <a:t> Peng (</a:t>
            </a:r>
            <a:r>
              <a:rPr lang="en-US" sz="3200" dirty="0">
                <a:hlinkClick r:id="rId3"/>
              </a:rPr>
              <a:t>https://www.cs.purdue.edu/homes/chunyi/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2013, PhD, UCLA </a:t>
            </a:r>
          </a:p>
          <a:p>
            <a:pPr lvl="1"/>
            <a:r>
              <a:rPr lang="en-US" sz="3200" dirty="0"/>
              <a:t> 2013 – 2017, </a:t>
            </a:r>
            <a:r>
              <a:rPr lang="en-US" sz="3200" dirty="0" err="1"/>
              <a:t>Assitant</a:t>
            </a:r>
            <a:r>
              <a:rPr lang="en-US" sz="3200" dirty="0"/>
              <a:t> Prof, Ohio State University </a:t>
            </a:r>
          </a:p>
          <a:p>
            <a:pPr lvl="1"/>
            <a:r>
              <a:rPr lang="en-US" sz="3200" dirty="0"/>
              <a:t> 2017 – 2020, </a:t>
            </a:r>
            <a:r>
              <a:rPr lang="en-US" sz="3200" dirty="0" err="1"/>
              <a:t>Assitant</a:t>
            </a:r>
            <a:r>
              <a:rPr lang="en-US" sz="3200" dirty="0"/>
              <a:t> Prof, Purdue University </a:t>
            </a:r>
          </a:p>
          <a:p>
            <a:pPr lvl="1"/>
            <a:r>
              <a:rPr lang="en-US" sz="3200" dirty="0"/>
              <a:t> 2020 – Present: Associate Professor </a:t>
            </a:r>
          </a:p>
          <a:p>
            <a:r>
              <a:rPr lang="en-US" sz="3200" dirty="0"/>
              <a:t> Research Areas:</a:t>
            </a:r>
          </a:p>
          <a:p>
            <a:pPr lvl="1"/>
            <a:r>
              <a:rPr lang="en-US" sz="3200" dirty="0"/>
              <a:t>Mobile networks (5G/6G)</a:t>
            </a:r>
          </a:p>
          <a:p>
            <a:pPr lvl="1"/>
            <a:r>
              <a:rPr lang="en-US" sz="3200" dirty="0"/>
              <a:t>AI for Network</a:t>
            </a:r>
          </a:p>
          <a:p>
            <a:pPr lvl="1"/>
            <a:r>
              <a:rPr lang="en-US" sz="3200" dirty="0"/>
              <a:t>5G/IoT security </a:t>
            </a:r>
          </a:p>
          <a:p>
            <a:pPr lvl="1"/>
            <a:r>
              <a:rPr lang="en-US" sz="3200" dirty="0"/>
              <a:t>Mobile edge computing (mainly for drones)</a:t>
            </a:r>
          </a:p>
          <a:p>
            <a:r>
              <a:rPr lang="en-US" dirty="0">
                <a:solidFill>
                  <a:srgbClr val="FF0000"/>
                </a:solidFill>
              </a:rPr>
              <a:t>Office Hour: 1</a:t>
            </a:r>
            <a:r>
              <a:rPr lang="en-US" b="0" i="0" dirty="0">
                <a:solidFill>
                  <a:srgbClr val="FF0000"/>
                </a:solidFill>
                <a:effectLst/>
              </a:rPr>
              <a:t>1:00AM  - 12:00PM, LWSN 2142E 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F5EDE9C-D1D6-6344-BDEA-9B58B62C5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76" y="3388332"/>
            <a:ext cx="2409824" cy="320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97718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6642F41-0F46-C541-B106-D58FECE3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About Three TAs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232D06D-7D0C-5842-B4CD-C32AA622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682152"/>
          </a:xfrm>
        </p:spPr>
        <p:txBody>
          <a:bodyPr>
            <a:normAutofit fontScale="92500" lnSpcReduction="10000"/>
          </a:bodyPr>
          <a:lstStyle/>
          <a:p>
            <a:pPr marL="457200" indent="-342900"/>
            <a:r>
              <a:rPr lang="en-US" sz="3200" b="0" i="0" u="none" strike="noStrike" dirty="0">
                <a:solidFill>
                  <a:srgbClr val="224B8D"/>
                </a:solidFill>
                <a:effectLst/>
                <a:hlinkClick r:id="rId2"/>
              </a:rPr>
              <a:t>Junpeng Guo</a:t>
            </a:r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marL="457200" indent="-342900"/>
            <a:r>
              <a:rPr lang="en-US" sz="3200" b="0" i="0" u="none" strike="noStrike" dirty="0">
                <a:solidFill>
                  <a:srgbClr val="224B8D"/>
                </a:solidFill>
                <a:effectLst/>
                <a:hlinkClick r:id="rId3"/>
              </a:rPr>
              <a:t>Zizheng Liu</a:t>
            </a:r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marL="457200" indent="-342900"/>
            <a:r>
              <a:rPr lang="en-US" sz="3200" b="0" i="0" u="none" strike="noStrike" dirty="0">
                <a:solidFill>
                  <a:srgbClr val="224B8D"/>
                </a:solidFill>
                <a:effectLst/>
                <a:hlinkClick r:id="rId4"/>
              </a:rPr>
              <a:t>Chen Peng</a:t>
            </a:r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>
              <a:defRPr/>
            </a:pPr>
            <a:r>
              <a:rPr lang="en-US" altLang="en-US" sz="3200" dirty="0">
                <a:ea typeface="ＭＳ Ｐゴシック" panose="020B0600070205080204" pitchFamily="34" charset="-128"/>
              </a:rPr>
              <a:t> Contact us: 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  <a:hlinkClick r:id="rId5"/>
              </a:rPr>
              <a:t>cs536-ta</a:t>
            </a:r>
            <a:r>
              <a:rPr lang="en-US" altLang="en-US" sz="3200" dirty="0">
                <a:ea typeface="ＭＳ Ｐゴシック" panose="020B0600070205080204" pitchFamily="34" charset="-128"/>
                <a:hlinkClick r:id="rId5"/>
              </a:rPr>
              <a:t>@cs.purdue.edu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130175" indent="0">
              <a:buNone/>
              <a:defRPr/>
            </a:pP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3200" b="1" dirty="0">
                <a:ea typeface="ＭＳ Ｐゴシック" panose="020B0600070205080204" pitchFamily="34" charset="-128"/>
              </a:rPr>
              <a:t>PSOs and Office Hours (to be announced)</a:t>
            </a:r>
          </a:p>
          <a:p>
            <a:pPr lvl="1"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No PSOs in the 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first</a:t>
            </a:r>
            <a:r>
              <a:rPr lang="en-US" altLang="en-US" sz="2800" dirty="0">
                <a:ea typeface="ＭＳ Ｐゴシック" panose="020B0600070205080204" pitchFamily="34" charset="-128"/>
              </a:rPr>
              <a:t> week</a:t>
            </a:r>
          </a:p>
          <a:p>
            <a:pPr lvl="1"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PSOs are optional but encouraged for homework, labs and exams </a:t>
            </a:r>
          </a:p>
          <a:p>
            <a:pPr lvl="1"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Check your PSO schedule and contact us if you have concerns on attending PSOs</a:t>
            </a:r>
          </a:p>
        </p:txBody>
      </p:sp>
    </p:spTree>
    <p:extLst>
      <p:ext uri="{BB962C8B-B14F-4D97-AF65-F5344CB8AC3E}">
        <p14:creationId xmlns:p14="http://schemas.microsoft.com/office/powerpoint/2010/main" val="345667701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2119339A-3491-5A40-BD0B-39A4EDD9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About You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39E1703D-BABE-8B45-9E0F-9D462209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20400" cy="4682152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Attendee Survey: </a:t>
            </a:r>
            <a:r>
              <a:rPr lang="en-US" altLang="en-US" sz="3200" dirty="0">
                <a:ea typeface="ＭＳ Ｐゴシック" panose="020B0600070205080204" pitchFamily="34" charset="-128"/>
                <a:hlinkClick r:id="rId3"/>
              </a:rPr>
              <a:t>https://forms.gle/zqTYtvY6EdKz2o6J9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Your information 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Why do you take this course? 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What are your expectations with CS536?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What you know about computer networks (any prior experience)? 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What else do you want to share about CS536? 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…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Any other questions or concerns? </a:t>
            </a:r>
          </a:p>
          <a:p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130175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44196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A41F2-1E76-9960-69A6-C052F71A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Your department: CS and </a:t>
            </a:r>
            <a:r>
              <a:rPr lang="en-US" sz="3500" dirty="0">
                <a:solidFill>
                  <a:srgbClr val="FF0000"/>
                </a:solidFill>
              </a:rPr>
              <a:t>non-CS</a:t>
            </a:r>
          </a:p>
          <a:p>
            <a:r>
              <a:rPr lang="en-US" sz="3500" dirty="0"/>
              <a:t> Your program: </a:t>
            </a:r>
            <a:r>
              <a:rPr lang="en-US" altLang="en-US" sz="3500" dirty="0">
                <a:ea typeface="ＭＳ Ｐゴシック" panose="020B0600070205080204" pitchFamily="34" charset="-128"/>
              </a:rPr>
              <a:t>PhD/MS/Undergrad</a:t>
            </a:r>
          </a:p>
          <a:p>
            <a:pPr marL="130175" indent="0">
              <a:buNone/>
            </a:pPr>
            <a:endParaRPr lang="en-US" altLang="en-US" sz="35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Why do you take this course? </a:t>
            </a:r>
          </a:p>
          <a:p>
            <a:pPr lvl="1"/>
            <a:r>
              <a:rPr lang="en-US" sz="3500" b="1" dirty="0"/>
              <a:t>To meet my core course requirement </a:t>
            </a:r>
          </a:p>
          <a:p>
            <a:pPr lvl="1"/>
            <a:r>
              <a:rPr lang="en-US" sz="3500" dirty="0">
                <a:solidFill>
                  <a:srgbClr val="FF0000"/>
                </a:solidFill>
              </a:rPr>
              <a:t>Interest (no need to meet a core course requirement)</a:t>
            </a:r>
          </a:p>
          <a:p>
            <a:pPr marL="130175" indent="0">
              <a:buNone/>
            </a:pPr>
            <a:endParaRPr lang="en-US" altLang="en-US" sz="35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What is the minimal grade you need and expect?</a:t>
            </a:r>
          </a:p>
          <a:p>
            <a:pPr marL="463550" lvl="1" indent="0">
              <a:buNone/>
            </a:pPr>
            <a:r>
              <a:rPr lang="en-US" altLang="en-US" sz="3500" dirty="0">
                <a:ea typeface="ＭＳ Ｐゴシック" panose="020B0600070205080204" pitchFamily="34" charset="-128"/>
              </a:rPr>
              <a:t>A/A+              A-   	  B+	     B	       N/A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527D9A-05A1-804D-7FD1-C8A07A84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Survey</a:t>
            </a:r>
          </a:p>
        </p:txBody>
      </p:sp>
    </p:spTree>
    <p:extLst>
      <p:ext uri="{BB962C8B-B14F-4D97-AF65-F5344CB8AC3E}">
        <p14:creationId xmlns:p14="http://schemas.microsoft.com/office/powerpoint/2010/main" val="39957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87389F-8E4C-25C1-4A9D-D373A0A2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much do you know about CS536?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32CE4-6EFD-42CA-DE8B-6B4F7016DEDE}"/>
              </a:ext>
            </a:extLst>
          </p:cNvPr>
          <p:cNvSpPr/>
          <p:nvPr/>
        </p:nvSpPr>
        <p:spPr>
          <a:xfrm>
            <a:off x="495302" y="1900965"/>
            <a:ext cx="2235200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8B9DC-2A34-99D8-A300-6D50DA2DB3F1}"/>
              </a:ext>
            </a:extLst>
          </p:cNvPr>
          <p:cNvSpPr/>
          <p:nvPr/>
        </p:nvSpPr>
        <p:spPr>
          <a:xfrm>
            <a:off x="3130551" y="1900965"/>
            <a:ext cx="2235200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TCP/IP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50937-DAB2-6C76-616B-A073CE679F1E}"/>
              </a:ext>
            </a:extLst>
          </p:cNvPr>
          <p:cNvSpPr/>
          <p:nvPr/>
        </p:nvSpPr>
        <p:spPr>
          <a:xfrm>
            <a:off x="495303" y="3012948"/>
            <a:ext cx="2984498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End Hosts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06FFF-84FA-6744-260E-E35EB7F5C9F0}"/>
              </a:ext>
            </a:extLst>
          </p:cNvPr>
          <p:cNvSpPr/>
          <p:nvPr/>
        </p:nvSpPr>
        <p:spPr>
          <a:xfrm>
            <a:off x="495302" y="5511557"/>
            <a:ext cx="3873500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Core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07108-D9BB-3BC7-9ED9-4C5D3424609B}"/>
              </a:ext>
            </a:extLst>
          </p:cNvPr>
          <p:cNvSpPr/>
          <p:nvPr/>
        </p:nvSpPr>
        <p:spPr>
          <a:xfrm>
            <a:off x="495302" y="4272383"/>
            <a:ext cx="3873500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Access Network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308B4C-D5C8-D3F9-077A-F354D8FCC193}"/>
              </a:ext>
            </a:extLst>
          </p:cNvPr>
          <p:cNvGrpSpPr/>
          <p:nvPr/>
        </p:nvGrpSpPr>
        <p:grpSpPr>
          <a:xfrm>
            <a:off x="5562600" y="1794548"/>
            <a:ext cx="3364875" cy="4904869"/>
            <a:chOff x="1382570" y="814149"/>
            <a:chExt cx="3364875" cy="4904869"/>
          </a:xfrm>
          <a:noFill/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F7D6D-024C-4CAA-4CCC-932C740ED465}"/>
                </a:ext>
              </a:extLst>
            </p:cNvPr>
            <p:cNvGrpSpPr/>
            <p:nvPr/>
          </p:nvGrpSpPr>
          <p:grpSpPr>
            <a:xfrm>
              <a:off x="1382570" y="814149"/>
              <a:ext cx="3364875" cy="4904869"/>
              <a:chOff x="1484027" y="1706480"/>
              <a:chExt cx="1765726" cy="4904869"/>
            </a:xfrm>
            <a:grpFill/>
          </p:grpSpPr>
          <p:sp>
            <p:nvSpPr>
              <p:cNvPr id="19" name="Rectangle 24">
                <a:extLst>
                  <a:ext uri="{FF2B5EF4-FFF2-40B4-BE49-F238E27FC236}">
                    <a16:creationId xmlns:a16="http://schemas.microsoft.com/office/drawing/2014/main" id="{46ACE927-44E0-2A9B-8F27-C910081B2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8997" y="1870247"/>
                <a:ext cx="1648917" cy="458475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76200" dist="38100" dir="18900000" sx="101000" sy="101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26">
                <a:extLst>
                  <a:ext uri="{FF2B5EF4-FFF2-40B4-BE49-F238E27FC236}">
                    <a16:creationId xmlns:a16="http://schemas.microsoft.com/office/drawing/2014/main" id="{8FE6F993-D804-4092-DA4C-14E219D16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027" y="1706480"/>
                <a:ext cx="1765726" cy="49048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4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4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4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4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4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S PGothic" panose="020B0600070205080204" pitchFamily="34" charset="-128"/>
                    <a:cs typeface="Arial" panose="020B0604020202020204" pitchFamily="34" charset="0"/>
                  </a:rPr>
                  <a:t>physical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20BB572-855A-D69F-84CD-3B9EDB7C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432" y="2675745"/>
                <a:ext cx="1643483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5908D02-6521-DA7C-DA0D-7A4F40DF8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1941" y="3777522"/>
                <a:ext cx="1655973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4FED2-090F-89C5-2483-316441D6A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1947" y="4991726"/>
                <a:ext cx="1650978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B5DEEF-560B-9E97-CF1F-72D9CD487FF8}"/>
                </a:ext>
              </a:extLst>
            </p:cNvPr>
            <p:cNvCxnSpPr>
              <a:cxnSpLocks/>
            </p:cNvCxnSpPr>
            <p:nvPr/>
          </p:nvCxnSpPr>
          <p:spPr>
            <a:xfrm>
              <a:off x="1454821" y="4905392"/>
              <a:ext cx="3179529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FAEB453-EE8F-0C1C-22AC-95431CC21D0C}"/>
              </a:ext>
            </a:extLst>
          </p:cNvPr>
          <p:cNvSpPr/>
          <p:nvPr/>
        </p:nvSpPr>
        <p:spPr>
          <a:xfrm>
            <a:off x="9067148" y="2395041"/>
            <a:ext cx="2959105" cy="1274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Congestion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</a:rPr>
              <a:t> Control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4855D4-9737-DEF5-93B7-98313E4CD4B8}"/>
              </a:ext>
            </a:extLst>
          </p:cNvPr>
          <p:cNvSpPr/>
          <p:nvPr/>
        </p:nvSpPr>
        <p:spPr>
          <a:xfrm>
            <a:off x="9067148" y="3903540"/>
            <a:ext cx="2959105" cy="1274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341048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  <p:bldP spid="5" grpId="0" animBg="1"/>
      <p:bldP spid="8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E1DB4-2433-26C2-08BF-BA57F2BCFFF1}"/>
              </a:ext>
            </a:extLst>
          </p:cNvPr>
          <p:cNvSpPr/>
          <p:nvPr/>
        </p:nvSpPr>
        <p:spPr>
          <a:xfrm>
            <a:off x="889000" y="1057147"/>
            <a:ext cx="1676400" cy="894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BGP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3DDF7-135D-A75F-FBF5-1B78CFA6EA23}"/>
              </a:ext>
            </a:extLst>
          </p:cNvPr>
          <p:cNvSpPr/>
          <p:nvPr/>
        </p:nvSpPr>
        <p:spPr>
          <a:xfrm>
            <a:off x="2844803" y="1057148"/>
            <a:ext cx="1676400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SDN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06190C-A51A-5E8A-015C-7C34EA528033}"/>
              </a:ext>
            </a:extLst>
          </p:cNvPr>
          <p:cNvSpPr/>
          <p:nvPr/>
        </p:nvSpPr>
        <p:spPr>
          <a:xfrm>
            <a:off x="888999" y="2245325"/>
            <a:ext cx="1676400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MAC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55553-7E09-346C-837D-AE219A1C4C30}"/>
              </a:ext>
            </a:extLst>
          </p:cNvPr>
          <p:cNvSpPr/>
          <p:nvPr/>
        </p:nvSpPr>
        <p:spPr>
          <a:xfrm>
            <a:off x="2844803" y="2245325"/>
            <a:ext cx="2514598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Handover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C0417-087A-D515-6AD6-5E2FAEE5DC07}"/>
              </a:ext>
            </a:extLst>
          </p:cNvPr>
          <p:cNvSpPr/>
          <p:nvPr/>
        </p:nvSpPr>
        <p:spPr>
          <a:xfrm>
            <a:off x="914400" y="3460258"/>
            <a:ext cx="1600197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BD5FD-9711-88F8-8A1C-40C66D13DECC}"/>
              </a:ext>
            </a:extLst>
          </p:cNvPr>
          <p:cNvSpPr/>
          <p:nvPr/>
        </p:nvSpPr>
        <p:spPr>
          <a:xfrm>
            <a:off x="2844803" y="3487491"/>
            <a:ext cx="1600197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ARP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3BB6C-383E-0E2D-63F6-45D494EBD4A5}"/>
              </a:ext>
            </a:extLst>
          </p:cNvPr>
          <p:cNvSpPr/>
          <p:nvPr/>
        </p:nvSpPr>
        <p:spPr>
          <a:xfrm>
            <a:off x="4876805" y="3487491"/>
            <a:ext cx="1676399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LEO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2DA12-0A5A-66C5-CB79-B340B9616DBE}"/>
              </a:ext>
            </a:extLst>
          </p:cNvPr>
          <p:cNvSpPr/>
          <p:nvPr/>
        </p:nvSpPr>
        <p:spPr>
          <a:xfrm>
            <a:off x="5715004" y="2245325"/>
            <a:ext cx="1676400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tx1"/>
                </a:solidFill>
              </a:rPr>
              <a:t>WiFi</a:t>
            </a:r>
            <a:r>
              <a:rPr lang="en-US" sz="4400" b="1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C5E359-6445-B8F4-67D4-A23ADBC5E236}"/>
              </a:ext>
            </a:extLst>
          </p:cNvPr>
          <p:cNvSpPr/>
          <p:nvPr/>
        </p:nvSpPr>
        <p:spPr>
          <a:xfrm>
            <a:off x="914400" y="4729657"/>
            <a:ext cx="4190996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Edge Computing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1AB4BD-9630-57BC-18AE-2AFC7419A579}"/>
              </a:ext>
            </a:extLst>
          </p:cNvPr>
          <p:cNvSpPr/>
          <p:nvPr/>
        </p:nvSpPr>
        <p:spPr>
          <a:xfrm>
            <a:off x="5359401" y="4729657"/>
            <a:ext cx="5384796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Serverless Computing </a:t>
            </a:r>
          </a:p>
        </p:txBody>
      </p:sp>
    </p:spTree>
    <p:extLst>
      <p:ext uri="{BB962C8B-B14F-4D97-AF65-F5344CB8AC3E}">
        <p14:creationId xmlns:p14="http://schemas.microsoft.com/office/powerpoint/2010/main" val="9934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87389F-8E4C-25C1-4A9D-D373A0A2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is your C programming level?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BF748-1B60-E6E5-DA46-E55C9ECDFF47}"/>
              </a:ext>
            </a:extLst>
          </p:cNvPr>
          <p:cNvSpPr/>
          <p:nvPr/>
        </p:nvSpPr>
        <p:spPr>
          <a:xfrm>
            <a:off x="996951" y="1646965"/>
            <a:ext cx="10198097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Never/rarely 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19488-5765-3D3A-EF19-8B9EB89E93EF}"/>
              </a:ext>
            </a:extLst>
          </p:cNvPr>
          <p:cNvSpPr/>
          <p:nvPr/>
        </p:nvSpPr>
        <p:spPr>
          <a:xfrm>
            <a:off x="996953" y="2758948"/>
            <a:ext cx="10198098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&lt; 3 times (&lt; 200 lines) used in my courses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A0AE7-0F3D-1BC7-CA28-3009B00508CF}"/>
              </a:ext>
            </a:extLst>
          </p:cNvPr>
          <p:cNvSpPr/>
          <p:nvPr/>
        </p:nvSpPr>
        <p:spPr>
          <a:xfrm>
            <a:off x="996951" y="3870931"/>
            <a:ext cx="10198097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&gt;3 times or &gt;500 lines used in my courses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8A3CB4-2D17-853E-CB95-59241C869178}"/>
              </a:ext>
            </a:extLst>
          </p:cNvPr>
          <p:cNvSpPr/>
          <p:nvPr/>
        </p:nvSpPr>
        <p:spPr>
          <a:xfrm>
            <a:off x="933451" y="4993045"/>
            <a:ext cx="10198097" cy="89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Often used (beyond my course projects)</a:t>
            </a:r>
          </a:p>
        </p:txBody>
      </p:sp>
    </p:spTree>
    <p:extLst>
      <p:ext uri="{BB962C8B-B14F-4D97-AF65-F5344CB8AC3E}">
        <p14:creationId xmlns:p14="http://schemas.microsoft.com/office/powerpoint/2010/main" val="19887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921</Words>
  <Application>Microsoft Macintosh PowerPoint</Application>
  <PresentationFormat>Widescreen</PresentationFormat>
  <Paragraphs>191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Roboto</vt:lpstr>
      <vt:lpstr>Times New Roman</vt:lpstr>
      <vt:lpstr>Wingdings</vt:lpstr>
      <vt:lpstr>Office Theme</vt:lpstr>
      <vt:lpstr>CS536: Data Communication &amp; Computer Networks</vt:lpstr>
      <vt:lpstr>Agenda </vt:lpstr>
      <vt:lpstr>About Me</vt:lpstr>
      <vt:lpstr>About Three TAs</vt:lpstr>
      <vt:lpstr>About You</vt:lpstr>
      <vt:lpstr>In-Class Survey</vt:lpstr>
      <vt:lpstr>How much do you know about CS536?</vt:lpstr>
      <vt:lpstr>PowerPoint Presentation</vt:lpstr>
      <vt:lpstr>What is your C programming level? </vt:lpstr>
      <vt:lpstr>Why this survey? </vt:lpstr>
      <vt:lpstr>What is the course about? </vt:lpstr>
      <vt:lpstr>What is the course about? </vt:lpstr>
      <vt:lpstr>What is the course about? </vt:lpstr>
      <vt:lpstr>What is the course about? </vt:lpstr>
      <vt:lpstr>Textbook</vt:lpstr>
      <vt:lpstr>Topics (tentative)</vt:lpstr>
      <vt:lpstr>Grading Policy</vt:lpstr>
      <vt:lpstr>More Details </vt:lpstr>
      <vt:lpstr>Another Perspective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Peng, Chunyi</cp:lastModifiedBy>
  <cp:revision>196</cp:revision>
  <dcterms:created xsi:type="dcterms:W3CDTF">2020-01-18T07:24:59Z</dcterms:created>
  <dcterms:modified xsi:type="dcterms:W3CDTF">2023-01-10T14:51:55Z</dcterms:modified>
</cp:coreProperties>
</file>