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3" r:id="rId3"/>
    <p:sldId id="283" r:id="rId4"/>
    <p:sldId id="286" r:id="rId5"/>
    <p:sldId id="287" r:id="rId6"/>
    <p:sldId id="305" r:id="rId7"/>
    <p:sldId id="306" r:id="rId8"/>
    <p:sldId id="288" r:id="rId9"/>
    <p:sldId id="278" r:id="rId10"/>
    <p:sldId id="325" r:id="rId11"/>
    <p:sldId id="320" r:id="rId12"/>
    <p:sldId id="279" r:id="rId13"/>
    <p:sldId id="280" r:id="rId14"/>
    <p:sldId id="281" r:id="rId15"/>
    <p:sldId id="291" r:id="rId16"/>
    <p:sldId id="292" r:id="rId17"/>
    <p:sldId id="285" r:id="rId18"/>
    <p:sldId id="266" r:id="rId19"/>
    <p:sldId id="321" r:id="rId20"/>
    <p:sldId id="326" r:id="rId21"/>
    <p:sldId id="327" r:id="rId22"/>
    <p:sldId id="262" r:id="rId23"/>
    <p:sldId id="273" r:id="rId24"/>
    <p:sldId id="261" r:id="rId25"/>
    <p:sldId id="258" r:id="rId26"/>
    <p:sldId id="271" r:id="rId27"/>
    <p:sldId id="257" r:id="rId28"/>
    <p:sldId id="260" r:id="rId29"/>
    <p:sldId id="272" r:id="rId30"/>
    <p:sldId id="259" r:id="rId31"/>
    <p:sldId id="269" r:id="rId32"/>
    <p:sldId id="274" r:id="rId33"/>
    <p:sldId id="329" r:id="rId34"/>
    <p:sldId id="275" r:id="rId35"/>
    <p:sldId id="307" r:id="rId36"/>
    <p:sldId id="308" r:id="rId37"/>
    <p:sldId id="322" r:id="rId38"/>
    <p:sldId id="323" r:id="rId39"/>
    <p:sldId id="303" r:id="rId40"/>
    <p:sldId id="302" r:id="rId41"/>
    <p:sldId id="309" r:id="rId42"/>
    <p:sldId id="324" r:id="rId43"/>
    <p:sldId id="310" r:id="rId44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3" autoAdjust="0"/>
  </p:normalViewPr>
  <p:slideViewPr>
    <p:cSldViewPr>
      <p:cViewPr>
        <p:scale>
          <a:sx n="66" d="100"/>
          <a:sy n="66" d="100"/>
        </p:scale>
        <p:origin x="-872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28"/>
    </p:cViewPr>
  </p:sorterViewPr>
  <p:notesViewPr>
    <p:cSldViewPr>
      <p:cViewPr varScale="1">
        <p:scale>
          <a:sx n="56" d="100"/>
          <a:sy n="56" d="100"/>
        </p:scale>
        <p:origin x="-2572" y="-68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F05A-10CA-42C0-949D-592D50E6AFBD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DB9-E171-4240-8C86-9AF77D4B6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3B8E6C2E-6198-4B11-88FA-3F9E0A1E7C5C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C32D8CF0-F888-4F5A-BDD5-6B1DD6B4F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Cameras have different</a:t>
            </a:r>
            <a:r>
              <a:rPr lang="en-US" baseline="0" dirty="0" smtClean="0"/>
              <a:t> focal lengths and different distances to the scene.</a:t>
            </a:r>
          </a:p>
          <a:p>
            <a:r>
              <a:rPr lang="en-US" dirty="0" smtClean="0"/>
              <a:t>Baseline</a:t>
            </a:r>
            <a:r>
              <a:rPr lang="en-US" baseline="0" dirty="0" smtClean="0"/>
              <a:t> can be vertical or horizontal.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of the last equation one for the x axis and one along the y 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equations and four unknowns, w is a 2 by vector,</a:t>
            </a:r>
            <a:r>
              <a:rPr lang="en-US" baseline="0" dirty="0" smtClean="0"/>
              <a:t> U, V, W, and Z are unknowns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to left</a:t>
            </a:r>
            <a:r>
              <a:rPr lang="en-US" baseline="0" dirty="0" smtClean="0"/>
              <a:t> and right camera terminology with time 0 and 1</a:t>
            </a:r>
          </a:p>
          <a:p>
            <a:r>
              <a:rPr lang="en-US" baseline="0" dirty="0" smtClean="0"/>
              <a:t>M is the ratio of the optical flow at each pixel</a:t>
            </a:r>
          </a:p>
          <a:p>
            <a:r>
              <a:rPr lang="en-US" baseline="0" dirty="0" smtClean="0"/>
              <a:t>C is a “correction” for the parallax introduced by delta Z, c = 1 if delta Z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to left</a:t>
            </a:r>
            <a:r>
              <a:rPr lang="en-US" baseline="0" dirty="0" smtClean="0"/>
              <a:t> and right camera terminology with time 0 and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some real image sequences</a:t>
            </a:r>
            <a:r>
              <a:rPr lang="en-US" baseline="0" dirty="0" smtClean="0"/>
              <a:t> with graphics along radial line to give an idea of how this actually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 gaps between the rocks is somewhat filled in, the top rock is a bit lopsided, and there is some filling in between the water color and the fountain.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horizontal</a:t>
            </a:r>
            <a:r>
              <a:rPr lang="en-US" baseline="0" dirty="0" smtClean="0"/>
              <a:t> radial line at zero degrees.</a:t>
            </a:r>
          </a:p>
          <a:p>
            <a:r>
              <a:rPr lang="en-US" baseline="0" dirty="0" smtClean="0"/>
              <a:t>The curved fountain gets for shortened.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</a:t>
            </a:r>
            <a:r>
              <a:rPr lang="en-US" dirty="0" smtClean="0"/>
              <a:t> energy represents the gradient</a:t>
            </a:r>
            <a:r>
              <a:rPr lang="en-US" baseline="0" dirty="0" smtClean="0"/>
              <a:t> descent coming from above or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m</a:t>
            </a:r>
            <a:r>
              <a:rPr lang="en-US" baseline="0" dirty="0" smtClean="0"/>
              <a:t> and c found using the gradient descent we warp the back flow to match the front flow.</a:t>
            </a:r>
          </a:p>
          <a:p>
            <a:r>
              <a:rPr lang="en-US" baseline="0" dirty="0" smtClean="0"/>
              <a:t>The RMS error in the registration is surprising good and would translate into excellent 3D construction if the optical flow were ideal, but..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center point doesn’t sound like a big deal, but it provides excellent initialization.</a:t>
            </a:r>
          </a:p>
          <a:p>
            <a:r>
              <a:rPr lang="en-US" dirty="0" smtClean="0"/>
              <a:t>Wrapped baseline means single entry</a:t>
            </a:r>
            <a:r>
              <a:rPr lang="en-US" baseline="0" dirty="0" smtClean="0"/>
              <a:t> point for light.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depthMap_10_90_5_2</a:t>
            </a:r>
          </a:p>
          <a:p>
            <a:r>
              <a:rPr lang="en-US" dirty="0" smtClean="0"/>
              <a:t>3D reconstruction</a:t>
            </a:r>
            <a:r>
              <a:rPr lang="en-US" baseline="0" dirty="0" smtClean="0"/>
              <a:t> with no pixel or feature based correspondences.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depthMap-1-90-5-2</a:t>
            </a:r>
          </a:p>
          <a:p>
            <a:r>
              <a:rPr lang="en-US" dirty="0" smtClean="0"/>
              <a:t>The mottled look comes from</a:t>
            </a:r>
            <a:r>
              <a:rPr lang="en-US" baseline="0" dirty="0" smtClean="0"/>
              <a:t> small variations in the optical flow, could be substantial removed by smoothing, but then you could lose some fine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depthMap-1-90-5-2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depthMap-10-400-15-2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depthMap-1-90-5-2</a:t>
            </a:r>
          </a:p>
          <a:p>
            <a:r>
              <a:rPr lang="en-US" dirty="0" smtClean="0"/>
              <a:t>Fine features turn out</a:t>
            </a:r>
            <a:r>
              <a:rPr lang="en-US" baseline="0" dirty="0" smtClean="0"/>
              <a:t> surprising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work was done on an optical breadboard with controlled movement using a large X-Y stage.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point suggests that as optical flow improves this technique will get better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Skier moving one direction</a:t>
            </a:r>
          </a:p>
          <a:p>
            <a:r>
              <a:rPr lang="en-US" dirty="0" smtClean="0"/>
              <a:t>Poles following</a:t>
            </a:r>
            <a:r>
              <a:rPr lang="en-US" baseline="0" dirty="0" smtClean="0"/>
              <a:t> there own path</a:t>
            </a:r>
          </a:p>
          <a:p>
            <a:r>
              <a:rPr lang="en-US" baseline="0" dirty="0" smtClean="0"/>
              <a:t>Spray following its own path</a:t>
            </a:r>
          </a:p>
          <a:p>
            <a:r>
              <a:rPr lang="en-US" baseline="0" dirty="0" smtClean="0"/>
              <a:t>But not scaled and no Z velocity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flow image of a skier begs the question:</a:t>
            </a:r>
          </a:p>
          <a:p>
            <a:r>
              <a:rPr lang="en-US" dirty="0" smtClean="0"/>
              <a:t>Can 3D velocity be estimate directly from flow fields with a  coaxial camera</a:t>
            </a:r>
          </a:p>
          <a:p>
            <a:r>
              <a:rPr lang="en-US" dirty="0" smtClean="0"/>
              <a:t>If it works with a coaxial camera rig</a:t>
            </a:r>
            <a:r>
              <a:rPr lang="en-US" baseline="0" dirty="0" smtClean="0"/>
              <a:t> it would probably work with a stereo rig, but the coaxial rig has some additional advantages for studying skiers.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</a:t>
            </a:r>
            <a:r>
              <a:rPr lang="en-US" baseline="0" dirty="0" smtClean="0"/>
              <a:t> velocity, much better than radar!</a:t>
            </a:r>
          </a:p>
          <a:p>
            <a:r>
              <a:rPr lang="en-US" baseline="0" dirty="0" smtClean="0"/>
              <a:t>Zero working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shadow</a:t>
            </a:r>
            <a:r>
              <a:rPr lang="en-US" baseline="0" dirty="0" smtClean="0"/>
              <a:t> or aperture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flow fields are registered you have a</a:t>
            </a:r>
            <a:r>
              <a:rPr lang="en-US" baseline="0" dirty="0" smtClean="0"/>
              <a:t> dense depth map which permits 3D reconstruction.</a:t>
            </a:r>
          </a:p>
          <a:p>
            <a:r>
              <a:rPr lang="en-US" baseline="0" dirty="0" smtClean="0"/>
              <a:t>Depth allows the estimation of a dense delta Z map</a:t>
            </a:r>
          </a:p>
          <a:p>
            <a:r>
              <a:rPr lang="en-US" baseline="0" dirty="0" smtClean="0"/>
              <a:t>Combine the dense depth map and dense delta Z map and you get a reconstructed dense 3D image with dense 3D velocity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side is scene in capitals.  This is a cross section with the horizontal axis being Z and the vertical axis being X.  Y goes </a:t>
            </a:r>
            <a:r>
              <a:rPr lang="en-US" baseline="0" dirty="0" smtClean="0"/>
              <a:t> straight into the slide.</a:t>
            </a:r>
          </a:p>
          <a:p>
            <a:r>
              <a:rPr lang="en-US" baseline="0" dirty="0" smtClean="0"/>
              <a:t>Baseline is distance between optical centers.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enough info to solve this?</a:t>
            </a:r>
          </a:p>
          <a:p>
            <a:r>
              <a:rPr lang="en-US" dirty="0" smtClean="0"/>
              <a:t>Solve for one camera only</a:t>
            </a:r>
            <a:r>
              <a:rPr lang="en-US" baseline="0" dirty="0" smtClean="0"/>
              <a:t> for clarity.  </a:t>
            </a:r>
          </a:p>
          <a:p>
            <a:r>
              <a:rPr lang="en-US" baseline="0" dirty="0" smtClean="0"/>
              <a:t>Start with the projection equation and assume pinhole camera.</a:t>
            </a:r>
          </a:p>
          <a:p>
            <a:r>
              <a:rPr lang="en-US" dirty="0" smtClean="0"/>
              <a:t>Using the product</a:t>
            </a:r>
            <a:r>
              <a:rPr lang="en-US" baseline="0" dirty="0" smtClean="0"/>
              <a:t> rule and chain rule. </a:t>
            </a:r>
            <a:r>
              <a:rPr lang="en-US" baseline="0" dirty="0" err="1" smtClean="0"/>
              <a:t>dX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replaced with U and </a:t>
            </a:r>
            <a:r>
              <a:rPr lang="en-US" baseline="0" dirty="0" err="1" smtClean="0"/>
              <a:t>dZ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replaced with 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D8CF0-F888-4F5A-BDD5-6B1DD6B4F6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B762-A5DD-4B74-98BF-E30C5AF11DAF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9437-5152-499E-9994-9F3DC1789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3D reconstruction from images taken with a coaxial camera rig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Richard Kirby and Ross Whitaker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University of Utah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657600"/>
            <a:ext cx="13716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I1_front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2667000"/>
            <a:ext cx="28194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Reconstruction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4572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Flow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4572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Flow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486400"/>
            <a:ext cx="13716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I0_back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486400"/>
            <a:ext cx="13716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I0_front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657600"/>
            <a:ext cx="13716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I1_back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13" idx="1"/>
          </p:cNvCxnSpPr>
          <p:nvPr/>
        </p:nvCxnSpPr>
        <p:spPr>
          <a:xfrm flipV="1">
            <a:off x="2286000" y="4914900"/>
            <a:ext cx="457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  <a:endCxn id="5" idx="2"/>
          </p:cNvCxnSpPr>
          <p:nvPr/>
        </p:nvCxnSpPr>
        <p:spPr>
          <a:xfrm flipV="1">
            <a:off x="3429000" y="3352800"/>
            <a:ext cx="11049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5" idx="2"/>
          </p:cNvCxnSpPr>
          <p:nvPr/>
        </p:nvCxnSpPr>
        <p:spPr>
          <a:xfrm flipH="1" flipV="1">
            <a:off x="4533900" y="3352800"/>
            <a:ext cx="11811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12" idx="3"/>
          </p:cNvCxnSpPr>
          <p:nvPr/>
        </p:nvCxnSpPr>
        <p:spPr>
          <a:xfrm flipH="1">
            <a:off x="6400800" y="4000500"/>
            <a:ext cx="457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12" idx="3"/>
          </p:cNvCxnSpPr>
          <p:nvPr/>
        </p:nvCxnSpPr>
        <p:spPr>
          <a:xfrm flipH="1" flipV="1">
            <a:off x="6400800" y="4914900"/>
            <a:ext cx="457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3" idx="1"/>
          </p:cNvCxnSpPr>
          <p:nvPr/>
        </p:nvCxnSpPr>
        <p:spPr>
          <a:xfrm>
            <a:off x="2286000" y="4000500"/>
            <a:ext cx="457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 Idea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Register flow fields to estimate depth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Derivation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Definitions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gure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743200"/>
            <a:ext cx="5486400" cy="225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derivation – Optical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8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1117600" cy="685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514600"/>
            <a:ext cx="4445000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429000"/>
            <a:ext cx="3187700" cy="717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343400"/>
            <a:ext cx="3213100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69" name="Picture 4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5257800"/>
            <a:ext cx="2362200" cy="673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 descr="Figure3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1600200"/>
            <a:ext cx="2992726" cy="12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200400" y="5257800"/>
            <a:ext cx="378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Relationship between 3D motion field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2D optical flow for ideal flow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3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1117600" cy="6858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derivation Optical Flow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(continued)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8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908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1130300" cy="736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910" name="Picture 2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590800"/>
            <a:ext cx="3009900" cy="736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912" name="Picture 2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581400"/>
            <a:ext cx="2298700" cy="673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914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495800"/>
            <a:ext cx="1943100" cy="685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Figure3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1600200"/>
            <a:ext cx="2992726" cy="12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derivation – Optical Flow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Linear algebra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8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2438400" cy="996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28600" y="2895600"/>
            <a:ext cx="6553200" cy="2209800"/>
            <a:chOff x="838200" y="3429000"/>
            <a:chExt cx="6553200" cy="2209800"/>
          </a:xfrm>
        </p:grpSpPr>
        <p:sp>
          <p:nvSpPr>
            <p:cNvPr id="25" name="Rectangle 24"/>
            <p:cNvSpPr/>
            <p:nvPr/>
          </p:nvSpPr>
          <p:spPr>
            <a:xfrm>
              <a:off x="838200" y="3429000"/>
              <a:ext cx="6553200" cy="2209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935" name="Picture 2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14400" y="3505200"/>
              <a:ext cx="4318000" cy="2006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8939" name="Picture 2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2600" y="3810000"/>
              <a:ext cx="1714500" cy="12446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7" name="Picture 46" descr="Figure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600200"/>
            <a:ext cx="2992726" cy="12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71800" y="190500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Projection matrix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4200" y="3429000"/>
            <a:ext cx="2108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represents four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equations with four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unknowns U, V, W,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Z.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minimization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Relationship between flow fields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8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 descr="Figure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2992726" cy="12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4343400" cy="501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362200"/>
            <a:ext cx="3530600" cy="787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45" name="Picture 2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5400" cy="139700"/>
          </a:xfrm>
          <a:prstGeom prst="rect">
            <a:avLst/>
          </a:prstGeom>
          <a:noFill/>
        </p:spPr>
      </p:pic>
      <p:pic>
        <p:nvPicPr>
          <p:cNvPr id="56344" name="Picture 2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39700"/>
            <a:ext cx="25400" cy="146050"/>
          </a:xfrm>
          <a:prstGeom prst="rect">
            <a:avLst/>
          </a:prstGeom>
          <a:noFill/>
        </p:spPr>
      </p:pic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429000"/>
            <a:ext cx="4584700" cy="1155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0" y="13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8600" y="4876800"/>
            <a:ext cx="573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in a coaxial camera epipolar lines are radial lines.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results in a 1D optimization, similar to binocular stereo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pixel correspondences.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Energy derivation – energy functional to minimize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178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 descr="Figure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2992726" cy="12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953000"/>
            <a:ext cx="3479800" cy="374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962400"/>
            <a:ext cx="3486150" cy="76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124200"/>
            <a:ext cx="5505450" cy="6223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TextBox 46"/>
          <p:cNvSpPr txBox="1"/>
          <p:nvPr/>
        </p:nvSpPr>
        <p:spPr>
          <a:xfrm>
            <a:off x="2057400" y="5562600"/>
            <a:ext cx="686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the regularization/smoothness term is 2D, along the epipolar 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between epipolar lines.  We adjust alpha independently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along and perpendicular to epipolar lines.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2400" y="4191000"/>
            <a:ext cx="4436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Regularization/smoothness term: penalty for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discontinuities.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8600" y="1524000"/>
            <a:ext cx="5638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Numerical Solution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Euler-Lagrange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429000"/>
            <a:ext cx="2025650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419600"/>
            <a:ext cx="2089150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5226050" cy="374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057400"/>
            <a:ext cx="3651250" cy="38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743200"/>
            <a:ext cx="4038600" cy="4127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/>
          <p:cNvSpPr txBox="1"/>
          <p:nvPr/>
        </p:nvSpPr>
        <p:spPr>
          <a:xfrm>
            <a:off x="152400" y="5334000"/>
            <a:ext cx="466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Solve using standard gradient decent algorithm.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coaxial camera rig?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76400" y="1371600"/>
            <a:ext cx="5600700" cy="1676400"/>
            <a:chOff x="1676400" y="1676400"/>
            <a:chExt cx="5600700" cy="1676400"/>
          </a:xfrm>
        </p:grpSpPr>
        <p:sp>
          <p:nvSpPr>
            <p:cNvPr id="4" name="Rectangle 3"/>
            <p:cNvSpPr/>
            <p:nvPr/>
          </p:nvSpPr>
          <p:spPr>
            <a:xfrm>
              <a:off x="1676400" y="1676400"/>
              <a:ext cx="56007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DCOF_geometry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775" y="1676400"/>
              <a:ext cx="5200650" cy="1631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543675" y="2933700"/>
              <a:ext cx="600075" cy="239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43700" y="1676400"/>
              <a:ext cx="466725" cy="179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352800"/>
            <a:ext cx="3886200" cy="30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630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Disparity and magnitude are adjusted simultaneously for each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Z estimate.  Gradient decent stops when error is sufficiently small.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267200"/>
            <a:ext cx="434340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6019800"/>
            <a:ext cx="569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gradient decent stops before error starts to increase.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Energy vs. Z estimate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Energy vs. Z estimate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Optimization along epipolar lines</a:t>
            </a:r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use </a:t>
            </a:r>
            <a:r>
              <a:rPr lang="en-US" smtClean="0">
                <a:solidFill>
                  <a:schemeClr val="bg1"/>
                </a:solidFill>
              </a:rPr>
              <a:t>a </a:t>
            </a:r>
            <a:r>
              <a:rPr lang="en-US" smtClean="0">
                <a:solidFill>
                  <a:schemeClr val="bg1"/>
                </a:solidFill>
              </a:rPr>
              <a:t>coaxial camera rig?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Advantages: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Common center point, provides one known correspondence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Epipolar lines are radial lines even with different focal length  cameras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Baseline can be wrapped up inside the camera.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Substantial reduction of occlusions vs. binocular stereo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minimum working distance vs. binocular stereo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Disadvantage: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pixel disparity in center region – “unrecoverable point problem”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Energy vs. Z estimate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 of optimization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5791200"/>
            <a:ext cx="4639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</a:rPr>
              <a:t>RMS error = 0.078 pixels!!!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152525"/>
            <a:ext cx="60769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152525"/>
            <a:ext cx="60769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Original Motivation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im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62" y="1538287"/>
            <a:ext cx="7000875" cy="37814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3447-9866-4094-92E3-03E90DF1A9A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152525"/>
            <a:ext cx="60769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Camera Rig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IMG_037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68335" y="1600200"/>
            <a:ext cx="6207329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Overcomes the unrecoverable point problem with coaxial camera.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3D reconstruction is as good as the optical flow it is derived from.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Dense depth map without using intra-camera pixel/feature correspondences.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Sufficient for motion analysis of large smoothly deformable bodies, like skiers.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62" y="1538287"/>
            <a:ext cx="7000875" cy="3781425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Original Motivation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3447-9866-4094-92E3-03E90DF1A9A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Original Motivation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3447-9866-4094-92E3-03E90DF1A9A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TedFlowOut.png"/>
          <p:cNvPicPr>
            <a:picLocks noChangeAspect="1"/>
          </p:cNvPicPr>
          <p:nvPr/>
        </p:nvPicPr>
        <p:blipFill>
          <a:blip r:embed="rId3" cstate="print"/>
          <a:srcRect l="7610" r="26078"/>
          <a:stretch>
            <a:fillRect/>
          </a:stretch>
        </p:blipFill>
        <p:spPr>
          <a:xfrm>
            <a:off x="1828800" y="1600200"/>
            <a:ext cx="4495800" cy="3656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Can 3D velocity be estimated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directly from flow fields?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answer is yes: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bypass stereo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correspondence finding.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Solve the unrecoverable point problem in coaxial camera rigs which leads to: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Smaller more portable camera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Fewer occlusions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Maybe, faster than binocular stereo??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6" name="Picture 5" descr="TedFlowOut.png"/>
          <p:cNvPicPr>
            <a:picLocks noChangeAspect="1"/>
          </p:cNvPicPr>
          <p:nvPr/>
        </p:nvPicPr>
        <p:blipFill>
          <a:blip r:embed="rId3" cstate="print"/>
          <a:srcRect l="7610" r="26078"/>
          <a:stretch>
            <a:fillRect/>
          </a:stretch>
        </p:blipFill>
        <p:spPr>
          <a:xfrm>
            <a:off x="6400800" y="1447801"/>
            <a:ext cx="2362200" cy="1921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velocity measuring camera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3D Endoscope/borescope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Multi-modal cameras</a:t>
            </a:r>
          </a:p>
        </p:txBody>
      </p:sp>
      <p:pic>
        <p:nvPicPr>
          <p:cNvPr id="48130" name="Picture 2" descr="cid:image002.jpg@01D1CC59.62CE2DD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572000"/>
            <a:ext cx="1828800" cy="1672167"/>
          </a:xfrm>
          <a:prstGeom prst="rect">
            <a:avLst/>
          </a:prstGeom>
          <a:noFill/>
        </p:spPr>
      </p:pic>
      <p:pic>
        <p:nvPicPr>
          <p:cNvPr id="48129" name="Picture 1" descr="cid:image003.jpg@01D1CC59.62CE2DD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0"/>
            <a:ext cx="1828800" cy="1684867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296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6576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657600"/>
            <a:ext cx="2286000" cy="17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Image result for endoscope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18288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Scene is smoothly deformable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Optical flow need not be an accurate projection of the 3D motion field, but errors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optical flow computation should be consistent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projection equations.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Scene must have enough visual texture to generate optical flow (same issue for binocular stereo).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1028</Words>
  <Application>Microsoft Office PowerPoint</Application>
  <PresentationFormat>On-screen Show (4:3)</PresentationFormat>
  <Paragraphs>167</Paragraphs>
  <Slides>43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3D reconstruction from images taken with a coaxial camera rig</vt:lpstr>
      <vt:lpstr>What is a coaxial camera rig?</vt:lpstr>
      <vt:lpstr>Why use a coaxial camera rig?</vt:lpstr>
      <vt:lpstr>Original Motivation</vt:lpstr>
      <vt:lpstr>Slide 5</vt:lpstr>
      <vt:lpstr>Slide 6</vt:lpstr>
      <vt:lpstr>Can 3D velocity be estimated  directly from flow fields?</vt:lpstr>
      <vt:lpstr>Applications</vt:lpstr>
      <vt:lpstr>Assumptions</vt:lpstr>
      <vt:lpstr>General Idea Register flow fields to estimate depth</vt:lpstr>
      <vt:lpstr>Derivation  Definitions</vt:lpstr>
      <vt:lpstr>Energy derivation – Optical Flow</vt:lpstr>
      <vt:lpstr>Energy derivation Optical Flow (continued)</vt:lpstr>
      <vt:lpstr>Energy derivation – Optical Flow Linear algebra form</vt:lpstr>
      <vt:lpstr>Energy minimization  Relationship between flow fields</vt:lpstr>
      <vt:lpstr>Energy derivation – energy functional to minimize</vt:lpstr>
      <vt:lpstr>Numerical Solution Euler-Lagrange</vt:lpstr>
      <vt:lpstr>Slide 18</vt:lpstr>
      <vt:lpstr>Slide 19</vt:lpstr>
      <vt:lpstr>Slide 20</vt:lpstr>
      <vt:lpstr>Slide 21</vt:lpstr>
      <vt:lpstr>Optimization along epipolar lines</vt:lpstr>
      <vt:lpstr>Optimization along epipolar lines</vt:lpstr>
      <vt:lpstr>Energy vs. Z estimate</vt:lpstr>
      <vt:lpstr>Optimization along epipolar lines</vt:lpstr>
      <vt:lpstr>Optimization along epipolar lines</vt:lpstr>
      <vt:lpstr>Energy vs. Z estimate</vt:lpstr>
      <vt:lpstr>Optimization along epipolar lines</vt:lpstr>
      <vt:lpstr>Optimization along epipolar lines</vt:lpstr>
      <vt:lpstr>Energy vs. Z estimate</vt:lpstr>
      <vt:lpstr>Results of optimization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Camera Rig</vt:lpstr>
      <vt:lpstr>Conclusions</vt:lpstr>
      <vt:lpstr>Thank you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201</cp:revision>
  <dcterms:created xsi:type="dcterms:W3CDTF">2016-08-19T20:41:39Z</dcterms:created>
  <dcterms:modified xsi:type="dcterms:W3CDTF">2016-08-29T13:34:02Z</dcterms:modified>
</cp:coreProperties>
</file>