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75" r:id="rId3"/>
    <p:sldId id="256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D31"/>
    <a:srgbClr val="300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28DB0-30B3-4453-8CD5-30C37D716D82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C65E4-351D-48DA-9AE4-F29F9B91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55AA-C4E1-46A7-AAB8-14EB6B47C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77388-D351-D5FD-EFDA-A3D1D4628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E39E-E082-B08E-3230-279FFD3F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F12-A35F-41EE-A80E-83978877970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76748-883D-179D-BD01-3CE549C3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0D7F0-0EDC-0291-6E9E-8F973800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7661-6D83-438B-ADC7-2FFE31F8C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5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7CBA-862E-63E2-F095-01D88432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5D35D-4E9C-8CFD-EF20-ABB1FD54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DFCCB-BE20-67D1-8C6D-923418C9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F12-A35F-41EE-A80E-83978877970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1993-44FE-AA99-54A1-5B28F223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8EFD8-F173-A8FC-D243-55A122F9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7661-6D83-438B-ADC7-2FFE31F8C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8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EA8DC-802D-B4BD-4121-B8F2D4776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38F7E-F08F-F5D8-BA2C-101069775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22A65-2A7F-131A-0DA3-FC44BB5E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F12-A35F-41EE-A80E-83978877970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03D0-C6DF-99C1-1E9C-D32E16D3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6EC8-71AF-781D-FC2A-CED0C7A9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7661-6D83-438B-ADC7-2FFE31F8C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8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5AE3-141C-56D4-7D2F-A630375B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FA70-D5EE-2E41-03E9-CC6FDD34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84B49-2C02-307C-E9C1-0743B249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F12-A35F-41EE-A80E-83978877970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95199-984B-2352-1B06-8EB27E8C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5DC58-1219-A92C-5E43-1ABF0ADC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7661-6D83-438B-ADC7-2FFE31F8C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13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87A5-9B6B-C8DD-EB02-FFF18D03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A0865-5D93-C7FF-DAB2-2DA3A1402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4970-60C9-9B11-16BE-5A6246E4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F12-A35F-41EE-A80E-83978877970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84B1-5A36-057C-2E3E-19FAAE1C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0B32-E12A-9FB4-E1C5-CC1E4242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7661-6D83-438B-ADC7-2FFE31F8C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6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84CF-293F-C50F-F0A4-F3D1F2ED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BB38-8309-C7D1-0689-D4C195578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31602-B2C9-8822-688B-ECFB4DF79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90848-17AB-3674-74A0-1109AC76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F12-A35F-41EE-A80E-83978877970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F81E5-FE25-7772-771E-247B3A08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A1F67-3E2F-8116-51ED-80D84DCF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7661-6D83-438B-ADC7-2FFE31F8C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6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FB14-D88B-BC12-9C70-501D98B2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5FA9E-5CD1-C406-1B68-AE8A6E1CB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2B4D1-89D9-08DF-453D-B583E2B00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42FE5-D39D-18C6-AFB9-D6ABAA8C9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46494-D5B4-ABF6-372B-89A2A45E0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0787F-101E-AAB9-99CB-F3B2DD7F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F12-A35F-41EE-A80E-83978877970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A40B7-5C40-ECD3-A029-6CE43C69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6FA01-6CC4-C588-5F4E-82FC4B88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7661-6D83-438B-ADC7-2FFE31F8C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96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D021-96DF-0FBC-3871-C32FAC53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8CE40-B1F8-C45D-3AA1-B88B6F09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F12-A35F-41EE-A80E-83978877970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D2AD9-A039-C2D7-78B2-98962ABA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7FEF4-FB0A-AA8C-BFED-A50E022B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7661-6D83-438B-ADC7-2FFE31F8C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69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53793-3399-A6AD-BF3D-A01A4323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F12-A35F-41EE-A80E-83978877970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E4A1F-7416-D763-AF9F-613AEFD9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7F2AF-8107-1250-BF96-9CD56375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7661-6D83-438B-ADC7-2FFE31F8C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46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810E-8A3A-D237-0B06-8F424025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5D51-0545-7F05-4249-F00177B6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84B8E-5ED8-9E9A-FB0B-0F6F70C40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4966E-F27D-2FF6-323A-7BD7BE4E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F12-A35F-41EE-A80E-83978877970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03A17-EED3-175F-4478-76A832FF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7912C-17F2-AC2B-5D76-DB736C16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7661-6D83-438B-ADC7-2FFE31F8C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7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CEEC-EDB5-04A5-7E62-D4B46E30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8127C-31B4-E054-2240-68D24A6FB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634BB-55C4-F097-9854-FE7833E1C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55FEA-BA0E-7F51-21AC-00788CA9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F12-A35F-41EE-A80E-83978877970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8C9AC-940E-7ADB-A34D-A7A1CA33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4F5AF-F28B-DA42-CA20-811CFEC5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7661-6D83-438B-ADC7-2FFE31F8C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70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537AF-C718-5076-FEEA-2E3E3018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BB7DD-E93E-5564-1C88-6146CC996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6ECEF-318B-D762-D631-82B1735B0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6F12-A35F-41EE-A80E-83978877970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BF5C7-23BB-A5C5-30F0-60644A59A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151C3-882B-1B9D-EE42-14566898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97661-6D83-438B-ADC7-2FFE31F8C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72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85E58-94F9-A513-5DE8-D96C618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PRESENTATION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F7D26F5-B5FA-C178-99AE-C6B6F825C5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9" r="12440"/>
          <a:stretch/>
        </p:blipFill>
        <p:spPr>
          <a:xfrm>
            <a:off x="1" y="10"/>
            <a:ext cx="498535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650CB0-F992-FEBC-C490-052AEDAEC462}"/>
              </a:ext>
            </a:extLst>
          </p:cNvPr>
          <p:cNvSpPr txBox="1">
            <a:spLocks/>
          </p:cNvSpPr>
          <p:nvPr/>
        </p:nvSpPr>
        <p:spPr>
          <a:xfrm>
            <a:off x="5300810" y="2959314"/>
            <a:ext cx="6891190" cy="72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IMAGE CLASSIFICATION – AMAZON FOREST</a:t>
            </a:r>
          </a:p>
        </p:txBody>
      </p:sp>
      <p:pic>
        <p:nvPicPr>
          <p:cNvPr id="6" name="Picture 5" descr="A picture containing symbol, text, logo, font&#10;&#10;Description automatically generated">
            <a:extLst>
              <a:ext uri="{FF2B5EF4-FFF2-40B4-BE49-F238E27FC236}">
                <a16:creationId xmlns:a16="http://schemas.microsoft.com/office/drawing/2014/main" id="{1DD984A8-381E-D5DB-C852-BD57A8F31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278" y="66501"/>
            <a:ext cx="909187" cy="91257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C9F159-038B-D4AF-3C52-25E5F064A26E}"/>
              </a:ext>
            </a:extLst>
          </p:cNvPr>
          <p:cNvSpPr txBox="1">
            <a:spLocks/>
          </p:cNvSpPr>
          <p:nvPr/>
        </p:nvSpPr>
        <p:spPr>
          <a:xfrm>
            <a:off x="9377945" y="5723837"/>
            <a:ext cx="2492055" cy="54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200" b="1" dirty="0"/>
              <a:t>- KULDEEP SINGH</a:t>
            </a:r>
          </a:p>
        </p:txBody>
      </p:sp>
    </p:spTree>
    <p:extLst>
      <p:ext uri="{BB962C8B-B14F-4D97-AF65-F5344CB8AC3E}">
        <p14:creationId xmlns:p14="http://schemas.microsoft.com/office/powerpoint/2010/main" val="327879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213F-6063-D6BD-E483-8AFE89FD713E}"/>
              </a:ext>
            </a:extLst>
          </p:cNvPr>
          <p:cNvSpPr txBox="1">
            <a:spLocks/>
          </p:cNvSpPr>
          <p:nvPr/>
        </p:nvSpPr>
        <p:spPr>
          <a:xfrm>
            <a:off x="433972" y="372042"/>
            <a:ext cx="6986015" cy="880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763CA-D0A5-5344-1103-0219A7190F2B}"/>
              </a:ext>
            </a:extLst>
          </p:cNvPr>
          <p:cNvSpPr txBox="1"/>
          <p:nvPr/>
        </p:nvSpPr>
        <p:spPr>
          <a:xfrm>
            <a:off x="356166" y="1829133"/>
            <a:ext cx="6986016" cy="3661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Description of Dataset</a:t>
            </a:r>
          </a:p>
          <a:p>
            <a:pPr marL="28575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28575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Model Architecture</a:t>
            </a:r>
          </a:p>
          <a:p>
            <a:pPr marL="28575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Result &amp; Conclusion</a:t>
            </a:r>
          </a:p>
        </p:txBody>
      </p:sp>
      <p:sp>
        <p:nvSpPr>
          <p:cNvPr id="5" name="sketch line">
            <a:extLst>
              <a:ext uri="{FF2B5EF4-FFF2-40B4-BE49-F238E27FC236}">
                <a16:creationId xmlns:a16="http://schemas.microsoft.com/office/drawing/2014/main" id="{07882D08-A007-32DC-F74A-725732909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080" y="14012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7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213F-6063-D6BD-E483-8AFE89FD713E}"/>
              </a:ext>
            </a:extLst>
          </p:cNvPr>
          <p:cNvSpPr txBox="1">
            <a:spLocks/>
          </p:cNvSpPr>
          <p:nvPr/>
        </p:nvSpPr>
        <p:spPr>
          <a:xfrm>
            <a:off x="433972" y="372042"/>
            <a:ext cx="6986015" cy="880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CB1C5-618C-C7C6-EE2A-00193E19B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72" y="3211922"/>
            <a:ext cx="6255840" cy="3127918"/>
          </a:xfrm>
          <a:prstGeom prst="rect">
            <a:avLst/>
          </a:prstGeom>
        </p:spPr>
      </p:pic>
      <p:sp>
        <p:nvSpPr>
          <p:cNvPr id="1033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080" y="14012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763CA-D0A5-5344-1103-0219A7190F2B}"/>
              </a:ext>
            </a:extLst>
          </p:cNvPr>
          <p:cNvSpPr txBox="1"/>
          <p:nvPr/>
        </p:nvSpPr>
        <p:spPr>
          <a:xfrm>
            <a:off x="356167" y="1946428"/>
            <a:ext cx="6986016" cy="1394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40439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coloured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jpg images of size 256 X 256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CSV file with multiclass labels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17 unique types of label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0D0315A-89CC-1FD9-6A78-CCD3EEDAE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0945" y="3310064"/>
            <a:ext cx="3774399" cy="354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0355A2B-8243-A08F-9AAD-9E1EB6961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2892" y="102794"/>
            <a:ext cx="4510507" cy="323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14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5382-89AA-B4E7-FB48-D2D2AF41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90" y="-143656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DD8D0-34F0-B40A-2806-43BCE0D9E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99" y="1286298"/>
            <a:ext cx="4793837" cy="171047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F8C90F-6306-B05D-4DF6-70427A68F59A}"/>
              </a:ext>
            </a:extLst>
          </p:cNvPr>
          <p:cNvSpPr txBox="1"/>
          <p:nvPr/>
        </p:nvSpPr>
        <p:spPr>
          <a:xfrm>
            <a:off x="7076374" y="847779"/>
            <a:ext cx="2241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863E5-306E-C92F-0090-8034B79CDA4E}"/>
              </a:ext>
            </a:extLst>
          </p:cNvPr>
          <p:cNvSpPr txBox="1"/>
          <p:nvPr/>
        </p:nvSpPr>
        <p:spPr>
          <a:xfrm>
            <a:off x="7170310" y="3735114"/>
            <a:ext cx="3918701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Loss -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BinaryCrossentropy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Accuracy - Weighted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Fbeta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Score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Batch size - 128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Dropout - 0.5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Learning rate - 0.01/0.001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Optimizer – SGD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Epochs - 20		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CDCC1A9-9297-FD74-49E1-EB516BA0D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31" y="1041837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E9D7B1-87A3-AC7A-9CA3-194BE3B7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24" y="1278666"/>
            <a:ext cx="5877560" cy="4674663"/>
          </a:xfrm>
        </p:spPr>
        <p:txBody>
          <a:bodyPr>
            <a:no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Loaded 40000 images into array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Converted labels to one hot vector of size 17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80:20 Train-Test split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Create Dataset class</a:t>
            </a:r>
          </a:p>
          <a:p>
            <a:pPr marL="228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Pre-processing (augment only for train)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Create train and test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Models: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Vanilla CNN – 8,787,217 trainable parameters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Transfer Model with VGG16</a:t>
            </a:r>
          </a:p>
          <a:p>
            <a:pPr marL="914400" lvl="4">
              <a:lnSpc>
                <a:spcPct val="150000"/>
              </a:lnSpc>
              <a:spcBef>
                <a:spcPts val="0"/>
              </a:spcBef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Frozen upper layers – 2,106,385 trainable parameters</a:t>
            </a:r>
          </a:p>
          <a:p>
            <a:pPr marL="914400" lvl="4">
              <a:lnSpc>
                <a:spcPct val="150000"/>
              </a:lnSpc>
              <a:spcBef>
                <a:spcPts val="0"/>
              </a:spcBef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Unfrozen upper layers – All 134,330,193 trainable parameters</a:t>
            </a:r>
          </a:p>
          <a:p>
            <a:pPr marL="0" lvl="2" indent="0">
              <a:spcBef>
                <a:spcPts val="800"/>
              </a:spcBef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69B5F1-6EF4-89F1-0404-869761C3F488}"/>
              </a:ext>
            </a:extLst>
          </p:cNvPr>
          <p:cNvSpPr/>
          <p:nvPr/>
        </p:nvSpPr>
        <p:spPr>
          <a:xfrm>
            <a:off x="7202499" y="3735114"/>
            <a:ext cx="4793837" cy="28587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7BBD7-CCE2-7E7E-1FC3-5EFDE6B0B07B}"/>
              </a:ext>
            </a:extLst>
          </p:cNvPr>
          <p:cNvSpPr txBox="1"/>
          <p:nvPr/>
        </p:nvSpPr>
        <p:spPr>
          <a:xfrm>
            <a:off x="7202499" y="3220481"/>
            <a:ext cx="2505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60039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E90F-C6F1-F480-073B-C9239F35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4" y="324539"/>
            <a:ext cx="10515600" cy="1031273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7CF56-7ED3-B95D-29A0-B2CEBB2C0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84" y="1690688"/>
            <a:ext cx="4496031" cy="4769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DC1296-F65E-82C3-F82E-CE4A7B411B23}"/>
              </a:ext>
            </a:extLst>
          </p:cNvPr>
          <p:cNvSpPr txBox="1"/>
          <p:nvPr/>
        </p:nvSpPr>
        <p:spPr>
          <a:xfrm>
            <a:off x="749184" y="1304104"/>
            <a:ext cx="17688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Vanilla CNN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53593-3D30-664B-C83A-2A68FBA05800}"/>
              </a:ext>
            </a:extLst>
          </p:cNvPr>
          <p:cNvSpPr txBox="1"/>
          <p:nvPr/>
        </p:nvSpPr>
        <p:spPr>
          <a:xfrm>
            <a:off x="6755496" y="1295072"/>
            <a:ext cx="3214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Transfer Model VGG16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EB2E488F-827B-A780-D418-32F30A42D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276784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225369-0C00-29FB-5B2D-54FAE3E5B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871" y="1725959"/>
            <a:ext cx="3214791" cy="49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4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244E-28DB-C0A1-DF27-DF3D0F46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57098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9674-66EE-C574-00A0-EEEF3D6EE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71" y="1382661"/>
            <a:ext cx="11260755" cy="975327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Fit Function: </a:t>
            </a:r>
            <a:r>
              <a:rPr lang="en-IN" sz="2200" dirty="0">
                <a:latin typeface="+mj-lt"/>
                <a:cs typeface="Arial" panose="020B0604020202020204" pitchFamily="34" charset="0"/>
              </a:rPr>
              <a:t>fit(augmentation=True, transfer=True, </a:t>
            </a:r>
            <a:r>
              <a:rPr lang="en-IN" sz="2200" dirty="0" err="1">
                <a:latin typeface="+mj-lt"/>
                <a:cs typeface="Arial" panose="020B0604020202020204" pitchFamily="34" charset="0"/>
              </a:rPr>
              <a:t>use_dropout</a:t>
            </a:r>
            <a:r>
              <a:rPr lang="en-IN" sz="2200" dirty="0">
                <a:latin typeface="+mj-lt"/>
                <a:cs typeface="Arial" panose="020B0604020202020204" pitchFamily="34" charset="0"/>
              </a:rPr>
              <a:t>=True, opt=config['optimizer'], epochs=config['epochs’],  </a:t>
            </a:r>
            <a:r>
              <a:rPr lang="en-IN" sz="2200" dirty="0" err="1">
                <a:latin typeface="+mj-lt"/>
                <a:cs typeface="Arial" panose="020B0604020202020204" pitchFamily="34" charset="0"/>
              </a:rPr>
              <a:t>lr</a:t>
            </a:r>
            <a:r>
              <a:rPr lang="en-IN" sz="2200" dirty="0">
                <a:latin typeface="+mj-lt"/>
                <a:cs typeface="Arial" panose="020B0604020202020204" pitchFamily="34" charset="0"/>
              </a:rPr>
              <a:t>=config['</a:t>
            </a:r>
            <a:r>
              <a:rPr lang="en-IN" sz="2200" dirty="0" err="1">
                <a:latin typeface="+mj-lt"/>
                <a:cs typeface="Arial" panose="020B0604020202020204" pitchFamily="34" charset="0"/>
              </a:rPr>
              <a:t>lr</a:t>
            </a:r>
            <a:r>
              <a:rPr lang="en-IN" sz="2200" dirty="0">
                <a:latin typeface="+mj-lt"/>
                <a:cs typeface="Arial" panose="020B0604020202020204" pitchFamily="34" charset="0"/>
              </a:rPr>
              <a:t>'])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75C4B-E34B-5F09-7CE4-AE86C11CE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3619"/>
            <a:ext cx="7211261" cy="38640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96FB71-5AB3-5BB9-9A26-0BA7D2EE1E99}"/>
              </a:ext>
            </a:extLst>
          </p:cNvPr>
          <p:cNvSpPr/>
          <p:nvPr/>
        </p:nvSpPr>
        <p:spPr>
          <a:xfrm>
            <a:off x="824657" y="3386474"/>
            <a:ext cx="7326625" cy="519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DA307C-61E7-02BC-FC38-4327607BC84C}"/>
              </a:ext>
            </a:extLst>
          </p:cNvPr>
          <p:cNvSpPr/>
          <p:nvPr/>
        </p:nvSpPr>
        <p:spPr>
          <a:xfrm>
            <a:off x="824657" y="5797888"/>
            <a:ext cx="7326625" cy="51976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FD0E461-3E22-4B5E-251F-24932BF0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277" y="2640459"/>
            <a:ext cx="3675549" cy="139090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ECB700B-C4F1-7B73-E9C4-A56923B6B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278" y="4926745"/>
            <a:ext cx="3675548" cy="1390908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ketch line">
            <a:extLst>
              <a:ext uri="{FF2B5EF4-FFF2-40B4-BE49-F238E27FC236}">
                <a16:creationId xmlns:a16="http://schemas.microsoft.com/office/drawing/2014/main" id="{E8FC158C-B12D-1770-1669-3F9C2EFA6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57" y="1128056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5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8F13-91CF-D1ED-9F1B-16D3183A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64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Comparison of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148D7B-1D43-1C3D-68F1-3FA103D02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364" y="1895173"/>
            <a:ext cx="5179965" cy="4932515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6621CAF-A88E-453C-398D-C87068AE3682}"/>
              </a:ext>
            </a:extLst>
          </p:cNvPr>
          <p:cNvSpPr txBox="1">
            <a:spLocks/>
          </p:cNvSpPr>
          <p:nvPr/>
        </p:nvSpPr>
        <p:spPr>
          <a:xfrm>
            <a:off x="6987941" y="3118585"/>
            <a:ext cx="4288023" cy="1590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>
                <a:solidFill>
                  <a:srgbClr val="EC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!!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9800ECA-2B23-43C1-57CC-E64961EA4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035" y="1555916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185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PRESENTATION</vt:lpstr>
      <vt:lpstr>PowerPoint Presentation</vt:lpstr>
      <vt:lpstr>PowerPoint Presentation</vt:lpstr>
      <vt:lpstr>Methodology</vt:lpstr>
      <vt:lpstr>Model Architecture</vt:lpstr>
      <vt:lpstr>Results and Conclusion</vt:lpstr>
      <vt:lpstr>Visual Comparison of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Kuldeep Singh</dc:creator>
  <cp:lastModifiedBy>Kuldeep Singh</cp:lastModifiedBy>
  <cp:revision>8</cp:revision>
  <dcterms:created xsi:type="dcterms:W3CDTF">2023-04-25T13:25:27Z</dcterms:created>
  <dcterms:modified xsi:type="dcterms:W3CDTF">2023-05-15T14:46:34Z</dcterms:modified>
</cp:coreProperties>
</file>