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2" r:id="rId3"/>
    <p:sldId id="259" r:id="rId4"/>
    <p:sldId id="263" r:id="rId5"/>
    <p:sldId id="260" r:id="rId6"/>
    <p:sldId id="261"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186B2-9F5D-4F51-A88D-CF5C26777C11}" v="1" dt="2023-02-21T05:07:51.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9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reddy Koushik Reddy" userId="ec4420805dcd77ac" providerId="LiveId" clId="{942186B2-9F5D-4F51-A88D-CF5C26777C11}"/>
    <pc:docChg chg="undo custSel addSld delSld modSld sldOrd">
      <pc:chgData name="Chenreddy Koushik Reddy" userId="ec4420805dcd77ac" providerId="LiveId" clId="{942186B2-9F5D-4F51-A88D-CF5C26777C11}" dt="2023-02-21T05:31:00.116" v="58" actId="20577"/>
      <pc:docMkLst>
        <pc:docMk/>
      </pc:docMkLst>
      <pc:sldChg chg="modSp add del mod">
        <pc:chgData name="Chenreddy Koushik Reddy" userId="ec4420805dcd77ac" providerId="LiveId" clId="{942186B2-9F5D-4F51-A88D-CF5C26777C11}" dt="2023-02-21T05:31:00.116" v="58" actId="20577"/>
        <pc:sldMkLst>
          <pc:docMk/>
          <pc:sldMk cId="2142106239" sldId="258"/>
        </pc:sldMkLst>
        <pc:spChg chg="mod">
          <ac:chgData name="Chenreddy Koushik Reddy" userId="ec4420805dcd77ac" providerId="LiveId" clId="{942186B2-9F5D-4F51-A88D-CF5C26777C11}" dt="2023-02-21T05:31:00.116" v="58" actId="20577"/>
          <ac:spMkLst>
            <pc:docMk/>
            <pc:sldMk cId="2142106239" sldId="258"/>
            <ac:spMk id="4" creationId="{CFA24B7F-CC9B-4308-4F27-15184AA41B4F}"/>
          </ac:spMkLst>
        </pc:spChg>
      </pc:sldChg>
      <pc:sldChg chg="ord">
        <pc:chgData name="Chenreddy Koushik Reddy" userId="ec4420805dcd77ac" providerId="LiveId" clId="{942186B2-9F5D-4F51-A88D-CF5C26777C11}" dt="2023-02-21T05:15:41.325" v="27" actId="20578"/>
        <pc:sldMkLst>
          <pc:docMk/>
          <pc:sldMk cId="2619748674" sldId="259"/>
        </pc:sldMkLst>
      </pc:sldChg>
      <pc:sldChg chg="add del">
        <pc:chgData name="Chenreddy Koushik Reddy" userId="ec4420805dcd77ac" providerId="LiveId" clId="{942186B2-9F5D-4F51-A88D-CF5C26777C11}" dt="2023-02-21T05:15:41.947" v="28" actId="47"/>
        <pc:sldMkLst>
          <pc:docMk/>
          <pc:sldMk cId="1694558529" sldId="262"/>
        </pc:sldMkLst>
      </pc:sldChg>
      <pc:sldChg chg="modSp mod">
        <pc:chgData name="Chenreddy Koushik Reddy" userId="ec4420805dcd77ac" providerId="LiveId" clId="{942186B2-9F5D-4F51-A88D-CF5C26777C11}" dt="2023-02-21T05:07:31.648" v="1" actId="20577"/>
        <pc:sldMkLst>
          <pc:docMk/>
          <pc:sldMk cId="2385949566" sldId="264"/>
        </pc:sldMkLst>
        <pc:spChg chg="mod">
          <ac:chgData name="Chenreddy Koushik Reddy" userId="ec4420805dcd77ac" providerId="LiveId" clId="{942186B2-9F5D-4F51-A88D-CF5C26777C11}" dt="2023-02-21T05:07:31.648" v="1" actId="20577"/>
          <ac:spMkLst>
            <pc:docMk/>
            <pc:sldMk cId="2385949566" sldId="264"/>
            <ac:spMk id="2" creationId="{8FAA7209-178D-79EB-FE2F-018BB8B42478}"/>
          </ac:spMkLst>
        </pc:spChg>
      </pc:sldChg>
      <pc:sldChg chg="addSp modSp new mod setBg">
        <pc:chgData name="Chenreddy Koushik Reddy" userId="ec4420805dcd77ac" providerId="LiveId" clId="{942186B2-9F5D-4F51-A88D-CF5C26777C11}" dt="2023-02-21T05:08:50.923" v="22" actId="26606"/>
        <pc:sldMkLst>
          <pc:docMk/>
          <pc:sldMk cId="3292708579" sldId="265"/>
        </pc:sldMkLst>
        <pc:spChg chg="add mod">
          <ac:chgData name="Chenreddy Koushik Reddy" userId="ec4420805dcd77ac" providerId="LiveId" clId="{942186B2-9F5D-4F51-A88D-CF5C26777C11}" dt="2023-02-21T05:08:50.923" v="22" actId="26606"/>
          <ac:spMkLst>
            <pc:docMk/>
            <pc:sldMk cId="3292708579" sldId="265"/>
            <ac:spMk id="2" creationId="{2713D343-0F58-79FC-D55C-1D64AD270E38}"/>
          </ac:spMkLst>
        </pc:spChg>
        <pc:spChg chg="add">
          <ac:chgData name="Chenreddy Koushik Reddy" userId="ec4420805dcd77ac" providerId="LiveId" clId="{942186B2-9F5D-4F51-A88D-CF5C26777C11}" dt="2023-02-21T05:08:50.923" v="22" actId="26606"/>
          <ac:spMkLst>
            <pc:docMk/>
            <pc:sldMk cId="3292708579" sldId="265"/>
            <ac:spMk id="7" creationId="{A8DB9CD9-59B1-4D73-BC4C-98796A48EF9B}"/>
          </ac:spMkLst>
        </pc:spChg>
        <pc:spChg chg="add">
          <ac:chgData name="Chenreddy Koushik Reddy" userId="ec4420805dcd77ac" providerId="LiveId" clId="{942186B2-9F5D-4F51-A88D-CF5C26777C11}" dt="2023-02-21T05:08:50.923" v="22" actId="26606"/>
          <ac:spMkLst>
            <pc:docMk/>
            <pc:sldMk cId="3292708579" sldId="265"/>
            <ac:spMk id="9" creationId="{8874A6A9-41FF-4E33-AFA8-F9F81436A59E}"/>
          </ac:spMkLst>
        </pc:spChg>
        <pc:grpChg chg="add">
          <ac:chgData name="Chenreddy Koushik Reddy" userId="ec4420805dcd77ac" providerId="LiveId" clId="{942186B2-9F5D-4F51-A88D-CF5C26777C11}" dt="2023-02-21T05:08:50.923" v="22" actId="26606"/>
          <ac:grpSpMkLst>
            <pc:docMk/>
            <pc:sldMk cId="3292708579" sldId="265"/>
            <ac:grpSpMk id="11" creationId="{721D730E-1F97-4071-B143-B05E6D2599BC}"/>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80FBC-045E-47F3-9136-D2D199FD85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5BEF67-72C4-4AC5-B62B-DB0D4A060D75}">
      <dgm:prSet/>
      <dgm:spPr/>
      <dgm:t>
        <a:bodyPr/>
        <a:lstStyle/>
        <a:p>
          <a:r>
            <a:rPr lang="en-US" b="0" i="0"/>
            <a:t>The project area for a market basket analysis project would involve statistical analysis techniques such as association rules, clustering, and classification.</a:t>
          </a:r>
          <a:endParaRPr lang="en-US"/>
        </a:p>
      </dgm:t>
    </dgm:pt>
    <dgm:pt modelId="{FD32470B-A701-4AB1-A183-257CE04D33E6}" type="parTrans" cxnId="{429E86A8-F1F4-45B0-8382-08BF939D5877}">
      <dgm:prSet/>
      <dgm:spPr/>
      <dgm:t>
        <a:bodyPr/>
        <a:lstStyle/>
        <a:p>
          <a:endParaRPr lang="en-US"/>
        </a:p>
      </dgm:t>
    </dgm:pt>
    <dgm:pt modelId="{587AAB81-D490-434B-9B20-827A503E6BA5}" type="sibTrans" cxnId="{429E86A8-F1F4-45B0-8382-08BF939D5877}">
      <dgm:prSet/>
      <dgm:spPr/>
      <dgm:t>
        <a:bodyPr/>
        <a:lstStyle/>
        <a:p>
          <a:endParaRPr lang="en-US"/>
        </a:p>
      </dgm:t>
    </dgm:pt>
    <dgm:pt modelId="{0239F907-758D-4B2E-B3FC-1D8E07CED1AC}">
      <dgm:prSet/>
      <dgm:spPr/>
      <dgm:t>
        <a:bodyPr/>
        <a:lstStyle/>
        <a:p>
          <a:r>
            <a:rPr lang="en-US" b="0" i="0"/>
            <a:t>In a market basket analysis project, you would typically work with transactional data that contains information on customer purchases such as item codes, purchase dates, and transaction amounts. You would use statistical software such as R or Python to preprocess the data, analyze it, and visualize the results.</a:t>
          </a:r>
          <a:endParaRPr lang="en-US"/>
        </a:p>
      </dgm:t>
    </dgm:pt>
    <dgm:pt modelId="{0DA1FA17-3969-42A9-AC5E-BB42E599E605}" type="parTrans" cxnId="{2804A401-40C7-42A2-831C-49384137C5FA}">
      <dgm:prSet/>
      <dgm:spPr/>
      <dgm:t>
        <a:bodyPr/>
        <a:lstStyle/>
        <a:p>
          <a:endParaRPr lang="en-US"/>
        </a:p>
      </dgm:t>
    </dgm:pt>
    <dgm:pt modelId="{A05DD341-3DD7-47BA-BCD3-E63F46F896D5}" type="sibTrans" cxnId="{2804A401-40C7-42A2-831C-49384137C5FA}">
      <dgm:prSet/>
      <dgm:spPr/>
      <dgm:t>
        <a:bodyPr/>
        <a:lstStyle/>
        <a:p>
          <a:endParaRPr lang="en-US"/>
        </a:p>
      </dgm:t>
    </dgm:pt>
    <dgm:pt modelId="{E836C34F-9AD9-4EAD-ABC5-5A91D958E594}">
      <dgm:prSet/>
      <dgm:spPr/>
      <dgm:t>
        <a:bodyPr/>
        <a:lstStyle/>
        <a:p>
          <a:r>
            <a:rPr lang="en-US" b="0" i="0"/>
            <a:t>Some of the statistical techniques that you might use in a market basket analysis project include:</a:t>
          </a:r>
          <a:endParaRPr lang="en-US"/>
        </a:p>
      </dgm:t>
    </dgm:pt>
    <dgm:pt modelId="{78DE77A5-A0D7-48FD-B2C1-A45F099737E3}" type="parTrans" cxnId="{5FE24C18-8C1B-49E9-BDB3-F6B4F946EDC6}">
      <dgm:prSet/>
      <dgm:spPr/>
      <dgm:t>
        <a:bodyPr/>
        <a:lstStyle/>
        <a:p>
          <a:endParaRPr lang="en-US"/>
        </a:p>
      </dgm:t>
    </dgm:pt>
    <dgm:pt modelId="{55D41817-52EA-4ED5-942A-C8148839741A}" type="sibTrans" cxnId="{5FE24C18-8C1B-49E9-BDB3-F6B4F946EDC6}">
      <dgm:prSet/>
      <dgm:spPr/>
      <dgm:t>
        <a:bodyPr/>
        <a:lstStyle/>
        <a:p>
          <a:endParaRPr lang="en-US"/>
        </a:p>
      </dgm:t>
    </dgm:pt>
    <dgm:pt modelId="{756CEBD2-6A41-41C0-9468-4388E05FF644}">
      <dgm:prSet/>
      <dgm:spPr/>
      <dgm:t>
        <a:bodyPr/>
        <a:lstStyle/>
        <a:p>
          <a:r>
            <a:rPr lang="en-US" b="0" i="0"/>
            <a:t>Association rules: These are rules that describe the relationships between products in a customer's basket. For example, a customer who buys bread is likely to also buy butter.</a:t>
          </a:r>
          <a:endParaRPr lang="en-US"/>
        </a:p>
      </dgm:t>
    </dgm:pt>
    <dgm:pt modelId="{43BD5FA6-237A-4D82-8945-CA4F993F9129}" type="parTrans" cxnId="{4F6C8308-FF82-4C44-B1C8-AF1BD7FC282F}">
      <dgm:prSet/>
      <dgm:spPr/>
      <dgm:t>
        <a:bodyPr/>
        <a:lstStyle/>
        <a:p>
          <a:endParaRPr lang="en-US"/>
        </a:p>
      </dgm:t>
    </dgm:pt>
    <dgm:pt modelId="{B67EF10C-0676-4BE9-9363-38ADFE614D8D}" type="sibTrans" cxnId="{4F6C8308-FF82-4C44-B1C8-AF1BD7FC282F}">
      <dgm:prSet/>
      <dgm:spPr/>
      <dgm:t>
        <a:bodyPr/>
        <a:lstStyle/>
        <a:p>
          <a:endParaRPr lang="en-US"/>
        </a:p>
      </dgm:t>
    </dgm:pt>
    <dgm:pt modelId="{F1F7F151-1E41-422C-9FF0-2762A64086E0}">
      <dgm:prSet/>
      <dgm:spPr/>
      <dgm:t>
        <a:bodyPr/>
        <a:lstStyle/>
        <a:p>
          <a:r>
            <a:rPr lang="en-US" b="0" i="0"/>
            <a:t>Classification: This is a technique that predicts which products a customer is likely to purchase based on their previous buying behavior. This can help retailers personalize their offers and promotions to individual customers.</a:t>
          </a:r>
          <a:endParaRPr lang="en-US"/>
        </a:p>
      </dgm:t>
    </dgm:pt>
    <dgm:pt modelId="{CB7FE3C5-7893-43A3-9E07-37DB32ED3D3F}" type="parTrans" cxnId="{C606C88D-A0D1-41BB-B0DE-3F798CAF8F49}">
      <dgm:prSet/>
      <dgm:spPr/>
      <dgm:t>
        <a:bodyPr/>
        <a:lstStyle/>
        <a:p>
          <a:endParaRPr lang="en-US"/>
        </a:p>
      </dgm:t>
    </dgm:pt>
    <dgm:pt modelId="{C139E124-BC6B-4C60-BBC8-B50261200089}" type="sibTrans" cxnId="{C606C88D-A0D1-41BB-B0DE-3F798CAF8F49}">
      <dgm:prSet/>
      <dgm:spPr/>
      <dgm:t>
        <a:bodyPr/>
        <a:lstStyle/>
        <a:p>
          <a:endParaRPr lang="en-US"/>
        </a:p>
      </dgm:t>
    </dgm:pt>
    <dgm:pt modelId="{AAE00DF3-F41B-4CCC-BDF9-4BF2E8EC9B59}">
      <dgm:prSet/>
      <dgm:spPr/>
      <dgm:t>
        <a:bodyPr/>
        <a:lstStyle/>
        <a:p>
          <a:r>
            <a:rPr lang="en-US" b="0" i="0"/>
            <a:t>Overall, a market basket analysis project would involve statistical analysis techniques that help identify patterns and relationships in customer purchasing behavior.</a:t>
          </a:r>
          <a:br>
            <a:rPr lang="en-US"/>
          </a:br>
          <a:endParaRPr lang="en-US"/>
        </a:p>
      </dgm:t>
    </dgm:pt>
    <dgm:pt modelId="{79B5BC61-0A4A-42E3-85C1-D26706E82ABC}" type="parTrans" cxnId="{1FFF0FFB-A409-420F-A49E-42FEC9D2D839}">
      <dgm:prSet/>
      <dgm:spPr/>
      <dgm:t>
        <a:bodyPr/>
        <a:lstStyle/>
        <a:p>
          <a:endParaRPr lang="en-US"/>
        </a:p>
      </dgm:t>
    </dgm:pt>
    <dgm:pt modelId="{DE7214EF-0B1B-4880-B423-3BB1B3AFD82C}" type="sibTrans" cxnId="{1FFF0FFB-A409-420F-A49E-42FEC9D2D839}">
      <dgm:prSet/>
      <dgm:spPr/>
      <dgm:t>
        <a:bodyPr/>
        <a:lstStyle/>
        <a:p>
          <a:endParaRPr lang="en-US"/>
        </a:p>
      </dgm:t>
    </dgm:pt>
    <dgm:pt modelId="{B593C1CD-E094-484F-82BA-ECBB20B34844}" type="pres">
      <dgm:prSet presAssocID="{B1680FBC-045E-47F3-9136-D2D199FD8544}" presName="root" presStyleCnt="0">
        <dgm:presLayoutVars>
          <dgm:dir/>
          <dgm:resizeHandles val="exact"/>
        </dgm:presLayoutVars>
      </dgm:prSet>
      <dgm:spPr/>
    </dgm:pt>
    <dgm:pt modelId="{E9BE0CAF-8225-4810-AD56-02A0EC1AD0E6}" type="pres">
      <dgm:prSet presAssocID="{725BEF67-72C4-4AC5-B62B-DB0D4A060D75}" presName="compNode" presStyleCnt="0"/>
      <dgm:spPr/>
    </dgm:pt>
    <dgm:pt modelId="{F6711B48-FF5C-420D-9E21-F8148C8C43D1}" type="pres">
      <dgm:prSet presAssocID="{725BEF67-72C4-4AC5-B62B-DB0D4A060D75}" presName="bgRect" presStyleLbl="bgShp" presStyleIdx="0" presStyleCnt="6"/>
      <dgm:spPr/>
    </dgm:pt>
    <dgm:pt modelId="{B7E93CC5-B656-43B8-B154-5F7DCB5283EA}" type="pres">
      <dgm:prSet presAssocID="{725BEF67-72C4-4AC5-B62B-DB0D4A060D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552F39E-ECB4-4A4E-ADDB-8E0AAD2CC790}" type="pres">
      <dgm:prSet presAssocID="{725BEF67-72C4-4AC5-B62B-DB0D4A060D75}" presName="spaceRect" presStyleCnt="0"/>
      <dgm:spPr/>
    </dgm:pt>
    <dgm:pt modelId="{2B376470-4062-4DF5-929D-5C09EE256942}" type="pres">
      <dgm:prSet presAssocID="{725BEF67-72C4-4AC5-B62B-DB0D4A060D75}" presName="parTx" presStyleLbl="revTx" presStyleIdx="0" presStyleCnt="6">
        <dgm:presLayoutVars>
          <dgm:chMax val="0"/>
          <dgm:chPref val="0"/>
        </dgm:presLayoutVars>
      </dgm:prSet>
      <dgm:spPr/>
    </dgm:pt>
    <dgm:pt modelId="{A7BC9D7C-072F-4F90-BF00-B63DC9A3D090}" type="pres">
      <dgm:prSet presAssocID="{587AAB81-D490-434B-9B20-827A503E6BA5}" presName="sibTrans" presStyleCnt="0"/>
      <dgm:spPr/>
    </dgm:pt>
    <dgm:pt modelId="{6410C075-5B4B-496D-B1C1-8DD2E063BC0D}" type="pres">
      <dgm:prSet presAssocID="{0239F907-758D-4B2E-B3FC-1D8E07CED1AC}" presName="compNode" presStyleCnt="0"/>
      <dgm:spPr/>
    </dgm:pt>
    <dgm:pt modelId="{DB9EAD06-3898-4762-B838-9FCF8CE6B1E1}" type="pres">
      <dgm:prSet presAssocID="{0239F907-758D-4B2E-B3FC-1D8E07CED1AC}" presName="bgRect" presStyleLbl="bgShp" presStyleIdx="1" presStyleCnt="6"/>
      <dgm:spPr/>
    </dgm:pt>
    <dgm:pt modelId="{48BD1257-3BFF-4E9D-BB57-52722BB453D4}" type="pres">
      <dgm:prSet presAssocID="{0239F907-758D-4B2E-B3FC-1D8E07CED1A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2E531951-2536-47C0-A37C-D0DB64AC0A16}" type="pres">
      <dgm:prSet presAssocID="{0239F907-758D-4B2E-B3FC-1D8E07CED1AC}" presName="spaceRect" presStyleCnt="0"/>
      <dgm:spPr/>
    </dgm:pt>
    <dgm:pt modelId="{3E4E51C2-22C9-4074-A3FE-F131A5A803AD}" type="pres">
      <dgm:prSet presAssocID="{0239F907-758D-4B2E-B3FC-1D8E07CED1AC}" presName="parTx" presStyleLbl="revTx" presStyleIdx="1" presStyleCnt="6">
        <dgm:presLayoutVars>
          <dgm:chMax val="0"/>
          <dgm:chPref val="0"/>
        </dgm:presLayoutVars>
      </dgm:prSet>
      <dgm:spPr/>
    </dgm:pt>
    <dgm:pt modelId="{391E133F-416B-4507-AAAA-A18185586EF5}" type="pres">
      <dgm:prSet presAssocID="{A05DD341-3DD7-47BA-BCD3-E63F46F896D5}" presName="sibTrans" presStyleCnt="0"/>
      <dgm:spPr/>
    </dgm:pt>
    <dgm:pt modelId="{6F07E2AF-2331-4287-AEA2-73597EC22389}" type="pres">
      <dgm:prSet presAssocID="{E836C34F-9AD9-4EAD-ABC5-5A91D958E594}" presName="compNode" presStyleCnt="0"/>
      <dgm:spPr/>
    </dgm:pt>
    <dgm:pt modelId="{D3C185DC-5413-4A9B-99BE-A75C2F3F058D}" type="pres">
      <dgm:prSet presAssocID="{E836C34F-9AD9-4EAD-ABC5-5A91D958E594}" presName="bgRect" presStyleLbl="bgShp" presStyleIdx="2" presStyleCnt="6"/>
      <dgm:spPr/>
    </dgm:pt>
    <dgm:pt modelId="{D61A592C-0B64-4EA1-AD1D-B5B5EA8838E2}" type="pres">
      <dgm:prSet presAssocID="{E836C34F-9AD9-4EAD-ABC5-5A91D958E59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Pie Chart"/>
        </a:ext>
      </dgm:extLst>
    </dgm:pt>
    <dgm:pt modelId="{FAFD1D19-FA19-4627-8C68-AF122DA721D0}" type="pres">
      <dgm:prSet presAssocID="{E836C34F-9AD9-4EAD-ABC5-5A91D958E594}" presName="spaceRect" presStyleCnt="0"/>
      <dgm:spPr/>
    </dgm:pt>
    <dgm:pt modelId="{89C28B06-22DF-4919-8CA7-C28F1B2C7BF8}" type="pres">
      <dgm:prSet presAssocID="{E836C34F-9AD9-4EAD-ABC5-5A91D958E594}" presName="parTx" presStyleLbl="revTx" presStyleIdx="2" presStyleCnt="6">
        <dgm:presLayoutVars>
          <dgm:chMax val="0"/>
          <dgm:chPref val="0"/>
        </dgm:presLayoutVars>
      </dgm:prSet>
      <dgm:spPr/>
    </dgm:pt>
    <dgm:pt modelId="{86053038-1D2A-480D-ADCA-D09427EA301D}" type="pres">
      <dgm:prSet presAssocID="{55D41817-52EA-4ED5-942A-C8148839741A}" presName="sibTrans" presStyleCnt="0"/>
      <dgm:spPr/>
    </dgm:pt>
    <dgm:pt modelId="{D07D89E4-6ACF-4343-8214-FFE86321045D}" type="pres">
      <dgm:prSet presAssocID="{756CEBD2-6A41-41C0-9468-4388E05FF644}" presName="compNode" presStyleCnt="0"/>
      <dgm:spPr/>
    </dgm:pt>
    <dgm:pt modelId="{5E00FE48-05F2-4CDB-ABC3-DD0C6C83DAE1}" type="pres">
      <dgm:prSet presAssocID="{756CEBD2-6A41-41C0-9468-4388E05FF644}" presName="bgRect" presStyleLbl="bgShp" presStyleIdx="3" presStyleCnt="6"/>
      <dgm:spPr/>
    </dgm:pt>
    <dgm:pt modelId="{877EB275-506F-44D2-B219-3B4C274BA2D1}" type="pres">
      <dgm:prSet presAssocID="{756CEBD2-6A41-41C0-9468-4388E05FF64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pping basket"/>
        </a:ext>
      </dgm:extLst>
    </dgm:pt>
    <dgm:pt modelId="{A3A1E023-42FD-4072-B3B2-C27406FD28D8}" type="pres">
      <dgm:prSet presAssocID="{756CEBD2-6A41-41C0-9468-4388E05FF644}" presName="spaceRect" presStyleCnt="0"/>
      <dgm:spPr/>
    </dgm:pt>
    <dgm:pt modelId="{E5116E8F-E609-44C4-8DC3-C54D7F6F7A25}" type="pres">
      <dgm:prSet presAssocID="{756CEBD2-6A41-41C0-9468-4388E05FF644}" presName="parTx" presStyleLbl="revTx" presStyleIdx="3" presStyleCnt="6">
        <dgm:presLayoutVars>
          <dgm:chMax val="0"/>
          <dgm:chPref val="0"/>
        </dgm:presLayoutVars>
      </dgm:prSet>
      <dgm:spPr/>
    </dgm:pt>
    <dgm:pt modelId="{1E9DA25B-2B33-4AD6-942C-2DCF28C1F622}" type="pres">
      <dgm:prSet presAssocID="{B67EF10C-0676-4BE9-9363-38ADFE614D8D}" presName="sibTrans" presStyleCnt="0"/>
      <dgm:spPr/>
    </dgm:pt>
    <dgm:pt modelId="{E5A4C769-14B4-4850-A524-A25612199E0F}" type="pres">
      <dgm:prSet presAssocID="{F1F7F151-1E41-422C-9FF0-2762A64086E0}" presName="compNode" presStyleCnt="0"/>
      <dgm:spPr/>
    </dgm:pt>
    <dgm:pt modelId="{AFF08D18-9408-4AEC-B402-63A8A899A0B8}" type="pres">
      <dgm:prSet presAssocID="{F1F7F151-1E41-422C-9FF0-2762A64086E0}" presName="bgRect" presStyleLbl="bgShp" presStyleIdx="4" presStyleCnt="6"/>
      <dgm:spPr/>
    </dgm:pt>
    <dgm:pt modelId="{EA46BA00-26EB-4576-9F74-93FAF78B5F1D}" type="pres">
      <dgm:prSet presAssocID="{F1F7F151-1E41-422C-9FF0-2762A64086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g"/>
        </a:ext>
      </dgm:extLst>
    </dgm:pt>
    <dgm:pt modelId="{8E9365B9-EDD0-4124-8A48-29D4D0024814}" type="pres">
      <dgm:prSet presAssocID="{F1F7F151-1E41-422C-9FF0-2762A64086E0}" presName="spaceRect" presStyleCnt="0"/>
      <dgm:spPr/>
    </dgm:pt>
    <dgm:pt modelId="{99C35982-E565-4932-A16A-17A6DF485935}" type="pres">
      <dgm:prSet presAssocID="{F1F7F151-1E41-422C-9FF0-2762A64086E0}" presName="parTx" presStyleLbl="revTx" presStyleIdx="4" presStyleCnt="6">
        <dgm:presLayoutVars>
          <dgm:chMax val="0"/>
          <dgm:chPref val="0"/>
        </dgm:presLayoutVars>
      </dgm:prSet>
      <dgm:spPr/>
    </dgm:pt>
    <dgm:pt modelId="{F1846DF3-5D2F-4B4B-920C-50652FA08450}" type="pres">
      <dgm:prSet presAssocID="{C139E124-BC6B-4C60-BBC8-B50261200089}" presName="sibTrans" presStyleCnt="0"/>
      <dgm:spPr/>
    </dgm:pt>
    <dgm:pt modelId="{3E79A1FC-DB2C-4B36-85A7-61BB96514AA9}" type="pres">
      <dgm:prSet presAssocID="{AAE00DF3-F41B-4CCC-BDF9-4BF2E8EC9B59}" presName="compNode" presStyleCnt="0"/>
      <dgm:spPr/>
    </dgm:pt>
    <dgm:pt modelId="{1D214BD2-B148-403B-8796-C7F372DE4C5C}" type="pres">
      <dgm:prSet presAssocID="{AAE00DF3-F41B-4CCC-BDF9-4BF2E8EC9B59}" presName="bgRect" presStyleLbl="bgShp" presStyleIdx="5" presStyleCnt="6"/>
      <dgm:spPr/>
    </dgm:pt>
    <dgm:pt modelId="{212D0094-E908-4D11-A542-69EEE0F4E73F}" type="pres">
      <dgm:prSet presAssocID="{AAE00DF3-F41B-4CCC-BDF9-4BF2E8EC9B5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siness Growth"/>
        </a:ext>
      </dgm:extLst>
    </dgm:pt>
    <dgm:pt modelId="{3C0BEEFD-BA4C-4136-BAC3-1E9F11BC31B7}" type="pres">
      <dgm:prSet presAssocID="{AAE00DF3-F41B-4CCC-BDF9-4BF2E8EC9B59}" presName="spaceRect" presStyleCnt="0"/>
      <dgm:spPr/>
    </dgm:pt>
    <dgm:pt modelId="{CA743DF6-54CD-4994-95DF-348236151665}" type="pres">
      <dgm:prSet presAssocID="{AAE00DF3-F41B-4CCC-BDF9-4BF2E8EC9B59}" presName="parTx" presStyleLbl="revTx" presStyleIdx="5" presStyleCnt="6">
        <dgm:presLayoutVars>
          <dgm:chMax val="0"/>
          <dgm:chPref val="0"/>
        </dgm:presLayoutVars>
      </dgm:prSet>
      <dgm:spPr/>
    </dgm:pt>
  </dgm:ptLst>
  <dgm:cxnLst>
    <dgm:cxn modelId="{2804A401-40C7-42A2-831C-49384137C5FA}" srcId="{B1680FBC-045E-47F3-9136-D2D199FD8544}" destId="{0239F907-758D-4B2E-B3FC-1D8E07CED1AC}" srcOrd="1" destOrd="0" parTransId="{0DA1FA17-3969-42A9-AC5E-BB42E599E605}" sibTransId="{A05DD341-3DD7-47BA-BCD3-E63F46F896D5}"/>
    <dgm:cxn modelId="{88085606-AFC7-4801-AB4B-8A2FDE123E8B}" type="presOf" srcId="{725BEF67-72C4-4AC5-B62B-DB0D4A060D75}" destId="{2B376470-4062-4DF5-929D-5C09EE256942}" srcOrd="0" destOrd="0" presId="urn:microsoft.com/office/officeart/2018/2/layout/IconVerticalSolidList"/>
    <dgm:cxn modelId="{4F6C8308-FF82-4C44-B1C8-AF1BD7FC282F}" srcId="{B1680FBC-045E-47F3-9136-D2D199FD8544}" destId="{756CEBD2-6A41-41C0-9468-4388E05FF644}" srcOrd="3" destOrd="0" parTransId="{43BD5FA6-237A-4D82-8945-CA4F993F9129}" sibTransId="{B67EF10C-0676-4BE9-9363-38ADFE614D8D}"/>
    <dgm:cxn modelId="{5FE24C18-8C1B-49E9-BDB3-F6B4F946EDC6}" srcId="{B1680FBC-045E-47F3-9136-D2D199FD8544}" destId="{E836C34F-9AD9-4EAD-ABC5-5A91D958E594}" srcOrd="2" destOrd="0" parTransId="{78DE77A5-A0D7-48FD-B2C1-A45F099737E3}" sibTransId="{55D41817-52EA-4ED5-942A-C8148839741A}"/>
    <dgm:cxn modelId="{D44ED534-C4F8-47A0-BCA0-14E20311C282}" type="presOf" srcId="{E836C34F-9AD9-4EAD-ABC5-5A91D958E594}" destId="{89C28B06-22DF-4919-8CA7-C28F1B2C7BF8}" srcOrd="0" destOrd="0" presId="urn:microsoft.com/office/officeart/2018/2/layout/IconVerticalSolidList"/>
    <dgm:cxn modelId="{FD881D43-835D-4F9A-B40B-5B7F598A4083}" type="presOf" srcId="{756CEBD2-6A41-41C0-9468-4388E05FF644}" destId="{E5116E8F-E609-44C4-8DC3-C54D7F6F7A25}" srcOrd="0" destOrd="0" presId="urn:microsoft.com/office/officeart/2018/2/layout/IconVerticalSolidList"/>
    <dgm:cxn modelId="{94708A4B-0F44-464C-84E2-1DA29C307EFC}" type="presOf" srcId="{F1F7F151-1E41-422C-9FF0-2762A64086E0}" destId="{99C35982-E565-4932-A16A-17A6DF485935}" srcOrd="0" destOrd="0" presId="urn:microsoft.com/office/officeart/2018/2/layout/IconVerticalSolidList"/>
    <dgm:cxn modelId="{54870882-90AF-48B6-8066-C479F6FA10BD}" type="presOf" srcId="{0239F907-758D-4B2E-B3FC-1D8E07CED1AC}" destId="{3E4E51C2-22C9-4074-A3FE-F131A5A803AD}" srcOrd="0" destOrd="0" presId="urn:microsoft.com/office/officeart/2018/2/layout/IconVerticalSolidList"/>
    <dgm:cxn modelId="{C606C88D-A0D1-41BB-B0DE-3F798CAF8F49}" srcId="{B1680FBC-045E-47F3-9136-D2D199FD8544}" destId="{F1F7F151-1E41-422C-9FF0-2762A64086E0}" srcOrd="4" destOrd="0" parTransId="{CB7FE3C5-7893-43A3-9E07-37DB32ED3D3F}" sibTransId="{C139E124-BC6B-4C60-BBC8-B50261200089}"/>
    <dgm:cxn modelId="{7F757D92-DF00-4B6F-9004-48DF5C1C5E88}" type="presOf" srcId="{B1680FBC-045E-47F3-9136-D2D199FD8544}" destId="{B593C1CD-E094-484F-82BA-ECBB20B34844}" srcOrd="0" destOrd="0" presId="urn:microsoft.com/office/officeart/2018/2/layout/IconVerticalSolidList"/>
    <dgm:cxn modelId="{429E86A8-F1F4-45B0-8382-08BF939D5877}" srcId="{B1680FBC-045E-47F3-9136-D2D199FD8544}" destId="{725BEF67-72C4-4AC5-B62B-DB0D4A060D75}" srcOrd="0" destOrd="0" parTransId="{FD32470B-A701-4AB1-A183-257CE04D33E6}" sibTransId="{587AAB81-D490-434B-9B20-827A503E6BA5}"/>
    <dgm:cxn modelId="{1A1B73CD-49EA-4E9F-B0A0-92AB213C5D4C}" type="presOf" srcId="{AAE00DF3-F41B-4CCC-BDF9-4BF2E8EC9B59}" destId="{CA743DF6-54CD-4994-95DF-348236151665}" srcOrd="0" destOrd="0" presId="urn:microsoft.com/office/officeart/2018/2/layout/IconVerticalSolidList"/>
    <dgm:cxn modelId="{1FFF0FFB-A409-420F-A49E-42FEC9D2D839}" srcId="{B1680FBC-045E-47F3-9136-D2D199FD8544}" destId="{AAE00DF3-F41B-4CCC-BDF9-4BF2E8EC9B59}" srcOrd="5" destOrd="0" parTransId="{79B5BC61-0A4A-42E3-85C1-D26706E82ABC}" sibTransId="{DE7214EF-0B1B-4880-B423-3BB1B3AFD82C}"/>
    <dgm:cxn modelId="{F6E84F70-849D-42B9-9CB9-03D96C77DDC4}" type="presParOf" srcId="{B593C1CD-E094-484F-82BA-ECBB20B34844}" destId="{E9BE0CAF-8225-4810-AD56-02A0EC1AD0E6}" srcOrd="0" destOrd="0" presId="urn:microsoft.com/office/officeart/2018/2/layout/IconVerticalSolidList"/>
    <dgm:cxn modelId="{AAFEBEBC-E7C4-4EE1-B8AF-B6EF82CAC8EE}" type="presParOf" srcId="{E9BE0CAF-8225-4810-AD56-02A0EC1AD0E6}" destId="{F6711B48-FF5C-420D-9E21-F8148C8C43D1}" srcOrd="0" destOrd="0" presId="urn:microsoft.com/office/officeart/2018/2/layout/IconVerticalSolidList"/>
    <dgm:cxn modelId="{A0738E49-359F-44F6-82C1-A63739D86C6B}" type="presParOf" srcId="{E9BE0CAF-8225-4810-AD56-02A0EC1AD0E6}" destId="{B7E93CC5-B656-43B8-B154-5F7DCB5283EA}" srcOrd="1" destOrd="0" presId="urn:microsoft.com/office/officeart/2018/2/layout/IconVerticalSolidList"/>
    <dgm:cxn modelId="{5B7863A9-C312-4CA9-80E0-A9F7464033A3}" type="presParOf" srcId="{E9BE0CAF-8225-4810-AD56-02A0EC1AD0E6}" destId="{C552F39E-ECB4-4A4E-ADDB-8E0AAD2CC790}" srcOrd="2" destOrd="0" presId="urn:microsoft.com/office/officeart/2018/2/layout/IconVerticalSolidList"/>
    <dgm:cxn modelId="{03995EB6-C962-417D-ABC1-3A4115A482BE}" type="presParOf" srcId="{E9BE0CAF-8225-4810-AD56-02A0EC1AD0E6}" destId="{2B376470-4062-4DF5-929D-5C09EE256942}" srcOrd="3" destOrd="0" presId="urn:microsoft.com/office/officeart/2018/2/layout/IconVerticalSolidList"/>
    <dgm:cxn modelId="{76E90CFD-A440-48DD-815E-20C6C724A26E}" type="presParOf" srcId="{B593C1CD-E094-484F-82BA-ECBB20B34844}" destId="{A7BC9D7C-072F-4F90-BF00-B63DC9A3D090}" srcOrd="1" destOrd="0" presId="urn:microsoft.com/office/officeart/2018/2/layout/IconVerticalSolidList"/>
    <dgm:cxn modelId="{5FF9F884-A480-4683-BE6F-FE3DD977162C}" type="presParOf" srcId="{B593C1CD-E094-484F-82BA-ECBB20B34844}" destId="{6410C075-5B4B-496D-B1C1-8DD2E063BC0D}" srcOrd="2" destOrd="0" presId="urn:microsoft.com/office/officeart/2018/2/layout/IconVerticalSolidList"/>
    <dgm:cxn modelId="{742A1B49-810D-4A62-8E0C-C27929C62F1F}" type="presParOf" srcId="{6410C075-5B4B-496D-B1C1-8DD2E063BC0D}" destId="{DB9EAD06-3898-4762-B838-9FCF8CE6B1E1}" srcOrd="0" destOrd="0" presId="urn:microsoft.com/office/officeart/2018/2/layout/IconVerticalSolidList"/>
    <dgm:cxn modelId="{41E690F3-4FCE-4D65-B1CA-48C75C33EEE1}" type="presParOf" srcId="{6410C075-5B4B-496D-B1C1-8DD2E063BC0D}" destId="{48BD1257-3BFF-4E9D-BB57-52722BB453D4}" srcOrd="1" destOrd="0" presId="urn:microsoft.com/office/officeart/2018/2/layout/IconVerticalSolidList"/>
    <dgm:cxn modelId="{AAE30F70-C731-4335-AD29-477A67DB7858}" type="presParOf" srcId="{6410C075-5B4B-496D-B1C1-8DD2E063BC0D}" destId="{2E531951-2536-47C0-A37C-D0DB64AC0A16}" srcOrd="2" destOrd="0" presId="urn:microsoft.com/office/officeart/2018/2/layout/IconVerticalSolidList"/>
    <dgm:cxn modelId="{0CF9E7E9-0012-42A6-B8A4-D574E58177ED}" type="presParOf" srcId="{6410C075-5B4B-496D-B1C1-8DD2E063BC0D}" destId="{3E4E51C2-22C9-4074-A3FE-F131A5A803AD}" srcOrd="3" destOrd="0" presId="urn:microsoft.com/office/officeart/2018/2/layout/IconVerticalSolidList"/>
    <dgm:cxn modelId="{C0DACCC2-1208-491C-824A-F2436F7A2F50}" type="presParOf" srcId="{B593C1CD-E094-484F-82BA-ECBB20B34844}" destId="{391E133F-416B-4507-AAAA-A18185586EF5}" srcOrd="3" destOrd="0" presId="urn:microsoft.com/office/officeart/2018/2/layout/IconVerticalSolidList"/>
    <dgm:cxn modelId="{B40D0544-A6F5-48D1-B00F-F494A822505F}" type="presParOf" srcId="{B593C1CD-E094-484F-82BA-ECBB20B34844}" destId="{6F07E2AF-2331-4287-AEA2-73597EC22389}" srcOrd="4" destOrd="0" presId="urn:microsoft.com/office/officeart/2018/2/layout/IconVerticalSolidList"/>
    <dgm:cxn modelId="{5121C8E9-DF8E-40B4-831F-1B4AA308D925}" type="presParOf" srcId="{6F07E2AF-2331-4287-AEA2-73597EC22389}" destId="{D3C185DC-5413-4A9B-99BE-A75C2F3F058D}" srcOrd="0" destOrd="0" presId="urn:microsoft.com/office/officeart/2018/2/layout/IconVerticalSolidList"/>
    <dgm:cxn modelId="{DF8C168E-AD10-4DDA-BD0D-32DB47C73433}" type="presParOf" srcId="{6F07E2AF-2331-4287-AEA2-73597EC22389}" destId="{D61A592C-0B64-4EA1-AD1D-B5B5EA8838E2}" srcOrd="1" destOrd="0" presId="urn:microsoft.com/office/officeart/2018/2/layout/IconVerticalSolidList"/>
    <dgm:cxn modelId="{8F3202CD-D4A0-45D6-94C9-C4077F1163E0}" type="presParOf" srcId="{6F07E2AF-2331-4287-AEA2-73597EC22389}" destId="{FAFD1D19-FA19-4627-8C68-AF122DA721D0}" srcOrd="2" destOrd="0" presId="urn:microsoft.com/office/officeart/2018/2/layout/IconVerticalSolidList"/>
    <dgm:cxn modelId="{760C9FF0-26C6-4258-BEDA-12F21B687F40}" type="presParOf" srcId="{6F07E2AF-2331-4287-AEA2-73597EC22389}" destId="{89C28B06-22DF-4919-8CA7-C28F1B2C7BF8}" srcOrd="3" destOrd="0" presId="urn:microsoft.com/office/officeart/2018/2/layout/IconVerticalSolidList"/>
    <dgm:cxn modelId="{D603F155-2F11-4B63-9BCD-130C80E33B1C}" type="presParOf" srcId="{B593C1CD-E094-484F-82BA-ECBB20B34844}" destId="{86053038-1D2A-480D-ADCA-D09427EA301D}" srcOrd="5" destOrd="0" presId="urn:microsoft.com/office/officeart/2018/2/layout/IconVerticalSolidList"/>
    <dgm:cxn modelId="{70687609-84B7-43DB-BC47-7652CB9BD385}" type="presParOf" srcId="{B593C1CD-E094-484F-82BA-ECBB20B34844}" destId="{D07D89E4-6ACF-4343-8214-FFE86321045D}" srcOrd="6" destOrd="0" presId="urn:microsoft.com/office/officeart/2018/2/layout/IconVerticalSolidList"/>
    <dgm:cxn modelId="{66873C9B-5FF2-402A-8E19-9A59F355E2E6}" type="presParOf" srcId="{D07D89E4-6ACF-4343-8214-FFE86321045D}" destId="{5E00FE48-05F2-4CDB-ABC3-DD0C6C83DAE1}" srcOrd="0" destOrd="0" presId="urn:microsoft.com/office/officeart/2018/2/layout/IconVerticalSolidList"/>
    <dgm:cxn modelId="{FA48E02A-0813-4050-8A1A-AC7B4B6D261B}" type="presParOf" srcId="{D07D89E4-6ACF-4343-8214-FFE86321045D}" destId="{877EB275-506F-44D2-B219-3B4C274BA2D1}" srcOrd="1" destOrd="0" presId="urn:microsoft.com/office/officeart/2018/2/layout/IconVerticalSolidList"/>
    <dgm:cxn modelId="{0E8A2A56-5902-4D57-A41A-4A7A6AA054D8}" type="presParOf" srcId="{D07D89E4-6ACF-4343-8214-FFE86321045D}" destId="{A3A1E023-42FD-4072-B3B2-C27406FD28D8}" srcOrd="2" destOrd="0" presId="urn:microsoft.com/office/officeart/2018/2/layout/IconVerticalSolidList"/>
    <dgm:cxn modelId="{2B4AEBB0-5477-4CFE-B937-EC65D1C5BA6F}" type="presParOf" srcId="{D07D89E4-6ACF-4343-8214-FFE86321045D}" destId="{E5116E8F-E609-44C4-8DC3-C54D7F6F7A25}" srcOrd="3" destOrd="0" presId="urn:microsoft.com/office/officeart/2018/2/layout/IconVerticalSolidList"/>
    <dgm:cxn modelId="{8F6947EC-E955-4138-B04C-F3B223816F4D}" type="presParOf" srcId="{B593C1CD-E094-484F-82BA-ECBB20B34844}" destId="{1E9DA25B-2B33-4AD6-942C-2DCF28C1F622}" srcOrd="7" destOrd="0" presId="urn:microsoft.com/office/officeart/2018/2/layout/IconVerticalSolidList"/>
    <dgm:cxn modelId="{6FCBADCF-DF4C-4AB3-B412-B4FC82361422}" type="presParOf" srcId="{B593C1CD-E094-484F-82BA-ECBB20B34844}" destId="{E5A4C769-14B4-4850-A524-A25612199E0F}" srcOrd="8" destOrd="0" presId="urn:microsoft.com/office/officeart/2018/2/layout/IconVerticalSolidList"/>
    <dgm:cxn modelId="{509E3003-6656-4769-AEF3-E7F2FA01C63F}" type="presParOf" srcId="{E5A4C769-14B4-4850-A524-A25612199E0F}" destId="{AFF08D18-9408-4AEC-B402-63A8A899A0B8}" srcOrd="0" destOrd="0" presId="urn:microsoft.com/office/officeart/2018/2/layout/IconVerticalSolidList"/>
    <dgm:cxn modelId="{063AED25-28F9-4DFD-A4E3-76F96F31D002}" type="presParOf" srcId="{E5A4C769-14B4-4850-A524-A25612199E0F}" destId="{EA46BA00-26EB-4576-9F74-93FAF78B5F1D}" srcOrd="1" destOrd="0" presId="urn:microsoft.com/office/officeart/2018/2/layout/IconVerticalSolidList"/>
    <dgm:cxn modelId="{E2C10250-0C14-4519-B231-6362A06C4D19}" type="presParOf" srcId="{E5A4C769-14B4-4850-A524-A25612199E0F}" destId="{8E9365B9-EDD0-4124-8A48-29D4D0024814}" srcOrd="2" destOrd="0" presId="urn:microsoft.com/office/officeart/2018/2/layout/IconVerticalSolidList"/>
    <dgm:cxn modelId="{04F775C2-5040-488C-96C6-56683F4C589F}" type="presParOf" srcId="{E5A4C769-14B4-4850-A524-A25612199E0F}" destId="{99C35982-E565-4932-A16A-17A6DF485935}" srcOrd="3" destOrd="0" presId="urn:microsoft.com/office/officeart/2018/2/layout/IconVerticalSolidList"/>
    <dgm:cxn modelId="{EFC71C8E-3923-4D2D-9948-64574F2D5CFB}" type="presParOf" srcId="{B593C1CD-E094-484F-82BA-ECBB20B34844}" destId="{F1846DF3-5D2F-4B4B-920C-50652FA08450}" srcOrd="9" destOrd="0" presId="urn:microsoft.com/office/officeart/2018/2/layout/IconVerticalSolidList"/>
    <dgm:cxn modelId="{C5451031-F029-4959-A3BD-01C984521758}" type="presParOf" srcId="{B593C1CD-E094-484F-82BA-ECBB20B34844}" destId="{3E79A1FC-DB2C-4B36-85A7-61BB96514AA9}" srcOrd="10" destOrd="0" presId="urn:microsoft.com/office/officeart/2018/2/layout/IconVerticalSolidList"/>
    <dgm:cxn modelId="{187C1F48-3EE4-4EF3-B084-D92C134D59F3}" type="presParOf" srcId="{3E79A1FC-DB2C-4B36-85A7-61BB96514AA9}" destId="{1D214BD2-B148-403B-8796-C7F372DE4C5C}" srcOrd="0" destOrd="0" presId="urn:microsoft.com/office/officeart/2018/2/layout/IconVerticalSolidList"/>
    <dgm:cxn modelId="{3373FC5D-EF5C-4B63-8B3D-FC858AC3787C}" type="presParOf" srcId="{3E79A1FC-DB2C-4B36-85A7-61BB96514AA9}" destId="{212D0094-E908-4D11-A542-69EEE0F4E73F}" srcOrd="1" destOrd="0" presId="urn:microsoft.com/office/officeart/2018/2/layout/IconVerticalSolidList"/>
    <dgm:cxn modelId="{3A3C8A7A-EB6C-40F2-ACF7-6B2440F11D5C}" type="presParOf" srcId="{3E79A1FC-DB2C-4B36-85A7-61BB96514AA9}" destId="{3C0BEEFD-BA4C-4136-BAC3-1E9F11BC31B7}" srcOrd="2" destOrd="0" presId="urn:microsoft.com/office/officeart/2018/2/layout/IconVerticalSolidList"/>
    <dgm:cxn modelId="{71CD9DF9-9AD3-47F3-8EAE-C76E27C5AB2A}" type="presParOf" srcId="{3E79A1FC-DB2C-4B36-85A7-61BB96514AA9}" destId="{CA743DF6-54CD-4994-95DF-3482361516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11B48-FF5C-420D-9E21-F8148C8C43D1}">
      <dsp:nvSpPr>
        <dsp:cNvPr id="0" name=""/>
        <dsp:cNvSpPr/>
      </dsp:nvSpPr>
      <dsp:spPr>
        <a:xfrm>
          <a:off x="0" y="5482"/>
          <a:ext cx="6117335" cy="7875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93CC5-B656-43B8-B154-5F7DCB5283EA}">
      <dsp:nvSpPr>
        <dsp:cNvPr id="0" name=""/>
        <dsp:cNvSpPr/>
      </dsp:nvSpPr>
      <dsp:spPr>
        <a:xfrm>
          <a:off x="238245" y="182690"/>
          <a:ext cx="433597" cy="4331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376470-4062-4DF5-929D-5C09EE256942}">
      <dsp:nvSpPr>
        <dsp:cNvPr id="0" name=""/>
        <dsp:cNvSpPr/>
      </dsp:nvSpPr>
      <dsp:spPr>
        <a:xfrm>
          <a:off x="910089" y="5482"/>
          <a:ext cx="4670580" cy="78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5" tIns="83435" rIns="83435" bIns="83435" numCol="1" spcCol="1270" anchor="ctr" anchorCtr="0">
          <a:noAutofit/>
        </a:bodyPr>
        <a:lstStyle/>
        <a:p>
          <a:pPr marL="0" lvl="0" indent="0" algn="l" defTabSz="622300">
            <a:lnSpc>
              <a:spcPct val="90000"/>
            </a:lnSpc>
            <a:spcBef>
              <a:spcPct val="0"/>
            </a:spcBef>
            <a:spcAft>
              <a:spcPct val="35000"/>
            </a:spcAft>
            <a:buNone/>
          </a:pPr>
          <a:r>
            <a:rPr lang="en-US" sz="1400" b="0" i="0" kern="1200"/>
            <a:t>The project area for a market basket analysis project would involve statistical analysis techniques such as association rules, clustering, and classification.</a:t>
          </a:r>
          <a:endParaRPr lang="en-US" sz="1400" kern="1200"/>
        </a:p>
      </dsp:txBody>
      <dsp:txXfrm>
        <a:off x="910089" y="5482"/>
        <a:ext cx="4670580" cy="788359"/>
      </dsp:txXfrm>
    </dsp:sp>
    <dsp:sp modelId="{DB9EAD06-3898-4762-B838-9FCF8CE6B1E1}">
      <dsp:nvSpPr>
        <dsp:cNvPr id="0" name=""/>
        <dsp:cNvSpPr/>
      </dsp:nvSpPr>
      <dsp:spPr>
        <a:xfrm>
          <a:off x="0" y="984959"/>
          <a:ext cx="6117335" cy="7875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BD1257-3BFF-4E9D-BB57-52722BB453D4}">
      <dsp:nvSpPr>
        <dsp:cNvPr id="0" name=""/>
        <dsp:cNvSpPr/>
      </dsp:nvSpPr>
      <dsp:spPr>
        <a:xfrm>
          <a:off x="238245" y="1162167"/>
          <a:ext cx="433597" cy="433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4E51C2-22C9-4074-A3FE-F131A5A803AD}">
      <dsp:nvSpPr>
        <dsp:cNvPr id="0" name=""/>
        <dsp:cNvSpPr/>
      </dsp:nvSpPr>
      <dsp:spPr>
        <a:xfrm>
          <a:off x="910089" y="984959"/>
          <a:ext cx="4670580" cy="78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5" tIns="83435" rIns="83435" bIns="83435" numCol="1" spcCol="1270" anchor="ctr" anchorCtr="0">
          <a:noAutofit/>
        </a:bodyPr>
        <a:lstStyle/>
        <a:p>
          <a:pPr marL="0" lvl="0" indent="0" algn="l" defTabSz="622300">
            <a:lnSpc>
              <a:spcPct val="90000"/>
            </a:lnSpc>
            <a:spcBef>
              <a:spcPct val="0"/>
            </a:spcBef>
            <a:spcAft>
              <a:spcPct val="35000"/>
            </a:spcAft>
            <a:buNone/>
          </a:pPr>
          <a:r>
            <a:rPr lang="en-US" sz="1400" b="0" i="0" kern="1200"/>
            <a:t>In a market basket analysis project, you would typically work with transactional data that contains information on customer purchases such as item codes, purchase dates, and transaction amounts. You would use statistical software such as R or Python to preprocess the data, analyze it, and visualize the results.</a:t>
          </a:r>
          <a:endParaRPr lang="en-US" sz="1400" kern="1200"/>
        </a:p>
      </dsp:txBody>
      <dsp:txXfrm>
        <a:off x="910089" y="984959"/>
        <a:ext cx="4670580" cy="788359"/>
      </dsp:txXfrm>
    </dsp:sp>
    <dsp:sp modelId="{D3C185DC-5413-4A9B-99BE-A75C2F3F058D}">
      <dsp:nvSpPr>
        <dsp:cNvPr id="0" name=""/>
        <dsp:cNvSpPr/>
      </dsp:nvSpPr>
      <dsp:spPr>
        <a:xfrm>
          <a:off x="0" y="1964437"/>
          <a:ext cx="6117335" cy="7875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A592C-0B64-4EA1-AD1D-B5B5EA8838E2}">
      <dsp:nvSpPr>
        <dsp:cNvPr id="0" name=""/>
        <dsp:cNvSpPr/>
      </dsp:nvSpPr>
      <dsp:spPr>
        <a:xfrm>
          <a:off x="238245" y="2141645"/>
          <a:ext cx="433597" cy="4331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C28B06-22DF-4919-8CA7-C28F1B2C7BF8}">
      <dsp:nvSpPr>
        <dsp:cNvPr id="0" name=""/>
        <dsp:cNvSpPr/>
      </dsp:nvSpPr>
      <dsp:spPr>
        <a:xfrm>
          <a:off x="910089" y="1964437"/>
          <a:ext cx="4670580" cy="78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5" tIns="83435" rIns="83435" bIns="83435" numCol="1" spcCol="1270" anchor="ctr" anchorCtr="0">
          <a:noAutofit/>
        </a:bodyPr>
        <a:lstStyle/>
        <a:p>
          <a:pPr marL="0" lvl="0" indent="0" algn="l" defTabSz="622300">
            <a:lnSpc>
              <a:spcPct val="90000"/>
            </a:lnSpc>
            <a:spcBef>
              <a:spcPct val="0"/>
            </a:spcBef>
            <a:spcAft>
              <a:spcPct val="35000"/>
            </a:spcAft>
            <a:buNone/>
          </a:pPr>
          <a:r>
            <a:rPr lang="en-US" sz="1400" b="0" i="0" kern="1200"/>
            <a:t>Some of the statistical techniques that you might use in a market basket analysis project include:</a:t>
          </a:r>
          <a:endParaRPr lang="en-US" sz="1400" kern="1200"/>
        </a:p>
      </dsp:txBody>
      <dsp:txXfrm>
        <a:off x="910089" y="1964437"/>
        <a:ext cx="4670580" cy="788359"/>
      </dsp:txXfrm>
    </dsp:sp>
    <dsp:sp modelId="{5E00FE48-05F2-4CDB-ABC3-DD0C6C83DAE1}">
      <dsp:nvSpPr>
        <dsp:cNvPr id="0" name=""/>
        <dsp:cNvSpPr/>
      </dsp:nvSpPr>
      <dsp:spPr>
        <a:xfrm>
          <a:off x="0" y="2943914"/>
          <a:ext cx="6117335" cy="7875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7EB275-506F-44D2-B219-3B4C274BA2D1}">
      <dsp:nvSpPr>
        <dsp:cNvPr id="0" name=""/>
        <dsp:cNvSpPr/>
      </dsp:nvSpPr>
      <dsp:spPr>
        <a:xfrm>
          <a:off x="238245" y="3121122"/>
          <a:ext cx="433597" cy="4331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116E8F-E609-44C4-8DC3-C54D7F6F7A25}">
      <dsp:nvSpPr>
        <dsp:cNvPr id="0" name=""/>
        <dsp:cNvSpPr/>
      </dsp:nvSpPr>
      <dsp:spPr>
        <a:xfrm>
          <a:off x="910089" y="2943914"/>
          <a:ext cx="4670580" cy="78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5" tIns="83435" rIns="83435" bIns="83435" numCol="1" spcCol="1270" anchor="ctr" anchorCtr="0">
          <a:noAutofit/>
        </a:bodyPr>
        <a:lstStyle/>
        <a:p>
          <a:pPr marL="0" lvl="0" indent="0" algn="l" defTabSz="622300">
            <a:lnSpc>
              <a:spcPct val="90000"/>
            </a:lnSpc>
            <a:spcBef>
              <a:spcPct val="0"/>
            </a:spcBef>
            <a:spcAft>
              <a:spcPct val="35000"/>
            </a:spcAft>
            <a:buNone/>
          </a:pPr>
          <a:r>
            <a:rPr lang="en-US" sz="1400" b="0" i="0" kern="1200"/>
            <a:t>Association rules: These are rules that describe the relationships between products in a customer's basket. For example, a customer who buys bread is likely to also buy butter.</a:t>
          </a:r>
          <a:endParaRPr lang="en-US" sz="1400" kern="1200"/>
        </a:p>
      </dsp:txBody>
      <dsp:txXfrm>
        <a:off x="910089" y="2943914"/>
        <a:ext cx="4670580" cy="788359"/>
      </dsp:txXfrm>
    </dsp:sp>
    <dsp:sp modelId="{AFF08D18-9408-4AEC-B402-63A8A899A0B8}">
      <dsp:nvSpPr>
        <dsp:cNvPr id="0" name=""/>
        <dsp:cNvSpPr/>
      </dsp:nvSpPr>
      <dsp:spPr>
        <a:xfrm>
          <a:off x="0" y="3923392"/>
          <a:ext cx="6117335" cy="7875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6BA00-26EB-4576-9F74-93FAF78B5F1D}">
      <dsp:nvSpPr>
        <dsp:cNvPr id="0" name=""/>
        <dsp:cNvSpPr/>
      </dsp:nvSpPr>
      <dsp:spPr>
        <a:xfrm>
          <a:off x="238245" y="4100600"/>
          <a:ext cx="433597" cy="4331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C35982-E565-4932-A16A-17A6DF485935}">
      <dsp:nvSpPr>
        <dsp:cNvPr id="0" name=""/>
        <dsp:cNvSpPr/>
      </dsp:nvSpPr>
      <dsp:spPr>
        <a:xfrm>
          <a:off x="910089" y="3923392"/>
          <a:ext cx="4670580" cy="78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5" tIns="83435" rIns="83435" bIns="83435" numCol="1" spcCol="1270" anchor="ctr" anchorCtr="0">
          <a:noAutofit/>
        </a:bodyPr>
        <a:lstStyle/>
        <a:p>
          <a:pPr marL="0" lvl="0" indent="0" algn="l" defTabSz="622300">
            <a:lnSpc>
              <a:spcPct val="90000"/>
            </a:lnSpc>
            <a:spcBef>
              <a:spcPct val="0"/>
            </a:spcBef>
            <a:spcAft>
              <a:spcPct val="35000"/>
            </a:spcAft>
            <a:buNone/>
          </a:pPr>
          <a:r>
            <a:rPr lang="en-US" sz="1400" b="0" i="0" kern="1200"/>
            <a:t>Classification: This is a technique that predicts which products a customer is likely to purchase based on their previous buying behavior. This can help retailers personalize their offers and promotions to individual customers.</a:t>
          </a:r>
          <a:endParaRPr lang="en-US" sz="1400" kern="1200"/>
        </a:p>
      </dsp:txBody>
      <dsp:txXfrm>
        <a:off x="910089" y="3923392"/>
        <a:ext cx="4670580" cy="788359"/>
      </dsp:txXfrm>
    </dsp:sp>
    <dsp:sp modelId="{1D214BD2-B148-403B-8796-C7F372DE4C5C}">
      <dsp:nvSpPr>
        <dsp:cNvPr id="0" name=""/>
        <dsp:cNvSpPr/>
      </dsp:nvSpPr>
      <dsp:spPr>
        <a:xfrm>
          <a:off x="0" y="4902869"/>
          <a:ext cx="6117335" cy="7875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2D0094-E908-4D11-A542-69EEE0F4E73F}">
      <dsp:nvSpPr>
        <dsp:cNvPr id="0" name=""/>
        <dsp:cNvSpPr/>
      </dsp:nvSpPr>
      <dsp:spPr>
        <a:xfrm>
          <a:off x="238245" y="5080077"/>
          <a:ext cx="433597" cy="4331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743DF6-54CD-4994-95DF-348236151665}">
      <dsp:nvSpPr>
        <dsp:cNvPr id="0" name=""/>
        <dsp:cNvSpPr/>
      </dsp:nvSpPr>
      <dsp:spPr>
        <a:xfrm>
          <a:off x="910089" y="4902869"/>
          <a:ext cx="4670580" cy="78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5" tIns="83435" rIns="83435" bIns="83435" numCol="1" spcCol="1270" anchor="ctr" anchorCtr="0">
          <a:noAutofit/>
        </a:bodyPr>
        <a:lstStyle/>
        <a:p>
          <a:pPr marL="0" lvl="0" indent="0" algn="l" defTabSz="622300">
            <a:lnSpc>
              <a:spcPct val="90000"/>
            </a:lnSpc>
            <a:spcBef>
              <a:spcPct val="0"/>
            </a:spcBef>
            <a:spcAft>
              <a:spcPct val="35000"/>
            </a:spcAft>
            <a:buNone/>
          </a:pPr>
          <a:r>
            <a:rPr lang="en-US" sz="1400" b="0" i="0" kern="1200"/>
            <a:t>Overall, a market basket analysis project would involve statistical analysis techniques that help identify patterns and relationships in customer purchasing behavior.</a:t>
          </a:r>
          <a:br>
            <a:rPr lang="en-US" sz="1400" kern="1200"/>
          </a:br>
          <a:endParaRPr lang="en-US" sz="1400" kern="1200"/>
        </a:p>
      </dsp:txBody>
      <dsp:txXfrm>
        <a:off x="910089" y="4902869"/>
        <a:ext cx="4670580" cy="7883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520E-7EC3-D9B0-2823-41B269932C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6CD830-722C-9B86-830C-0E776F7D7C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8643E2-A631-5B60-4C18-3841ED9B9802}"/>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5" name="Footer Placeholder 4">
            <a:extLst>
              <a:ext uri="{FF2B5EF4-FFF2-40B4-BE49-F238E27FC236}">
                <a16:creationId xmlns:a16="http://schemas.microsoft.com/office/drawing/2014/main" id="{4C2F0B7F-1F25-546E-EEE9-E623419C9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53AD3-98F3-8CD5-5E54-496748BF11B5}"/>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339186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401A-5984-60AB-E502-4DC87F6E2A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F29F4E-F6F4-BFC8-7125-3B72284795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464E0-9DD6-33F0-51B1-A01B1AF396B8}"/>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5" name="Footer Placeholder 4">
            <a:extLst>
              <a:ext uri="{FF2B5EF4-FFF2-40B4-BE49-F238E27FC236}">
                <a16:creationId xmlns:a16="http://schemas.microsoft.com/office/drawing/2014/main" id="{BDC215A1-99EF-CB3E-7FE2-AB58340EF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18193-6E49-6D26-F0FB-01872A54F81F}"/>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259098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EF8C5-FB13-16A5-4C83-3606C8585A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22D08-3540-C978-7B31-B0F966E42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EAB34-CC50-C378-19FD-61C2331A33A9}"/>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5" name="Footer Placeholder 4">
            <a:extLst>
              <a:ext uri="{FF2B5EF4-FFF2-40B4-BE49-F238E27FC236}">
                <a16:creationId xmlns:a16="http://schemas.microsoft.com/office/drawing/2014/main" id="{6012084C-DEAA-9E2A-0C76-02D5BCB87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950E7-2616-9B0D-6DDE-D0ACE2AD17C9}"/>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62166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81E7-13A4-7D6C-1C98-DEF0AEF41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E81BB-5782-665A-C035-588A89525C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5B478-6147-87C9-43C6-FEA82F9AE4F4}"/>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5" name="Footer Placeholder 4">
            <a:extLst>
              <a:ext uri="{FF2B5EF4-FFF2-40B4-BE49-F238E27FC236}">
                <a16:creationId xmlns:a16="http://schemas.microsoft.com/office/drawing/2014/main" id="{55263B92-486C-8294-B73D-BFA692029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BC6DF-470C-0D99-A02E-35CE52A55E0A}"/>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418732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C16C-C17D-DFC6-2819-19E3B9028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41FC3F-B75B-71FB-EA34-0DC42A2F92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FDC4B6-D55B-5745-A75F-0CB10776BE0B}"/>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5" name="Footer Placeholder 4">
            <a:extLst>
              <a:ext uri="{FF2B5EF4-FFF2-40B4-BE49-F238E27FC236}">
                <a16:creationId xmlns:a16="http://schemas.microsoft.com/office/drawing/2014/main" id="{93FDBCD6-652D-28FB-C0F8-2D9248C57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97E47-096E-D5CD-1534-92603C12DAD4}"/>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340999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91DD-484A-074F-78E7-BAC9DE060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83D1F2-93DF-E448-4EAE-2CC10B7C7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99151-7418-2A7F-3BE5-774D36F965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269D7-59B3-57FA-5919-76C75D3D8E1F}"/>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6" name="Footer Placeholder 5">
            <a:extLst>
              <a:ext uri="{FF2B5EF4-FFF2-40B4-BE49-F238E27FC236}">
                <a16:creationId xmlns:a16="http://schemas.microsoft.com/office/drawing/2014/main" id="{2EBD173F-EFA8-A17F-52AA-D995CAC7B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AE159-0D21-95AF-9773-DD365ADB5F90}"/>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85067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0C54-8689-9E58-A890-38C2830EC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2CD63-CFE7-1F88-733F-308184BFF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568D7-5BB5-99CE-7B2D-9D989FFBC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4A3DA1-6CF0-670F-2E5C-B03A94E5F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F4771D-241F-CF77-A0A2-860981CDB0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09273-6D72-62A5-AE98-9E05DCAB87D5}"/>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8" name="Footer Placeholder 7">
            <a:extLst>
              <a:ext uri="{FF2B5EF4-FFF2-40B4-BE49-F238E27FC236}">
                <a16:creationId xmlns:a16="http://schemas.microsoft.com/office/drawing/2014/main" id="{00146400-CF82-8C85-AD13-E61C85D57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45523C-31A2-AEBA-3087-A90CFC66847E}"/>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243755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C638-DD8D-E214-0188-7C819BEEAD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38CF7B-DB71-C0EC-1F0E-A3B2D73F6CFB}"/>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4" name="Footer Placeholder 3">
            <a:extLst>
              <a:ext uri="{FF2B5EF4-FFF2-40B4-BE49-F238E27FC236}">
                <a16:creationId xmlns:a16="http://schemas.microsoft.com/office/drawing/2014/main" id="{729CDEF7-4638-2DE6-FA2C-CC25A5B73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F62CB9-B4AF-82BD-F09D-24B5C0D3E868}"/>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217791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85518-9974-AA55-C65D-5B7C86626B46}"/>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3" name="Footer Placeholder 2">
            <a:extLst>
              <a:ext uri="{FF2B5EF4-FFF2-40B4-BE49-F238E27FC236}">
                <a16:creationId xmlns:a16="http://schemas.microsoft.com/office/drawing/2014/main" id="{A83F5124-C898-43BA-C2BC-09AFCB8375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0617E1-9987-8518-5BF9-E362E10C8A57}"/>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214898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5597-D528-CD3D-DEAD-D892506C8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FC5266-99B1-52D1-4360-863F8C8CF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ACEECA-25FE-0771-0125-28FD34BD8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89A248-9971-3201-83BE-24DD79DCB432}"/>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6" name="Footer Placeholder 5">
            <a:extLst>
              <a:ext uri="{FF2B5EF4-FFF2-40B4-BE49-F238E27FC236}">
                <a16:creationId xmlns:a16="http://schemas.microsoft.com/office/drawing/2014/main" id="{23EF694E-0B22-FA53-5938-7A743BA68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C1C40-5621-AE93-A898-8956E1707472}"/>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143642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D502-224C-AE63-08BF-F7E9D1346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0BFEF2-35D1-6675-399A-25989E52D6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E085A-F12C-A162-7A22-82EFA4D47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3D19B-4BE4-8D2C-5169-B929B0EF0DBB}"/>
              </a:ext>
            </a:extLst>
          </p:cNvPr>
          <p:cNvSpPr>
            <a:spLocks noGrp="1"/>
          </p:cNvSpPr>
          <p:nvPr>
            <p:ph type="dt" sz="half" idx="10"/>
          </p:nvPr>
        </p:nvSpPr>
        <p:spPr/>
        <p:txBody>
          <a:bodyPr/>
          <a:lstStyle/>
          <a:p>
            <a:fld id="{7CBE5730-7B7C-4B52-B6BF-59D814423664}" type="datetimeFigureOut">
              <a:rPr lang="en-US" smtClean="0"/>
              <a:t>2/21/2023</a:t>
            </a:fld>
            <a:endParaRPr lang="en-US"/>
          </a:p>
        </p:txBody>
      </p:sp>
      <p:sp>
        <p:nvSpPr>
          <p:cNvPr id="6" name="Footer Placeholder 5">
            <a:extLst>
              <a:ext uri="{FF2B5EF4-FFF2-40B4-BE49-F238E27FC236}">
                <a16:creationId xmlns:a16="http://schemas.microsoft.com/office/drawing/2014/main" id="{869FB59B-571D-53B6-EC86-6965975D10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CF655-5BEC-EAE2-B17B-AC793722F1D3}"/>
              </a:ext>
            </a:extLst>
          </p:cNvPr>
          <p:cNvSpPr>
            <a:spLocks noGrp="1"/>
          </p:cNvSpPr>
          <p:nvPr>
            <p:ph type="sldNum" sz="quarter" idx="12"/>
          </p:nvPr>
        </p:nvSpPr>
        <p:spPr/>
        <p:txBody>
          <a:bodyPr/>
          <a:lstStyle/>
          <a:p>
            <a:fld id="{4048C588-1CFE-4603-95B9-2D7B3E6ECBA8}" type="slidenum">
              <a:rPr lang="en-US" smtClean="0"/>
              <a:t>‹#›</a:t>
            </a:fld>
            <a:endParaRPr lang="en-US"/>
          </a:p>
        </p:txBody>
      </p:sp>
    </p:spTree>
    <p:extLst>
      <p:ext uri="{BB962C8B-B14F-4D97-AF65-F5344CB8AC3E}">
        <p14:creationId xmlns:p14="http://schemas.microsoft.com/office/powerpoint/2010/main" val="2181669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2AA14-FB95-5262-617B-A8F263057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60D5A-9010-DEDA-DF7B-A326F7986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C9352-3478-B1CE-C31F-2FAD62E9B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E5730-7B7C-4B52-B6BF-59D814423664}" type="datetimeFigureOut">
              <a:rPr lang="en-US" smtClean="0"/>
              <a:t>2/21/2023</a:t>
            </a:fld>
            <a:endParaRPr lang="en-US"/>
          </a:p>
        </p:txBody>
      </p:sp>
      <p:sp>
        <p:nvSpPr>
          <p:cNvPr id="5" name="Footer Placeholder 4">
            <a:extLst>
              <a:ext uri="{FF2B5EF4-FFF2-40B4-BE49-F238E27FC236}">
                <a16:creationId xmlns:a16="http://schemas.microsoft.com/office/drawing/2014/main" id="{6104AC1B-0FC0-AFF6-A350-38F8D14E2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4C3886-42CA-AF8A-C069-895200AAD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8C588-1CFE-4603-95B9-2D7B3E6ECBA8}" type="slidenum">
              <a:rPr lang="en-US" smtClean="0"/>
              <a:t>‹#›</a:t>
            </a:fld>
            <a:endParaRPr lang="en-US"/>
          </a:p>
        </p:txBody>
      </p:sp>
    </p:spTree>
    <p:extLst>
      <p:ext uri="{BB962C8B-B14F-4D97-AF65-F5344CB8AC3E}">
        <p14:creationId xmlns:p14="http://schemas.microsoft.com/office/powerpoint/2010/main" val="86880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rket Basket Analysis: A Tutorial - KDnuggets">
            <a:extLst>
              <a:ext uri="{FF2B5EF4-FFF2-40B4-BE49-F238E27FC236}">
                <a16:creationId xmlns:a16="http://schemas.microsoft.com/office/drawing/2014/main" id="{E8A57FA1-F03E-728F-E124-2D54D4A5C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47" r="-1" b="-1"/>
          <a:stretch/>
        </p:blipFill>
        <p:spPr bwMode="auto">
          <a:xfrm>
            <a:off x="320040" y="320040"/>
            <a:ext cx="10751912" cy="40064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39" name="Straight Connector 103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A24B7F-CC9B-4308-4F27-15184AA41B4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a:lnSpc>
                <a:spcPct val="90000"/>
              </a:lnSpc>
              <a:spcAft>
                <a:spcPts val="600"/>
              </a:spcAft>
            </a:pPr>
            <a:r>
              <a:rPr lang="en-US" sz="1300" dirty="0">
                <a:solidFill>
                  <a:schemeClr val="bg1"/>
                </a:solidFill>
              </a:rPr>
              <a:t>Done by:</a:t>
            </a:r>
          </a:p>
          <a:p>
            <a:pPr marL="57150" indent="-285750">
              <a:lnSpc>
                <a:spcPct val="90000"/>
              </a:lnSpc>
              <a:spcAft>
                <a:spcPts val="600"/>
              </a:spcAft>
              <a:buFont typeface="Wingdings" panose="05000000000000000000" pitchFamily="2" charset="2"/>
              <a:buChar char="Ø"/>
            </a:pPr>
            <a:r>
              <a:rPr lang="en-US" sz="1600" dirty="0">
                <a:solidFill>
                  <a:schemeClr val="bg1"/>
                </a:solidFill>
              </a:rPr>
              <a:t>C Koushik Reddy</a:t>
            </a:r>
          </a:p>
          <a:p>
            <a:pPr marL="57150" indent="-285750">
              <a:lnSpc>
                <a:spcPct val="90000"/>
              </a:lnSpc>
              <a:spcAft>
                <a:spcPts val="600"/>
              </a:spcAft>
              <a:buFont typeface="Wingdings" panose="05000000000000000000" pitchFamily="2" charset="2"/>
              <a:buChar char="Ø"/>
            </a:pPr>
            <a:r>
              <a:rPr lang="en-US" sz="1600" dirty="0">
                <a:solidFill>
                  <a:schemeClr val="bg1"/>
                </a:solidFill>
              </a:rPr>
              <a:t> TSS Subramanyam</a:t>
            </a:r>
          </a:p>
          <a:p>
            <a:pPr marL="57150" indent="-285750">
              <a:lnSpc>
                <a:spcPct val="90000"/>
              </a:lnSpc>
              <a:spcAft>
                <a:spcPts val="600"/>
              </a:spcAft>
              <a:buFont typeface="Wingdings" panose="05000000000000000000" pitchFamily="2" charset="2"/>
              <a:buChar char="Ø"/>
            </a:pPr>
            <a:r>
              <a:rPr lang="en-US" sz="1600" dirty="0">
                <a:solidFill>
                  <a:schemeClr val="bg1"/>
                </a:solidFill>
              </a:rPr>
              <a:t>  PS Yeshwanth</a:t>
            </a:r>
          </a:p>
          <a:p>
            <a:pPr marL="57150" indent="-285750">
              <a:lnSpc>
                <a:spcPct val="90000"/>
              </a:lnSpc>
              <a:spcAft>
                <a:spcPts val="600"/>
              </a:spcAft>
              <a:buFont typeface="Wingdings" panose="05000000000000000000" pitchFamily="2" charset="2"/>
              <a:buChar char="Ø"/>
            </a:pPr>
            <a:r>
              <a:rPr lang="en-US" sz="1600" dirty="0">
                <a:solidFill>
                  <a:schemeClr val="bg1"/>
                </a:solidFill>
              </a:rPr>
              <a:t>  Vaibhav </a:t>
            </a:r>
            <a:r>
              <a:rPr lang="en-US" sz="1600" dirty="0" err="1">
                <a:solidFill>
                  <a:schemeClr val="bg1"/>
                </a:solidFill>
              </a:rPr>
              <a:t>Venkateswaran</a:t>
            </a:r>
            <a:endParaRPr lang="en-US" sz="1600" dirty="0">
              <a:solidFill>
                <a:schemeClr val="bg1"/>
              </a:solidFill>
            </a:endParaRPr>
          </a:p>
        </p:txBody>
      </p:sp>
    </p:spTree>
    <p:extLst>
      <p:ext uri="{BB962C8B-B14F-4D97-AF65-F5344CB8AC3E}">
        <p14:creationId xmlns:p14="http://schemas.microsoft.com/office/powerpoint/2010/main" val="21421062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4E2389-347F-43F6-EF85-A6BB353ADE8A}"/>
              </a:ext>
            </a:extLst>
          </p:cNvPr>
          <p:cNvSpPr>
            <a:spLocks noGrp="1"/>
          </p:cNvSpPr>
          <p:nvPr>
            <p:ph type="title"/>
          </p:nvPr>
        </p:nvSpPr>
        <p:spPr>
          <a:xfrm>
            <a:off x="1286932" y="1204109"/>
            <a:ext cx="10023398" cy="857894"/>
          </a:xfrm>
        </p:spPr>
        <p:txBody>
          <a:bodyPr vert="horz" lIns="91440" tIns="45720" rIns="91440" bIns="45720" rtlCol="0" anchor="ctr">
            <a:normAutofit/>
          </a:bodyPr>
          <a:lstStyle/>
          <a:p>
            <a:r>
              <a:rPr lang="en-US" sz="4000" kern="1200">
                <a:solidFill>
                  <a:srgbClr val="FFFFFF"/>
                </a:solidFill>
                <a:latin typeface="+mj-lt"/>
                <a:ea typeface="+mj-ea"/>
                <a:cs typeface="+mj-cs"/>
              </a:rPr>
              <a:t>Table of contents</a:t>
            </a:r>
          </a:p>
        </p:txBody>
      </p:sp>
      <p:sp>
        <p:nvSpPr>
          <p:cNvPr id="4" name="TextBox 3">
            <a:extLst>
              <a:ext uri="{FF2B5EF4-FFF2-40B4-BE49-F238E27FC236}">
                <a16:creationId xmlns:a16="http://schemas.microsoft.com/office/drawing/2014/main" id="{27CCF27C-7CFD-9A29-518D-6F3AF0A8633B}"/>
              </a:ext>
            </a:extLst>
          </p:cNvPr>
          <p:cNvSpPr txBox="1"/>
          <p:nvPr/>
        </p:nvSpPr>
        <p:spPr>
          <a:xfrm>
            <a:off x="1286931" y="2962451"/>
            <a:ext cx="2779954" cy="282001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dirty="0"/>
              <a:t>Introduction</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Literature survey</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Project Area</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Problem statements</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r>
              <a:rPr lang="en-US" sz="1600" dirty="0"/>
              <a:t>Conclusion</a:t>
            </a:r>
          </a:p>
        </p:txBody>
      </p:sp>
      <p:pic>
        <p:nvPicPr>
          <p:cNvPr id="8" name="Graphic 7" descr="Report Add">
            <a:extLst>
              <a:ext uri="{FF2B5EF4-FFF2-40B4-BE49-F238E27FC236}">
                <a16:creationId xmlns:a16="http://schemas.microsoft.com/office/drawing/2014/main" id="{B3B49F82-F403-7E5D-1EF5-02E6588F94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7946" y="2962451"/>
            <a:ext cx="2820012" cy="2820012"/>
          </a:xfrm>
          <a:prstGeom prst="rect">
            <a:avLst/>
          </a:prstGeom>
        </p:spPr>
      </p:pic>
    </p:spTree>
    <p:extLst>
      <p:ext uri="{BB962C8B-B14F-4D97-AF65-F5344CB8AC3E}">
        <p14:creationId xmlns:p14="http://schemas.microsoft.com/office/powerpoint/2010/main" val="169455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5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Market Basket Analysis Services - Outsource2india">
            <a:extLst>
              <a:ext uri="{FF2B5EF4-FFF2-40B4-BE49-F238E27FC236}">
                <a16:creationId xmlns:a16="http://schemas.microsoft.com/office/drawing/2014/main" id="{C2CA775A-F869-BCEA-3E51-B260110B23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4988" y="2022455"/>
            <a:ext cx="3368969" cy="2813089"/>
          </a:xfrm>
          <a:prstGeom prst="rect">
            <a:avLst/>
          </a:prstGeom>
          <a:noFill/>
          <a:extLst>
            <a:ext uri="{909E8E84-426E-40DD-AFC4-6F175D3DCCD1}">
              <a14:hiddenFill xmlns:a14="http://schemas.microsoft.com/office/drawing/2010/main">
                <a:solidFill>
                  <a:srgbClr val="FFFFFF"/>
                </a:solidFill>
              </a14:hiddenFill>
            </a:ext>
          </a:extLst>
        </p:spPr>
      </p:pic>
      <p:sp>
        <p:nvSpPr>
          <p:cNvPr id="2063" name="Freeform: Shape 205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4BCA12EE-10BD-A90F-5D4D-6CE3B3854D4F}"/>
              </a:ext>
            </a:extLst>
          </p:cNvPr>
          <p:cNvSpPr txBox="1"/>
          <p:nvPr/>
        </p:nvSpPr>
        <p:spPr>
          <a:xfrm>
            <a:off x="5759354" y="457201"/>
            <a:ext cx="5337270" cy="18359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a:solidFill>
                  <a:srgbClr val="FFFFFF"/>
                </a:solidFill>
                <a:latin typeface="+mj-lt"/>
                <a:ea typeface="+mj-ea"/>
                <a:cs typeface="+mj-cs"/>
              </a:rPr>
              <a:t>What is Market Basket Analysis?</a:t>
            </a:r>
          </a:p>
        </p:txBody>
      </p:sp>
      <p:sp>
        <p:nvSpPr>
          <p:cNvPr id="206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8F33DA0-E171-14D1-1296-4CC318F7D896}"/>
              </a:ext>
            </a:extLst>
          </p:cNvPr>
          <p:cNvSpPr txBox="1"/>
          <p:nvPr/>
        </p:nvSpPr>
        <p:spPr>
          <a:xfrm>
            <a:off x="5759354" y="2798064"/>
            <a:ext cx="5461095" cy="341761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solidFill>
                  <a:srgbClr val="FFFFFF"/>
                </a:solidFill>
              </a:rPr>
              <a:t>Market Basket Analysis is a data mining technique it is commonly used by retailers for increasing their sales by analyzing the customer purchase patterns. Market Basket Analysis requires large amounts of data sets as we need to know the historical purchase data so that we can cluster items into different categories like which items are bought the most and which are bought the least and, we can analyze the products which are likely to be bought together. Instead of handwritten records digital records generated by point of sale(POS) system is very useful to perform analysis and get insights. To implement the Market Basket Analysis at the backend we need statistical analysis and data science.</a:t>
            </a:r>
          </a:p>
        </p:txBody>
      </p:sp>
      <p:sp>
        <p:nvSpPr>
          <p:cNvPr id="4" name="TextBox 3">
            <a:extLst>
              <a:ext uri="{FF2B5EF4-FFF2-40B4-BE49-F238E27FC236}">
                <a16:creationId xmlns:a16="http://schemas.microsoft.com/office/drawing/2014/main" id="{B45F00CD-AFAA-F51E-E6B4-5A1D4524F9B9}"/>
              </a:ext>
            </a:extLst>
          </p:cNvPr>
          <p:cNvSpPr txBox="1"/>
          <p:nvPr/>
        </p:nvSpPr>
        <p:spPr>
          <a:xfrm>
            <a:off x="416023" y="777019"/>
            <a:ext cx="4376057" cy="769441"/>
          </a:xfrm>
          <a:prstGeom prst="rect">
            <a:avLst/>
          </a:prstGeom>
          <a:noFill/>
        </p:spPr>
        <p:txBody>
          <a:bodyPr wrap="square" rtlCol="0">
            <a:spAutoFit/>
          </a:bodyPr>
          <a:lstStyle/>
          <a:p>
            <a:pPr algn="ctr"/>
            <a:r>
              <a:rPr lang="en-US" sz="4400" dirty="0">
                <a:latin typeface="Agency FB" panose="020B0503020202020204" pitchFamily="34" charset="0"/>
              </a:rPr>
              <a:t>Introduction</a:t>
            </a:r>
          </a:p>
        </p:txBody>
      </p:sp>
    </p:spTree>
    <p:extLst>
      <p:ext uri="{BB962C8B-B14F-4D97-AF65-F5344CB8AC3E}">
        <p14:creationId xmlns:p14="http://schemas.microsoft.com/office/powerpoint/2010/main" val="261974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C44FF2-8BA7-C298-3DCA-1E1C7DEB2349}"/>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Literature Survey</a:t>
            </a:r>
          </a:p>
        </p:txBody>
      </p:sp>
      <p:graphicFrame>
        <p:nvGraphicFramePr>
          <p:cNvPr id="5" name="Table 5">
            <a:extLst>
              <a:ext uri="{FF2B5EF4-FFF2-40B4-BE49-F238E27FC236}">
                <a16:creationId xmlns:a16="http://schemas.microsoft.com/office/drawing/2014/main" id="{93CA8247-49CE-7D88-0AEE-5E6A234F8252}"/>
              </a:ext>
            </a:extLst>
          </p:cNvPr>
          <p:cNvGraphicFramePr>
            <a:graphicFrameLocks noGrp="1"/>
          </p:cNvGraphicFramePr>
          <p:nvPr>
            <p:extLst>
              <p:ext uri="{D42A27DB-BD31-4B8C-83A1-F6EECF244321}">
                <p14:modId xmlns:p14="http://schemas.microsoft.com/office/powerpoint/2010/main" val="3432532590"/>
              </p:ext>
            </p:extLst>
          </p:nvPr>
        </p:nvGraphicFramePr>
        <p:xfrm>
          <a:off x="4777316" y="715862"/>
          <a:ext cx="6780702" cy="5423948"/>
        </p:xfrm>
        <a:graphic>
          <a:graphicData uri="http://schemas.openxmlformats.org/drawingml/2006/table">
            <a:tbl>
              <a:tblPr firstRow="1" bandRow="1">
                <a:tableStyleId>{8EC20E35-A176-4012-BC5E-935CFFF8708E}</a:tableStyleId>
              </a:tblPr>
              <a:tblGrid>
                <a:gridCol w="631976">
                  <a:extLst>
                    <a:ext uri="{9D8B030D-6E8A-4147-A177-3AD203B41FA5}">
                      <a16:colId xmlns:a16="http://schemas.microsoft.com/office/drawing/2014/main" val="3386431307"/>
                    </a:ext>
                  </a:extLst>
                </a:gridCol>
                <a:gridCol w="1306902">
                  <a:extLst>
                    <a:ext uri="{9D8B030D-6E8A-4147-A177-3AD203B41FA5}">
                      <a16:colId xmlns:a16="http://schemas.microsoft.com/office/drawing/2014/main" val="2817888243"/>
                    </a:ext>
                  </a:extLst>
                </a:gridCol>
                <a:gridCol w="2006114">
                  <a:extLst>
                    <a:ext uri="{9D8B030D-6E8A-4147-A177-3AD203B41FA5}">
                      <a16:colId xmlns:a16="http://schemas.microsoft.com/office/drawing/2014/main" val="4144621321"/>
                    </a:ext>
                  </a:extLst>
                </a:gridCol>
                <a:gridCol w="2835710">
                  <a:extLst>
                    <a:ext uri="{9D8B030D-6E8A-4147-A177-3AD203B41FA5}">
                      <a16:colId xmlns:a16="http://schemas.microsoft.com/office/drawing/2014/main" val="1119703669"/>
                    </a:ext>
                  </a:extLst>
                </a:gridCol>
              </a:tblGrid>
              <a:tr h="323965">
                <a:tc>
                  <a:txBody>
                    <a:bodyPr/>
                    <a:lstStyle/>
                    <a:p>
                      <a:r>
                        <a:rPr lang="en-US" sz="1400"/>
                        <a:t>S.no</a:t>
                      </a:r>
                    </a:p>
                  </a:txBody>
                  <a:tcPr marL="73628" marR="73628" marT="36814" marB="36814"/>
                </a:tc>
                <a:tc>
                  <a:txBody>
                    <a:bodyPr/>
                    <a:lstStyle/>
                    <a:p>
                      <a:r>
                        <a:rPr lang="en-US" sz="1400"/>
                        <a:t>Author name</a:t>
                      </a:r>
                    </a:p>
                  </a:txBody>
                  <a:tcPr marL="73628" marR="73628" marT="36814" marB="36814"/>
                </a:tc>
                <a:tc>
                  <a:txBody>
                    <a:bodyPr/>
                    <a:lstStyle/>
                    <a:p>
                      <a:r>
                        <a:rPr lang="en-US" sz="1400"/>
                        <a:t>Title</a:t>
                      </a:r>
                    </a:p>
                  </a:txBody>
                  <a:tcPr marL="73628" marR="73628" marT="36814" marB="36814"/>
                </a:tc>
                <a:tc>
                  <a:txBody>
                    <a:bodyPr/>
                    <a:lstStyle/>
                    <a:p>
                      <a:r>
                        <a:rPr lang="en-US" sz="1400"/>
                        <a:t>Description</a:t>
                      </a:r>
                    </a:p>
                  </a:txBody>
                  <a:tcPr marL="73628" marR="73628" marT="36814" marB="36814"/>
                </a:tc>
                <a:extLst>
                  <a:ext uri="{0D108BD9-81ED-4DB2-BD59-A6C34878D82A}">
                    <a16:rowId xmlns:a16="http://schemas.microsoft.com/office/drawing/2014/main" val="1422176476"/>
                  </a:ext>
                </a:extLst>
              </a:tr>
              <a:tr h="1305674">
                <a:tc>
                  <a:txBody>
                    <a:bodyPr/>
                    <a:lstStyle/>
                    <a:p>
                      <a:r>
                        <a:rPr lang="en-US" sz="1400"/>
                        <a:t>1</a:t>
                      </a:r>
                    </a:p>
                  </a:txBody>
                  <a:tcPr marL="73628" marR="73628" marT="36814" marB="36814"/>
                </a:tc>
                <a:tc>
                  <a:txBody>
                    <a:bodyPr/>
                    <a:lstStyle/>
                    <a:p>
                      <a:r>
                        <a:rPr lang="en-US" sz="1100"/>
                        <a:t>S. S. Al-Fahdawi and S. H. Ahmed</a:t>
                      </a:r>
                    </a:p>
                  </a:txBody>
                  <a:tcPr marL="73628" marR="73628" marT="36814" marB="36814"/>
                </a:tc>
                <a:tc>
                  <a:txBody>
                    <a:bodyPr/>
                    <a:lstStyle/>
                    <a:p>
                      <a:r>
                        <a:rPr lang="en-US" sz="1100"/>
                        <a:t>Survey of Market Basket Analysis Methods</a:t>
                      </a:r>
                    </a:p>
                  </a:txBody>
                  <a:tcPr marL="73628" marR="73628" marT="36814" marB="36814"/>
                </a:tc>
                <a:tc>
                  <a:txBody>
                    <a:bodyPr/>
                    <a:lstStyle/>
                    <a:p>
                      <a:r>
                        <a:rPr lang="en-US" sz="1100"/>
                        <a:t>Several market basket analysis methods, such as association rule mining, clustering, and sequential pattern mining, are thoroughly reviewed in this literature assessment. It also goes over their uses in many fields as well as their advantages and disadvantages.</a:t>
                      </a:r>
                    </a:p>
                  </a:txBody>
                  <a:tcPr marL="73628" marR="73628" marT="36814" marB="36814"/>
                </a:tc>
                <a:extLst>
                  <a:ext uri="{0D108BD9-81ED-4DB2-BD59-A6C34878D82A}">
                    <a16:rowId xmlns:a16="http://schemas.microsoft.com/office/drawing/2014/main" val="3329442968"/>
                  </a:ext>
                </a:extLst>
              </a:tr>
              <a:tr h="1354760">
                <a:tc>
                  <a:txBody>
                    <a:bodyPr/>
                    <a:lstStyle/>
                    <a:p>
                      <a:r>
                        <a:rPr lang="en-US" sz="1400"/>
                        <a:t>2</a:t>
                      </a:r>
                    </a:p>
                  </a:txBody>
                  <a:tcPr marL="73628" marR="73628" marT="36814" marB="36814"/>
                </a:tc>
                <a:tc>
                  <a:txBody>
                    <a:bodyPr/>
                    <a:lstStyle/>
                    <a:p>
                      <a:r>
                        <a:rPr lang="en-US" sz="1100"/>
                        <a:t>M. A. Al-"A Ghamdi</a:t>
                      </a:r>
                    </a:p>
                  </a:txBody>
                  <a:tcPr marL="73628" marR="73628" marT="36814" marB="36814"/>
                </a:tc>
                <a:tc>
                  <a:txBody>
                    <a:bodyPr/>
                    <a:lstStyle/>
                    <a:p>
                      <a:r>
                        <a:rPr lang="en-US" sz="1100"/>
                        <a:t>Study of Market Basket Analysis and Recommendations</a:t>
                      </a:r>
                    </a:p>
                  </a:txBody>
                  <a:tcPr marL="73628" marR="73628" marT="36814" marB="36814"/>
                </a:tc>
                <a:tc>
                  <a:txBody>
                    <a:bodyPr/>
                    <a:lstStyle/>
                    <a:p>
                      <a:r>
                        <a:rPr lang="en-US" sz="1400"/>
                        <a:t> </a:t>
                      </a:r>
                      <a:r>
                        <a:rPr lang="en-US" sz="1100"/>
                        <a:t>An overview of market basket analysis methods and how they are used in the e-commerce sector is provided by this literature review. Additionally, it analyses the drawbacks and restrictions of market basket analysis and suggests some solutions.</a:t>
                      </a:r>
                    </a:p>
                  </a:txBody>
                  <a:tcPr marL="73628" marR="73628" marT="36814" marB="36814"/>
                </a:tc>
                <a:extLst>
                  <a:ext uri="{0D108BD9-81ED-4DB2-BD59-A6C34878D82A}">
                    <a16:rowId xmlns:a16="http://schemas.microsoft.com/office/drawing/2014/main" val="2535257701"/>
                  </a:ext>
                </a:extLst>
              </a:tr>
              <a:tr h="1305674">
                <a:tc>
                  <a:txBody>
                    <a:bodyPr/>
                    <a:lstStyle/>
                    <a:p>
                      <a:r>
                        <a:rPr lang="en-US" sz="1400"/>
                        <a:t>3</a:t>
                      </a:r>
                    </a:p>
                  </a:txBody>
                  <a:tcPr marL="73628" marR="73628" marT="36814" marB="36814"/>
                </a:tc>
                <a:tc>
                  <a:txBody>
                    <a:bodyPr/>
                    <a:lstStyle/>
                    <a:p>
                      <a:r>
                        <a:rPr lang="en-US" sz="1100"/>
                        <a:t>P. Singh and P. Kumar</a:t>
                      </a:r>
                    </a:p>
                  </a:txBody>
                  <a:tcPr marL="73628" marR="73628" marT="36814" marB="36814"/>
                </a:tc>
                <a:tc>
                  <a:txBody>
                    <a:bodyPr/>
                    <a:lstStyle/>
                    <a:p>
                      <a:r>
                        <a:rPr lang="en-US" sz="1100"/>
                        <a:t>Market Basket Analysis in Retail Industry: A Review</a:t>
                      </a:r>
                    </a:p>
                  </a:txBody>
                  <a:tcPr marL="73628" marR="73628" marT="36814" marB="36814"/>
                </a:tc>
                <a:tc>
                  <a:txBody>
                    <a:bodyPr/>
                    <a:lstStyle/>
                    <a:p>
                      <a:r>
                        <a:rPr lang="en-US" sz="1100"/>
                        <a:t>This review of the literature offers a thorough study of market basket analysis methods and retail business applications. It also covers the difficulties retailers have implementing market basket analysis and suggests some ways to get around those difficulties.</a:t>
                      </a:r>
                    </a:p>
                  </a:txBody>
                  <a:tcPr marL="73628" marR="73628" marT="36814" marB="36814"/>
                </a:tc>
                <a:extLst>
                  <a:ext uri="{0D108BD9-81ED-4DB2-BD59-A6C34878D82A}">
                    <a16:rowId xmlns:a16="http://schemas.microsoft.com/office/drawing/2014/main" val="3092026621"/>
                  </a:ext>
                </a:extLst>
              </a:tr>
              <a:tr h="1133875">
                <a:tc>
                  <a:txBody>
                    <a:bodyPr/>
                    <a:lstStyle/>
                    <a:p>
                      <a:r>
                        <a:rPr lang="en-US" sz="1400"/>
                        <a:t>4</a:t>
                      </a:r>
                    </a:p>
                  </a:txBody>
                  <a:tcPr marL="73628" marR="73628" marT="36814" marB="36814"/>
                </a:tc>
                <a:tc>
                  <a:txBody>
                    <a:bodyPr/>
                    <a:lstStyle/>
                    <a:p>
                      <a:r>
                        <a:rPr lang="en-US" sz="1400"/>
                        <a:t> </a:t>
                      </a:r>
                      <a:r>
                        <a:rPr lang="en-US" sz="1100"/>
                        <a:t>M. A. Al-Ghamdi and M. A. Al-Rodhaan</a:t>
                      </a:r>
                    </a:p>
                  </a:txBody>
                  <a:tcPr marL="73628" marR="73628" marT="36814" marB="36814"/>
                </a:tc>
                <a:tc>
                  <a:txBody>
                    <a:bodyPr/>
                    <a:lstStyle/>
                    <a:p>
                      <a:r>
                        <a:rPr lang="en-US" sz="1100"/>
                        <a:t>A Study of Association Rule Mining for Market Basket Analysis</a:t>
                      </a:r>
                    </a:p>
                  </a:txBody>
                  <a:tcPr marL="73628" marR="73628" marT="36814" marB="36814"/>
                </a:tc>
                <a:tc>
                  <a:txBody>
                    <a:bodyPr/>
                    <a:lstStyle/>
                    <a:p>
                      <a:r>
                        <a:rPr lang="en-US" sz="1100" dirty="0"/>
                        <a:t>This review of the literature offers an overview of association rule mining methods for market basket analysis, such as FP-Growth, Eclat, and </a:t>
                      </a:r>
                      <a:r>
                        <a:rPr lang="en-US" sz="1100" dirty="0" err="1"/>
                        <a:t>Apriori</a:t>
                      </a:r>
                      <a:r>
                        <a:rPr lang="en-US" sz="1100" dirty="0"/>
                        <a:t>. It also goes over their uses in many fields as well as their advantages and disadvantages.</a:t>
                      </a:r>
                    </a:p>
                  </a:txBody>
                  <a:tcPr marL="73628" marR="73628" marT="36814" marB="36814"/>
                </a:tc>
                <a:extLst>
                  <a:ext uri="{0D108BD9-81ED-4DB2-BD59-A6C34878D82A}">
                    <a16:rowId xmlns:a16="http://schemas.microsoft.com/office/drawing/2014/main" val="1787107362"/>
                  </a:ext>
                </a:extLst>
              </a:tr>
            </a:tbl>
          </a:graphicData>
        </a:graphic>
      </p:graphicFrame>
    </p:spTree>
    <p:extLst>
      <p:ext uri="{BB962C8B-B14F-4D97-AF65-F5344CB8AC3E}">
        <p14:creationId xmlns:p14="http://schemas.microsoft.com/office/powerpoint/2010/main" val="217020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9" name="Rectangle 312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1" name="Rectangle 313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D2381A7-B651-5DBC-E07E-21D5AEB009F9}"/>
              </a:ext>
            </a:extLst>
          </p:cNvPr>
          <p:cNvSpPr txBox="1"/>
          <p:nvPr/>
        </p:nvSpPr>
        <p:spPr>
          <a:xfrm>
            <a:off x="594360" y="1209086"/>
            <a:ext cx="3876848" cy="40649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000" kern="1200">
                <a:solidFill>
                  <a:schemeClr val="tx1"/>
                </a:solidFill>
                <a:latin typeface="+mj-lt"/>
                <a:ea typeface="+mj-ea"/>
                <a:cs typeface="+mj-cs"/>
              </a:rPr>
              <a:t>Project Area </a:t>
            </a:r>
          </a:p>
        </p:txBody>
      </p:sp>
      <p:grpSp>
        <p:nvGrpSpPr>
          <p:cNvPr id="3154" name="Group 3132">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3156"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7"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8"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7"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8"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9"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0"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1"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2"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3"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4"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5"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6"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7"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9"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0"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1"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2"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3"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55" name="Rectangle 315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25" name="TextBox 2">
            <a:extLst>
              <a:ext uri="{FF2B5EF4-FFF2-40B4-BE49-F238E27FC236}">
                <a16:creationId xmlns:a16="http://schemas.microsoft.com/office/drawing/2014/main" id="{B68BA280-02A2-5723-EA11-E9B72BF34D77}"/>
              </a:ext>
            </a:extLst>
          </p:cNvPr>
          <p:cNvGraphicFramePr/>
          <p:nvPr>
            <p:extLst>
              <p:ext uri="{D42A27DB-BD31-4B8C-83A1-F6EECF244321}">
                <p14:modId xmlns:p14="http://schemas.microsoft.com/office/powerpoint/2010/main" val="1235526199"/>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2786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3AEC8E8-4FA7-186E-9542-F7B1BC5ABE13}"/>
              </a:ext>
            </a:extLst>
          </p:cNvPr>
          <p:cNvSpPr txBox="1"/>
          <p:nvPr/>
        </p:nvSpPr>
        <p:spPr>
          <a:xfrm>
            <a:off x="826396" y="586855"/>
            <a:ext cx="4230100"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kern="1200">
                <a:solidFill>
                  <a:srgbClr val="FFFFFF"/>
                </a:solidFill>
                <a:latin typeface="+mj-lt"/>
                <a:ea typeface="+mj-ea"/>
                <a:cs typeface="+mj-cs"/>
              </a:rPr>
              <a:t>Problem statement</a:t>
            </a:r>
          </a:p>
        </p:txBody>
      </p:sp>
      <p:sp>
        <p:nvSpPr>
          <p:cNvPr id="3" name="TextBox 2">
            <a:extLst>
              <a:ext uri="{FF2B5EF4-FFF2-40B4-BE49-F238E27FC236}">
                <a16:creationId xmlns:a16="http://schemas.microsoft.com/office/drawing/2014/main" id="{1DB4BA29-817C-ED16-D445-923B64FFA670}"/>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a:t>Understanding how customers relate to the things they buy and seeing trends in their purchasing behaviour are typical problems for market basket analyses. The problem statement may call for more precise responses to issues like:</a:t>
            </a:r>
          </a:p>
          <a:p>
            <a:pPr indent="-228600">
              <a:lnSpc>
                <a:spcPct val="90000"/>
              </a:lnSpc>
              <a:spcAft>
                <a:spcPts val="600"/>
              </a:spcAft>
              <a:buFont typeface="Arial" panose="020B0604020202020204" pitchFamily="34" charset="0"/>
              <a:buChar char="•"/>
            </a:pPr>
            <a:endParaRPr lang="en-US" sz="1600"/>
          </a:p>
          <a:p>
            <a:pPr marL="285750" indent="-228600">
              <a:lnSpc>
                <a:spcPct val="90000"/>
              </a:lnSpc>
              <a:spcAft>
                <a:spcPts val="600"/>
              </a:spcAft>
              <a:buFont typeface="Arial" panose="020B0604020202020204" pitchFamily="34" charset="0"/>
              <a:buChar char="•"/>
            </a:pPr>
            <a:r>
              <a:rPr lang="en-US" sz="1600"/>
              <a:t>What are the most popular products in our shop?</a:t>
            </a:r>
          </a:p>
          <a:p>
            <a:pPr marL="285750" indent="-228600">
              <a:lnSpc>
                <a:spcPct val="90000"/>
              </a:lnSpc>
              <a:spcAft>
                <a:spcPts val="600"/>
              </a:spcAft>
              <a:buFont typeface="Arial" panose="020B0604020202020204" pitchFamily="34" charset="0"/>
              <a:buChar char="•"/>
            </a:pPr>
            <a:r>
              <a:rPr lang="en-US" sz="1600"/>
              <a:t>Based on their purchase habits, are there any client segments that we can identify?</a:t>
            </a:r>
          </a:p>
          <a:p>
            <a:pPr marL="285750" indent="-228600">
              <a:lnSpc>
                <a:spcPct val="90000"/>
              </a:lnSpc>
              <a:spcAft>
                <a:spcPts val="600"/>
              </a:spcAft>
              <a:buFont typeface="Arial" panose="020B0604020202020204" pitchFamily="34" charset="0"/>
              <a:buChar char="•"/>
            </a:pPr>
            <a:r>
              <a:rPr lang="en-US" sz="1600"/>
              <a:t>How can we use this knowledge to strengthen our sales and marketing tactics?</a:t>
            </a:r>
          </a:p>
          <a:p>
            <a:pPr marL="285750" indent="-228600">
              <a:lnSpc>
                <a:spcPct val="90000"/>
              </a:lnSpc>
              <a:spcAft>
                <a:spcPts val="600"/>
              </a:spcAft>
              <a:buFont typeface="Arial" panose="020B0604020202020204" pitchFamily="34" charset="0"/>
              <a:buChar char="•"/>
            </a:pPr>
            <a:r>
              <a:rPr lang="en-US" sz="1600"/>
              <a:t>Can we determine which products a customer would most likely buy based on their past purchasing habits?</a:t>
            </a:r>
          </a:p>
          <a:p>
            <a:pPr marL="285750" indent="-228600">
              <a:lnSpc>
                <a:spcPct val="90000"/>
              </a:lnSpc>
              <a:spcAft>
                <a:spcPts val="600"/>
              </a:spcAft>
              <a:buFont typeface="Arial" panose="020B0604020202020204" pitchFamily="34" charset="0"/>
              <a:buChar char="•"/>
            </a:pPr>
            <a:r>
              <a:rPr lang="en-US" sz="1600"/>
              <a:t>How can we best position products in the store to boost sales?</a:t>
            </a:r>
          </a:p>
          <a:p>
            <a:pPr indent="-228600">
              <a:lnSpc>
                <a:spcPct val="90000"/>
              </a:lnSpc>
              <a:spcAft>
                <a:spcPts val="600"/>
              </a:spcAft>
              <a:buFont typeface="Arial" panose="020B0604020202020204" pitchFamily="34" charset="0"/>
              <a:buChar char="•"/>
            </a:pPr>
            <a:endParaRPr lang="en-US" sz="1600"/>
          </a:p>
          <a:p>
            <a:pPr indent="-228600">
              <a:lnSpc>
                <a:spcPct val="90000"/>
              </a:lnSpc>
              <a:spcAft>
                <a:spcPts val="600"/>
              </a:spcAft>
              <a:buFont typeface="Arial" panose="020B0604020202020204" pitchFamily="34" charset="0"/>
              <a:buChar char="•"/>
            </a:pPr>
            <a:r>
              <a:rPr lang="en-US" sz="1600"/>
              <a:t>Finding these connections and patterns through market basket research will help to strengthen business plans, boost sales, and improve the entire customer experience.</a:t>
            </a:r>
          </a:p>
        </p:txBody>
      </p:sp>
    </p:spTree>
    <p:extLst>
      <p:ext uri="{BB962C8B-B14F-4D97-AF65-F5344CB8AC3E}">
        <p14:creationId xmlns:p14="http://schemas.microsoft.com/office/powerpoint/2010/main" val="177000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FAA7209-178D-79EB-FE2F-018BB8B42478}"/>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Conclusion</a:t>
            </a:r>
          </a:p>
        </p:txBody>
      </p:sp>
      <p:grpSp>
        <p:nvGrpSpPr>
          <p:cNvPr id="4112" name="Group 410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06" name="Rectangle 410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ectangle 410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68C96F-BA9C-D607-34F2-5FAE3244B225}"/>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marL="114300" indent="-342900">
              <a:lnSpc>
                <a:spcPct val="90000"/>
              </a:lnSpc>
              <a:spcAft>
                <a:spcPts val="600"/>
              </a:spcAft>
              <a:buFont typeface="Wingdings" panose="05000000000000000000" pitchFamily="2" charset="2"/>
              <a:buChar char="Ø"/>
            </a:pPr>
            <a:r>
              <a:rPr lang="en-US" sz="2000" b="0" i="0" dirty="0">
                <a:effectLst/>
              </a:rPr>
              <a:t>Market basket analysis is an    unsupervised machine learning technique that can be useful for finding patterns in transactional data. It can be a very powerful tool for analyzing the purchasing patterns of consumers.</a:t>
            </a:r>
            <a:endParaRPr lang="en-US" sz="2000" dirty="0"/>
          </a:p>
        </p:txBody>
      </p:sp>
      <p:sp>
        <p:nvSpPr>
          <p:cNvPr id="4111" name="Rectangle 411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7 Effective Uses of Market Basket Analysis - Deeta Analytics">
            <a:extLst>
              <a:ext uri="{FF2B5EF4-FFF2-40B4-BE49-F238E27FC236}">
                <a16:creationId xmlns:a16="http://schemas.microsoft.com/office/drawing/2014/main" id="{171DF033-D412-5172-F463-D0FBAEC0F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770" b="-3"/>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94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2713D343-0F58-79FC-D55C-1D64AD270E38}"/>
              </a:ext>
            </a:extLst>
          </p:cNvPr>
          <p:cNvSpPr txBox="1"/>
          <p:nvPr/>
        </p:nvSpPr>
        <p:spPr>
          <a:xfrm>
            <a:off x="3215729" y="1764407"/>
            <a:ext cx="5760846" cy="231031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kern="1200">
                <a:solidFill>
                  <a:schemeClr val="tx2"/>
                </a:solidFill>
                <a:latin typeface="+mj-lt"/>
                <a:ea typeface="+mj-ea"/>
                <a:cs typeface="+mj-cs"/>
              </a:rPr>
              <a:t>THANK YOU</a:t>
            </a:r>
          </a:p>
        </p:txBody>
      </p:sp>
    </p:spTree>
    <p:extLst>
      <p:ext uri="{BB962C8B-B14F-4D97-AF65-F5344CB8AC3E}">
        <p14:creationId xmlns:p14="http://schemas.microsoft.com/office/powerpoint/2010/main" val="329270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771</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Calibri</vt:lpstr>
      <vt:lpstr>Calibri Light</vt:lpstr>
      <vt:lpstr>Wingdings</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 Yeshwanth</dc:creator>
  <cp:lastModifiedBy>Chenreddy Koushik Reddy</cp:lastModifiedBy>
  <cp:revision>2</cp:revision>
  <dcterms:created xsi:type="dcterms:W3CDTF">2023-02-21T02:48:37Z</dcterms:created>
  <dcterms:modified xsi:type="dcterms:W3CDTF">2023-02-21T05:31:07Z</dcterms:modified>
</cp:coreProperties>
</file>