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60" r:id="rId4"/>
    <p:sldId id="258" r:id="rId5"/>
    <p:sldId id="259" r:id="rId6"/>
    <p:sldId id="263" r:id="rId7"/>
    <p:sldId id="265" r:id="rId8"/>
    <p:sldId id="266" r:id="rId9"/>
    <p:sldId id="280" r:id="rId10"/>
    <p:sldId id="278" r:id="rId11"/>
    <p:sldId id="268" r:id="rId12"/>
    <p:sldId id="269" r:id="rId13"/>
    <p:sldId id="270" r:id="rId14"/>
    <p:sldId id="271" r:id="rId15"/>
    <p:sldId id="272" r:id="rId16"/>
    <p:sldId id="273" r:id="rId17"/>
    <p:sldId id="274" r:id="rId18"/>
    <p:sldId id="275" r:id="rId19"/>
    <p:sldId id="276" r:id="rId20"/>
    <p:sldId id="277" r:id="rId21"/>
    <p:sldId id="279"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DC30A0-5E00-4B83-8D00-121564EF4C56}" v="4" dt="2022-02-26T04:44:52.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reddy36341@gmail.com" userId="ec4420805dcd77ac" providerId="LiveId" clId="{AADC30A0-5E00-4B83-8D00-121564EF4C56}"/>
    <pc:docChg chg="addSld delSld modSld">
      <pc:chgData name="koushikreddy36341@gmail.com" userId="ec4420805dcd77ac" providerId="LiveId" clId="{AADC30A0-5E00-4B83-8D00-121564EF4C56}" dt="2022-02-26T04:44:52.126" v="5"/>
      <pc:docMkLst>
        <pc:docMk/>
      </pc:docMkLst>
      <pc:sldChg chg="add">
        <pc:chgData name="koushikreddy36341@gmail.com" userId="ec4420805dcd77ac" providerId="LiveId" clId="{AADC30A0-5E00-4B83-8D00-121564EF4C56}" dt="2022-02-26T04:43:51.692" v="1"/>
        <pc:sldMkLst>
          <pc:docMk/>
          <pc:sldMk cId="3360885033" sldId="263"/>
        </pc:sldMkLst>
      </pc:sldChg>
      <pc:sldChg chg="add">
        <pc:chgData name="koushikreddy36341@gmail.com" userId="ec4420805dcd77ac" providerId="LiveId" clId="{AADC30A0-5E00-4B83-8D00-121564EF4C56}" dt="2022-02-26T04:44:52.126" v="5"/>
        <pc:sldMkLst>
          <pc:docMk/>
          <pc:sldMk cId="3761927261" sldId="264"/>
        </pc:sldMkLst>
      </pc:sldChg>
      <pc:sldChg chg="add">
        <pc:chgData name="koushikreddy36341@gmail.com" userId="ec4420805dcd77ac" providerId="LiveId" clId="{AADC30A0-5E00-4B83-8D00-121564EF4C56}" dt="2022-02-26T04:44:07.395" v="3"/>
        <pc:sldMkLst>
          <pc:docMk/>
          <pc:sldMk cId="2855277206" sldId="265"/>
        </pc:sldMkLst>
      </pc:sldChg>
      <pc:sldChg chg="add">
        <pc:chgData name="koushikreddy36341@gmail.com" userId="ec4420805dcd77ac" providerId="LiveId" clId="{AADC30A0-5E00-4B83-8D00-121564EF4C56}" dt="2022-02-26T04:44:15.230" v="4"/>
        <pc:sldMkLst>
          <pc:docMk/>
          <pc:sldMk cId="793719381" sldId="266"/>
        </pc:sldMkLst>
      </pc:sldChg>
      <pc:sldChg chg="new del">
        <pc:chgData name="koushikreddy36341@gmail.com" userId="ec4420805dcd77ac" providerId="LiveId" clId="{AADC30A0-5E00-4B83-8D00-121564EF4C56}" dt="2022-02-26T04:43:53.351" v="2" actId="47"/>
        <pc:sldMkLst>
          <pc:docMk/>
          <pc:sldMk cId="1014867447" sldId="28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F30C5-2B87-4C61-A106-8BF3737F11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1747F00-B209-4854-BBCE-0B8C9B633354}">
      <dgm:prSet/>
      <dgm:spPr/>
      <dgm:t>
        <a:bodyPr/>
        <a:lstStyle/>
        <a:p>
          <a:pPr>
            <a:lnSpc>
              <a:spcPct val="100000"/>
            </a:lnSpc>
          </a:pPr>
          <a:r>
            <a:rPr lang="en-US" b="0" i="0" dirty="0"/>
            <a:t>WEP stands for Wired Equivalent Privacy, a </a:t>
          </a:r>
          <a:r>
            <a:rPr lang="en-US" dirty="0"/>
            <a:t>Wi-Fi</a:t>
          </a:r>
          <a:r>
            <a:rPr lang="en-US" b="0" i="0" dirty="0"/>
            <a:t> wireless network security standard. </a:t>
          </a:r>
          <a:endParaRPr lang="en-US" dirty="0"/>
        </a:p>
      </dgm:t>
    </dgm:pt>
    <dgm:pt modelId="{3E0EA015-E3CE-4AAA-B93B-C6FD4CCD9154}" type="parTrans" cxnId="{5B28CA67-93B1-4C6F-AC56-CB6C1D24BF1B}">
      <dgm:prSet/>
      <dgm:spPr/>
      <dgm:t>
        <a:bodyPr/>
        <a:lstStyle/>
        <a:p>
          <a:endParaRPr lang="en-US"/>
        </a:p>
      </dgm:t>
    </dgm:pt>
    <dgm:pt modelId="{ECB1ECB4-66EC-4607-AA48-F2783C67645C}" type="sibTrans" cxnId="{5B28CA67-93B1-4C6F-AC56-CB6C1D24BF1B}">
      <dgm:prSet/>
      <dgm:spPr/>
      <dgm:t>
        <a:bodyPr/>
        <a:lstStyle/>
        <a:p>
          <a:endParaRPr lang="en-US"/>
        </a:p>
      </dgm:t>
    </dgm:pt>
    <dgm:pt modelId="{CEA5210F-B8C4-4A4D-A57C-A3684643CD27}">
      <dgm:prSet/>
      <dgm:spPr/>
      <dgm:t>
        <a:bodyPr/>
        <a:lstStyle/>
        <a:p>
          <a:pPr>
            <a:lnSpc>
              <a:spcPct val="100000"/>
            </a:lnSpc>
          </a:pPr>
          <a:r>
            <a:rPr lang="en-US" dirty="0"/>
            <a:t>The goal of WEP is to make wireless  networks as secure as wired networks, such as those connected to ethernet cables.</a:t>
          </a:r>
        </a:p>
      </dgm:t>
    </dgm:pt>
    <dgm:pt modelId="{BA8D9CDE-2D7D-461C-87FC-81E3D980B050}" type="parTrans" cxnId="{11880F86-F860-45BB-B666-721432EA1558}">
      <dgm:prSet/>
      <dgm:spPr/>
      <dgm:t>
        <a:bodyPr/>
        <a:lstStyle/>
        <a:p>
          <a:endParaRPr lang="en-US"/>
        </a:p>
      </dgm:t>
    </dgm:pt>
    <dgm:pt modelId="{FF9EF40B-16E1-420D-B68F-E583A02FC956}" type="sibTrans" cxnId="{11880F86-F860-45BB-B666-721432EA1558}">
      <dgm:prSet/>
      <dgm:spPr/>
      <dgm:t>
        <a:bodyPr/>
        <a:lstStyle/>
        <a:p>
          <a:endParaRPr lang="en-US"/>
        </a:p>
      </dgm:t>
    </dgm:pt>
    <dgm:pt modelId="{D491F1A6-B324-48A7-BA1E-36CC5789E5A8}">
      <dgm:prSet/>
      <dgm:spPr/>
      <dgm:t>
        <a:bodyPr/>
        <a:lstStyle/>
        <a:p>
          <a:pPr>
            <a:lnSpc>
              <a:spcPct val="100000"/>
            </a:lnSpc>
          </a:pPr>
          <a:r>
            <a:rPr lang="en-US" dirty="0"/>
            <a:t>Our Objective is to Configure WEP security between a client computer and  wireless router</a:t>
          </a:r>
        </a:p>
      </dgm:t>
    </dgm:pt>
    <dgm:pt modelId="{3AE67938-9097-442A-99F4-6F1289356BFF}" type="parTrans" cxnId="{5B80DA98-14B3-454E-B23B-30646FD820DC}">
      <dgm:prSet/>
      <dgm:spPr/>
      <dgm:t>
        <a:bodyPr/>
        <a:lstStyle/>
        <a:p>
          <a:endParaRPr lang="en-US"/>
        </a:p>
      </dgm:t>
    </dgm:pt>
    <dgm:pt modelId="{FFB9C302-2A87-40A0-9646-53C8B7D77551}" type="sibTrans" cxnId="{5B80DA98-14B3-454E-B23B-30646FD820DC}">
      <dgm:prSet/>
      <dgm:spPr/>
      <dgm:t>
        <a:bodyPr/>
        <a:lstStyle/>
        <a:p>
          <a:endParaRPr lang="en-US"/>
        </a:p>
      </dgm:t>
    </dgm:pt>
    <dgm:pt modelId="{C740D913-C6EF-4F3A-957A-2B3CB5CA2A11}" type="pres">
      <dgm:prSet presAssocID="{7E5F30C5-2B87-4C61-A106-8BF3737F1195}" presName="root" presStyleCnt="0">
        <dgm:presLayoutVars>
          <dgm:dir/>
          <dgm:resizeHandles val="exact"/>
        </dgm:presLayoutVars>
      </dgm:prSet>
      <dgm:spPr/>
    </dgm:pt>
    <dgm:pt modelId="{F1F40CA4-ABCA-4EEC-86E8-E6B78A4FB2B8}" type="pres">
      <dgm:prSet presAssocID="{E1747F00-B209-4854-BBCE-0B8C9B633354}" presName="compNode" presStyleCnt="0"/>
      <dgm:spPr/>
    </dgm:pt>
    <dgm:pt modelId="{08FEBB68-FC32-4BC7-A1F4-2FBD6E5833F5}" type="pres">
      <dgm:prSet presAssocID="{E1747F00-B209-4854-BBCE-0B8C9B633354}" presName="bgRect" presStyleLbl="bgShp" presStyleIdx="0" presStyleCnt="3"/>
      <dgm:spPr/>
    </dgm:pt>
    <dgm:pt modelId="{EFFBE224-02DA-4C09-9FBC-7E5524DC10C4}" type="pres">
      <dgm:prSet presAssocID="{E1747F00-B209-4854-BBCE-0B8C9B6333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8C32F4A5-E493-42B6-92FE-E8AD0293BFE3}" type="pres">
      <dgm:prSet presAssocID="{E1747F00-B209-4854-BBCE-0B8C9B633354}" presName="spaceRect" presStyleCnt="0"/>
      <dgm:spPr/>
    </dgm:pt>
    <dgm:pt modelId="{6BABF07E-5EB0-4862-BA36-F92A4013D039}" type="pres">
      <dgm:prSet presAssocID="{E1747F00-B209-4854-BBCE-0B8C9B633354}" presName="parTx" presStyleLbl="revTx" presStyleIdx="0" presStyleCnt="3">
        <dgm:presLayoutVars>
          <dgm:chMax val="0"/>
          <dgm:chPref val="0"/>
        </dgm:presLayoutVars>
      </dgm:prSet>
      <dgm:spPr/>
    </dgm:pt>
    <dgm:pt modelId="{49F857D0-2DD1-453F-8997-429CFD52A3FD}" type="pres">
      <dgm:prSet presAssocID="{ECB1ECB4-66EC-4607-AA48-F2783C67645C}" presName="sibTrans" presStyleCnt="0"/>
      <dgm:spPr/>
    </dgm:pt>
    <dgm:pt modelId="{F5D052FF-24E6-4E22-AC72-8AD54F8BB2D3}" type="pres">
      <dgm:prSet presAssocID="{CEA5210F-B8C4-4A4D-A57C-A3684643CD27}" presName="compNode" presStyleCnt="0"/>
      <dgm:spPr/>
    </dgm:pt>
    <dgm:pt modelId="{A9FAAA2C-B5C0-4125-9312-2FA59F94D70F}" type="pres">
      <dgm:prSet presAssocID="{CEA5210F-B8C4-4A4D-A57C-A3684643CD27}" presName="bgRect" presStyleLbl="bgShp" presStyleIdx="1" presStyleCnt="3"/>
      <dgm:spPr/>
    </dgm:pt>
    <dgm:pt modelId="{A1F29D53-5DC3-4A80-AA2E-B5536F1151FF}" type="pres">
      <dgm:prSet presAssocID="{CEA5210F-B8C4-4A4D-A57C-A3684643CD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1F42958F-8AB7-402D-92BE-394F7224B83C}" type="pres">
      <dgm:prSet presAssocID="{CEA5210F-B8C4-4A4D-A57C-A3684643CD27}" presName="spaceRect" presStyleCnt="0"/>
      <dgm:spPr/>
    </dgm:pt>
    <dgm:pt modelId="{5DB15C06-21B0-4594-9F24-364D5085E8D3}" type="pres">
      <dgm:prSet presAssocID="{CEA5210F-B8C4-4A4D-A57C-A3684643CD27}" presName="parTx" presStyleLbl="revTx" presStyleIdx="1" presStyleCnt="3">
        <dgm:presLayoutVars>
          <dgm:chMax val="0"/>
          <dgm:chPref val="0"/>
        </dgm:presLayoutVars>
      </dgm:prSet>
      <dgm:spPr/>
    </dgm:pt>
    <dgm:pt modelId="{40C4FD6B-7C93-4883-83B6-B9990CE490A5}" type="pres">
      <dgm:prSet presAssocID="{FF9EF40B-16E1-420D-B68F-E583A02FC956}" presName="sibTrans" presStyleCnt="0"/>
      <dgm:spPr/>
    </dgm:pt>
    <dgm:pt modelId="{F299FCA0-4FB4-462E-BAAC-964A6E627B3D}" type="pres">
      <dgm:prSet presAssocID="{D491F1A6-B324-48A7-BA1E-36CC5789E5A8}" presName="compNode" presStyleCnt="0"/>
      <dgm:spPr/>
    </dgm:pt>
    <dgm:pt modelId="{47163770-7902-45E9-8DE6-8AEF8D9F17A7}" type="pres">
      <dgm:prSet presAssocID="{D491F1A6-B324-48A7-BA1E-36CC5789E5A8}" presName="bgRect" presStyleLbl="bgShp" presStyleIdx="2" presStyleCnt="3"/>
      <dgm:spPr/>
    </dgm:pt>
    <dgm:pt modelId="{E352E92F-8F7B-43AE-BB3F-5809675C6464}" type="pres">
      <dgm:prSet presAssocID="{D491F1A6-B324-48A7-BA1E-36CC5789E5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lock"/>
        </a:ext>
      </dgm:extLst>
    </dgm:pt>
    <dgm:pt modelId="{6D0189A3-5D49-4EF7-8F44-D25101D1025A}" type="pres">
      <dgm:prSet presAssocID="{D491F1A6-B324-48A7-BA1E-36CC5789E5A8}" presName="spaceRect" presStyleCnt="0"/>
      <dgm:spPr/>
    </dgm:pt>
    <dgm:pt modelId="{0D84B09E-D582-4383-AF61-BAD425124049}" type="pres">
      <dgm:prSet presAssocID="{D491F1A6-B324-48A7-BA1E-36CC5789E5A8}" presName="parTx" presStyleLbl="revTx" presStyleIdx="2" presStyleCnt="3">
        <dgm:presLayoutVars>
          <dgm:chMax val="0"/>
          <dgm:chPref val="0"/>
        </dgm:presLayoutVars>
      </dgm:prSet>
      <dgm:spPr/>
    </dgm:pt>
  </dgm:ptLst>
  <dgm:cxnLst>
    <dgm:cxn modelId="{6B67EA0E-5EF9-48AC-B4C0-F4DA83BF4CCD}" type="presOf" srcId="{CEA5210F-B8C4-4A4D-A57C-A3684643CD27}" destId="{5DB15C06-21B0-4594-9F24-364D5085E8D3}" srcOrd="0" destOrd="0" presId="urn:microsoft.com/office/officeart/2018/2/layout/IconVerticalSolidList"/>
    <dgm:cxn modelId="{D7BC2C18-4709-4EC7-890F-F55E0F980F36}" type="presOf" srcId="{7E5F30C5-2B87-4C61-A106-8BF3737F1195}" destId="{C740D913-C6EF-4F3A-957A-2B3CB5CA2A11}" srcOrd="0" destOrd="0" presId="urn:microsoft.com/office/officeart/2018/2/layout/IconVerticalSolidList"/>
    <dgm:cxn modelId="{5B28CA67-93B1-4C6F-AC56-CB6C1D24BF1B}" srcId="{7E5F30C5-2B87-4C61-A106-8BF3737F1195}" destId="{E1747F00-B209-4854-BBCE-0B8C9B633354}" srcOrd="0" destOrd="0" parTransId="{3E0EA015-E3CE-4AAA-B93B-C6FD4CCD9154}" sibTransId="{ECB1ECB4-66EC-4607-AA48-F2783C67645C}"/>
    <dgm:cxn modelId="{23988969-FB08-456C-9503-191F8949BAE9}" type="presOf" srcId="{E1747F00-B209-4854-BBCE-0B8C9B633354}" destId="{6BABF07E-5EB0-4862-BA36-F92A4013D039}" srcOrd="0" destOrd="0" presId="urn:microsoft.com/office/officeart/2018/2/layout/IconVerticalSolidList"/>
    <dgm:cxn modelId="{11880F86-F860-45BB-B666-721432EA1558}" srcId="{7E5F30C5-2B87-4C61-A106-8BF3737F1195}" destId="{CEA5210F-B8C4-4A4D-A57C-A3684643CD27}" srcOrd="1" destOrd="0" parTransId="{BA8D9CDE-2D7D-461C-87FC-81E3D980B050}" sibTransId="{FF9EF40B-16E1-420D-B68F-E583A02FC956}"/>
    <dgm:cxn modelId="{5B80DA98-14B3-454E-B23B-30646FD820DC}" srcId="{7E5F30C5-2B87-4C61-A106-8BF3737F1195}" destId="{D491F1A6-B324-48A7-BA1E-36CC5789E5A8}" srcOrd="2" destOrd="0" parTransId="{3AE67938-9097-442A-99F4-6F1289356BFF}" sibTransId="{FFB9C302-2A87-40A0-9646-53C8B7D77551}"/>
    <dgm:cxn modelId="{D19B16A2-EBAC-44FB-81B8-EDA581100511}" type="presOf" srcId="{D491F1A6-B324-48A7-BA1E-36CC5789E5A8}" destId="{0D84B09E-D582-4383-AF61-BAD425124049}" srcOrd="0" destOrd="0" presId="urn:microsoft.com/office/officeart/2018/2/layout/IconVerticalSolidList"/>
    <dgm:cxn modelId="{EF1612D5-0527-42D4-858F-56854BC2F591}" type="presParOf" srcId="{C740D913-C6EF-4F3A-957A-2B3CB5CA2A11}" destId="{F1F40CA4-ABCA-4EEC-86E8-E6B78A4FB2B8}" srcOrd="0" destOrd="0" presId="urn:microsoft.com/office/officeart/2018/2/layout/IconVerticalSolidList"/>
    <dgm:cxn modelId="{1AC980F4-147A-4DEB-BA60-4162B64D667A}" type="presParOf" srcId="{F1F40CA4-ABCA-4EEC-86E8-E6B78A4FB2B8}" destId="{08FEBB68-FC32-4BC7-A1F4-2FBD6E5833F5}" srcOrd="0" destOrd="0" presId="urn:microsoft.com/office/officeart/2018/2/layout/IconVerticalSolidList"/>
    <dgm:cxn modelId="{C91587D9-53E9-41F3-A294-85A9FC3B552F}" type="presParOf" srcId="{F1F40CA4-ABCA-4EEC-86E8-E6B78A4FB2B8}" destId="{EFFBE224-02DA-4C09-9FBC-7E5524DC10C4}" srcOrd="1" destOrd="0" presId="urn:microsoft.com/office/officeart/2018/2/layout/IconVerticalSolidList"/>
    <dgm:cxn modelId="{EB42F3B7-7B74-473A-83E6-D4A7EA2E4E19}" type="presParOf" srcId="{F1F40CA4-ABCA-4EEC-86E8-E6B78A4FB2B8}" destId="{8C32F4A5-E493-42B6-92FE-E8AD0293BFE3}" srcOrd="2" destOrd="0" presId="urn:microsoft.com/office/officeart/2018/2/layout/IconVerticalSolidList"/>
    <dgm:cxn modelId="{ED5806E7-153A-4ADA-B977-750CA763AE52}" type="presParOf" srcId="{F1F40CA4-ABCA-4EEC-86E8-E6B78A4FB2B8}" destId="{6BABF07E-5EB0-4862-BA36-F92A4013D039}" srcOrd="3" destOrd="0" presId="urn:microsoft.com/office/officeart/2018/2/layout/IconVerticalSolidList"/>
    <dgm:cxn modelId="{1F7D2E6E-6C8A-47FA-BADB-B1FA04271045}" type="presParOf" srcId="{C740D913-C6EF-4F3A-957A-2B3CB5CA2A11}" destId="{49F857D0-2DD1-453F-8997-429CFD52A3FD}" srcOrd="1" destOrd="0" presId="urn:microsoft.com/office/officeart/2018/2/layout/IconVerticalSolidList"/>
    <dgm:cxn modelId="{ECA93B4D-75E8-4572-AA7A-F3F3AF2595E1}" type="presParOf" srcId="{C740D913-C6EF-4F3A-957A-2B3CB5CA2A11}" destId="{F5D052FF-24E6-4E22-AC72-8AD54F8BB2D3}" srcOrd="2" destOrd="0" presId="urn:microsoft.com/office/officeart/2018/2/layout/IconVerticalSolidList"/>
    <dgm:cxn modelId="{00182309-30CE-4418-A1D8-579AED019DE3}" type="presParOf" srcId="{F5D052FF-24E6-4E22-AC72-8AD54F8BB2D3}" destId="{A9FAAA2C-B5C0-4125-9312-2FA59F94D70F}" srcOrd="0" destOrd="0" presId="urn:microsoft.com/office/officeart/2018/2/layout/IconVerticalSolidList"/>
    <dgm:cxn modelId="{8464610E-D7BD-49E4-97B5-EFF55250801E}" type="presParOf" srcId="{F5D052FF-24E6-4E22-AC72-8AD54F8BB2D3}" destId="{A1F29D53-5DC3-4A80-AA2E-B5536F1151FF}" srcOrd="1" destOrd="0" presId="urn:microsoft.com/office/officeart/2018/2/layout/IconVerticalSolidList"/>
    <dgm:cxn modelId="{D2C0D976-E151-4285-ADBF-500182472F79}" type="presParOf" srcId="{F5D052FF-24E6-4E22-AC72-8AD54F8BB2D3}" destId="{1F42958F-8AB7-402D-92BE-394F7224B83C}" srcOrd="2" destOrd="0" presId="urn:microsoft.com/office/officeart/2018/2/layout/IconVerticalSolidList"/>
    <dgm:cxn modelId="{2E4F6480-B01A-46DA-A533-DA0FEB2C8F2A}" type="presParOf" srcId="{F5D052FF-24E6-4E22-AC72-8AD54F8BB2D3}" destId="{5DB15C06-21B0-4594-9F24-364D5085E8D3}" srcOrd="3" destOrd="0" presId="urn:microsoft.com/office/officeart/2018/2/layout/IconVerticalSolidList"/>
    <dgm:cxn modelId="{3B4CB3AE-6CC2-4A04-97E9-0DD39D77D96F}" type="presParOf" srcId="{C740D913-C6EF-4F3A-957A-2B3CB5CA2A11}" destId="{40C4FD6B-7C93-4883-83B6-B9990CE490A5}" srcOrd="3" destOrd="0" presId="urn:microsoft.com/office/officeart/2018/2/layout/IconVerticalSolidList"/>
    <dgm:cxn modelId="{D33623DF-B557-4567-BD72-E563DA5C559C}" type="presParOf" srcId="{C740D913-C6EF-4F3A-957A-2B3CB5CA2A11}" destId="{F299FCA0-4FB4-462E-BAAC-964A6E627B3D}" srcOrd="4" destOrd="0" presId="urn:microsoft.com/office/officeart/2018/2/layout/IconVerticalSolidList"/>
    <dgm:cxn modelId="{B94EAE76-8CCA-478C-B825-511955FAC080}" type="presParOf" srcId="{F299FCA0-4FB4-462E-BAAC-964A6E627B3D}" destId="{47163770-7902-45E9-8DE6-8AEF8D9F17A7}" srcOrd="0" destOrd="0" presId="urn:microsoft.com/office/officeart/2018/2/layout/IconVerticalSolidList"/>
    <dgm:cxn modelId="{A54D9E03-F8B3-4C00-8732-D14F2510836E}" type="presParOf" srcId="{F299FCA0-4FB4-462E-BAAC-964A6E627B3D}" destId="{E352E92F-8F7B-43AE-BB3F-5809675C6464}" srcOrd="1" destOrd="0" presId="urn:microsoft.com/office/officeart/2018/2/layout/IconVerticalSolidList"/>
    <dgm:cxn modelId="{2F7BA007-DEE3-4E43-894D-C8DF0606DC31}" type="presParOf" srcId="{F299FCA0-4FB4-462E-BAAC-964A6E627B3D}" destId="{6D0189A3-5D49-4EF7-8F44-D25101D1025A}" srcOrd="2" destOrd="0" presId="urn:microsoft.com/office/officeart/2018/2/layout/IconVerticalSolidList"/>
    <dgm:cxn modelId="{CF9B1BA5-7603-41FB-97F7-D44538D56164}" type="presParOf" srcId="{F299FCA0-4FB4-462E-BAAC-964A6E627B3D}" destId="{0D84B09E-D582-4383-AF61-BAD4251240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EBB68-FC32-4BC7-A1F4-2FBD6E5833F5}">
      <dsp:nvSpPr>
        <dsp:cNvPr id="0" name=""/>
        <dsp:cNvSpPr/>
      </dsp:nvSpPr>
      <dsp:spPr>
        <a:xfrm>
          <a:off x="0" y="473"/>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BE224-02DA-4C09-9FBC-7E5524DC10C4}">
      <dsp:nvSpPr>
        <dsp:cNvPr id="0" name=""/>
        <dsp:cNvSpPr/>
      </dsp:nvSpPr>
      <dsp:spPr>
        <a:xfrm>
          <a:off x="335385" y="249933"/>
          <a:ext cx="609791" cy="60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BF07E-5EB0-4862-BA36-F92A4013D039}">
      <dsp:nvSpPr>
        <dsp:cNvPr id="0" name=""/>
        <dsp:cNvSpPr/>
      </dsp:nvSpPr>
      <dsp:spPr>
        <a:xfrm>
          <a:off x="1280561" y="473"/>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89000">
            <a:lnSpc>
              <a:spcPct val="100000"/>
            </a:lnSpc>
            <a:spcBef>
              <a:spcPct val="0"/>
            </a:spcBef>
            <a:spcAft>
              <a:spcPct val="35000"/>
            </a:spcAft>
            <a:buNone/>
          </a:pPr>
          <a:r>
            <a:rPr lang="en-US" sz="2000" b="0" i="0" kern="1200" dirty="0"/>
            <a:t>WEP stands for Wired Equivalent Privacy, a </a:t>
          </a:r>
          <a:r>
            <a:rPr lang="en-US" sz="2000" kern="1200" dirty="0"/>
            <a:t>Wi-Fi</a:t>
          </a:r>
          <a:r>
            <a:rPr lang="en-US" sz="2000" b="0" i="0" kern="1200" dirty="0"/>
            <a:t> wireless network security standard. </a:t>
          </a:r>
          <a:endParaRPr lang="en-US" sz="2000" kern="1200" dirty="0"/>
        </a:p>
      </dsp:txBody>
      <dsp:txXfrm>
        <a:off x="1280561" y="473"/>
        <a:ext cx="7315750" cy="1108711"/>
      </dsp:txXfrm>
    </dsp:sp>
    <dsp:sp modelId="{A9FAAA2C-B5C0-4125-9312-2FA59F94D70F}">
      <dsp:nvSpPr>
        <dsp:cNvPr id="0" name=""/>
        <dsp:cNvSpPr/>
      </dsp:nvSpPr>
      <dsp:spPr>
        <a:xfrm>
          <a:off x="0" y="1386362"/>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29D53-5DC3-4A80-AA2E-B5536F1151FF}">
      <dsp:nvSpPr>
        <dsp:cNvPr id="0" name=""/>
        <dsp:cNvSpPr/>
      </dsp:nvSpPr>
      <dsp:spPr>
        <a:xfrm>
          <a:off x="335385" y="1635822"/>
          <a:ext cx="609791" cy="60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15C06-21B0-4594-9F24-364D5085E8D3}">
      <dsp:nvSpPr>
        <dsp:cNvPr id="0" name=""/>
        <dsp:cNvSpPr/>
      </dsp:nvSpPr>
      <dsp:spPr>
        <a:xfrm>
          <a:off x="1280561" y="1386362"/>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89000">
            <a:lnSpc>
              <a:spcPct val="100000"/>
            </a:lnSpc>
            <a:spcBef>
              <a:spcPct val="0"/>
            </a:spcBef>
            <a:spcAft>
              <a:spcPct val="35000"/>
            </a:spcAft>
            <a:buNone/>
          </a:pPr>
          <a:r>
            <a:rPr lang="en-US" sz="2000" kern="1200" dirty="0"/>
            <a:t>The goal of WEP is to make wireless  networks as secure as wired networks, such as those connected to ethernet cables.</a:t>
          </a:r>
        </a:p>
      </dsp:txBody>
      <dsp:txXfrm>
        <a:off x="1280561" y="1386362"/>
        <a:ext cx="7315750" cy="1108711"/>
      </dsp:txXfrm>
    </dsp:sp>
    <dsp:sp modelId="{47163770-7902-45E9-8DE6-8AEF8D9F17A7}">
      <dsp:nvSpPr>
        <dsp:cNvPr id="0" name=""/>
        <dsp:cNvSpPr/>
      </dsp:nvSpPr>
      <dsp:spPr>
        <a:xfrm>
          <a:off x="0" y="2772251"/>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2E92F-8F7B-43AE-BB3F-5809675C6464}">
      <dsp:nvSpPr>
        <dsp:cNvPr id="0" name=""/>
        <dsp:cNvSpPr/>
      </dsp:nvSpPr>
      <dsp:spPr>
        <a:xfrm>
          <a:off x="335385" y="3021711"/>
          <a:ext cx="609791" cy="60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84B09E-D582-4383-AF61-BAD425124049}">
      <dsp:nvSpPr>
        <dsp:cNvPr id="0" name=""/>
        <dsp:cNvSpPr/>
      </dsp:nvSpPr>
      <dsp:spPr>
        <a:xfrm>
          <a:off x="1280561" y="2772251"/>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89000">
            <a:lnSpc>
              <a:spcPct val="100000"/>
            </a:lnSpc>
            <a:spcBef>
              <a:spcPct val="0"/>
            </a:spcBef>
            <a:spcAft>
              <a:spcPct val="35000"/>
            </a:spcAft>
            <a:buNone/>
          </a:pPr>
          <a:r>
            <a:rPr lang="en-US" sz="2000" kern="1200" dirty="0"/>
            <a:t>Our Objective is to Configure WEP security between a client computer and  wireless router</a:t>
          </a:r>
        </a:p>
      </dsp:txBody>
      <dsp:txXfrm>
        <a:off x="1280561" y="2772251"/>
        <a:ext cx="7315750" cy="11087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96794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55608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7862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06102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431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67877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428900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12500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88690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67824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22738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48930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81832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28673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81291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93921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008460-8B2F-4AAA-A4E2-10730069204C}" type="datetimeFigureOut">
              <a:rPr lang="en-US" smtClean="0"/>
              <a:pPr/>
              <a:t>2/26/2022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4916596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Illuminated server room panel">
            <a:extLst>
              <a:ext uri="{FF2B5EF4-FFF2-40B4-BE49-F238E27FC236}">
                <a16:creationId xmlns:a16="http://schemas.microsoft.com/office/drawing/2014/main" id="{61C6082F-79FC-4224-8549-A0F702CA0E8C}"/>
              </a:ext>
            </a:extLst>
          </p:cNvPr>
          <p:cNvPicPr>
            <a:picLocks noChangeAspect="1"/>
          </p:cNvPicPr>
          <p:nvPr/>
        </p:nvPicPr>
        <p:blipFill rotWithShape="1">
          <a:blip r:embed="rId2">
            <a:duotone>
              <a:prstClr val="black"/>
              <a:schemeClr val="tx2">
                <a:tint val="45000"/>
                <a:satMod val="400000"/>
              </a:schemeClr>
            </a:duotone>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BDC31B9-418B-47F8-B43A-D441D254D0D2}"/>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l"/>
            <a:r>
              <a:rPr lang="en-US" sz="3600" dirty="0"/>
              <a:t>Configuring WEP on a wireless router</a:t>
            </a:r>
          </a:p>
        </p:txBody>
      </p:sp>
      <p:sp>
        <p:nvSpPr>
          <p:cNvPr id="3" name="Subtitle 2">
            <a:extLst>
              <a:ext uri="{FF2B5EF4-FFF2-40B4-BE49-F238E27FC236}">
                <a16:creationId xmlns:a16="http://schemas.microsoft.com/office/drawing/2014/main" id="{225E75D6-3433-4E88-A4D3-F3EE1F85229D}"/>
              </a:ext>
            </a:extLst>
          </p:cNvPr>
          <p:cNvSpPr>
            <a:spLocks noGrp="1"/>
          </p:cNvSpPr>
          <p:nvPr>
            <p:ph type="subTitle" idx="1"/>
          </p:nvPr>
        </p:nvSpPr>
        <p:spPr>
          <a:xfrm>
            <a:off x="677334" y="2160589"/>
            <a:ext cx="8596668" cy="3880773"/>
          </a:xfrm>
        </p:spPr>
        <p:txBody>
          <a:bodyPr vert="horz" lIns="91440" tIns="45720" rIns="91440" bIns="45720" rtlCol="0">
            <a:normAutofit/>
          </a:bodyPr>
          <a:lstStyle/>
          <a:p>
            <a:pPr algn="l">
              <a:buFont typeface="Wingdings 3" charset="2"/>
              <a:buChar char=""/>
            </a:pPr>
            <a:r>
              <a:rPr lang="en-US" dirty="0">
                <a:solidFill>
                  <a:srgbClr val="FFFFFF"/>
                </a:solidFill>
              </a:rPr>
              <a:t>Done By:-</a:t>
            </a:r>
          </a:p>
          <a:p>
            <a:pPr algn="l">
              <a:buFont typeface="Wingdings 3" charset="2"/>
              <a:buChar char=""/>
            </a:pPr>
            <a:r>
              <a:rPr lang="en-US" dirty="0">
                <a:solidFill>
                  <a:srgbClr val="FFFFFF"/>
                </a:solidFill>
              </a:rPr>
              <a:t>MTV Soumith</a:t>
            </a:r>
          </a:p>
          <a:p>
            <a:pPr algn="l">
              <a:buFont typeface="Wingdings 3" charset="2"/>
              <a:buChar char=""/>
            </a:pPr>
            <a:r>
              <a:rPr lang="en-US" dirty="0">
                <a:solidFill>
                  <a:srgbClr val="FFFFFF"/>
                </a:solidFill>
              </a:rPr>
              <a:t>D. Chaitanya</a:t>
            </a:r>
          </a:p>
          <a:p>
            <a:pPr algn="l">
              <a:buFont typeface="Wingdings 3" charset="2"/>
              <a:buChar char=""/>
            </a:pPr>
            <a:r>
              <a:rPr lang="en-US" dirty="0">
                <a:solidFill>
                  <a:srgbClr val="FFFFFF"/>
                </a:solidFill>
              </a:rPr>
              <a:t>C.Koushik Reddy</a:t>
            </a:r>
          </a:p>
          <a:p>
            <a:pPr algn="l">
              <a:buFont typeface="Wingdings 3" charset="2"/>
              <a:buChar char=""/>
            </a:pPr>
            <a:r>
              <a:rPr lang="en-US" dirty="0">
                <a:solidFill>
                  <a:srgbClr val="FFFFFF"/>
                </a:solidFill>
              </a:rPr>
              <a:t>TSS Subramanyam</a:t>
            </a:r>
          </a:p>
          <a:p>
            <a:pPr algn="l">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11639395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12D8-88EA-4E69-AC52-D2E2D470F99F}"/>
              </a:ext>
            </a:extLst>
          </p:cNvPr>
          <p:cNvSpPr>
            <a:spLocks noGrp="1"/>
          </p:cNvSpPr>
          <p:nvPr>
            <p:ph type="title"/>
          </p:nvPr>
        </p:nvSpPr>
        <p:spPr/>
        <p:txBody>
          <a:bodyPr/>
          <a:lstStyle/>
          <a:p>
            <a:r>
              <a:rPr lang="en-IN" dirty="0"/>
              <a:t>Work In Progress</a:t>
            </a:r>
          </a:p>
        </p:txBody>
      </p:sp>
      <p:sp>
        <p:nvSpPr>
          <p:cNvPr id="3" name="Content Placeholder 2">
            <a:extLst>
              <a:ext uri="{FF2B5EF4-FFF2-40B4-BE49-F238E27FC236}">
                <a16:creationId xmlns:a16="http://schemas.microsoft.com/office/drawing/2014/main" id="{95A99955-CF8C-4197-969F-310ABFD3403D}"/>
              </a:ext>
            </a:extLst>
          </p:cNvPr>
          <p:cNvSpPr>
            <a:spLocks noGrp="1"/>
          </p:cNvSpPr>
          <p:nvPr>
            <p:ph idx="1"/>
          </p:nvPr>
        </p:nvSpPr>
        <p:spPr/>
        <p:txBody>
          <a:bodyPr/>
          <a:lstStyle/>
          <a:p>
            <a:r>
              <a:rPr lang="en-IN" dirty="0"/>
              <a:t>In the previous review we have discussed about the project introduction and our approach towards </a:t>
            </a:r>
            <a:r>
              <a:rPr lang="en-IN"/>
              <a:t>the project. </a:t>
            </a:r>
            <a:r>
              <a:rPr lang="en-IN" dirty="0"/>
              <a:t>So, in this review Initial implementation our project(Configuring WEP on a Wireless Router) i.e., we have setup WEP Key in the wireless Router and also connected devices .</a:t>
            </a:r>
          </a:p>
        </p:txBody>
      </p:sp>
    </p:spTree>
    <p:extLst>
      <p:ext uri="{BB962C8B-B14F-4D97-AF65-F5344CB8AC3E}">
        <p14:creationId xmlns:p14="http://schemas.microsoft.com/office/powerpoint/2010/main" val="362914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4812-765D-479E-858A-289CC617283C}"/>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C04D790E-C67C-4D4E-9DC4-6263B831A42C}"/>
              </a:ext>
            </a:extLst>
          </p:cNvPr>
          <p:cNvSpPr>
            <a:spLocks noGrp="1"/>
          </p:cNvSpPr>
          <p:nvPr>
            <p:ph idx="1"/>
          </p:nvPr>
        </p:nvSpPr>
        <p:spPr>
          <a:xfrm>
            <a:off x="807963" y="1488613"/>
            <a:ext cx="8596668" cy="3880773"/>
          </a:xfrm>
        </p:spPr>
        <p:txBody>
          <a:bodyPr/>
          <a:lstStyle/>
          <a:p>
            <a:r>
              <a:rPr lang="en-US" dirty="0"/>
              <a:t> Step-1 : First step is we have to take router , switch and pc.</a:t>
            </a:r>
          </a:p>
          <a:p>
            <a:pPr marL="0" indent="0">
              <a:buNone/>
            </a:pPr>
            <a:r>
              <a:rPr lang="en-US" dirty="0"/>
              <a:t>     Here we took router because to send the packets through the network.</a:t>
            </a:r>
          </a:p>
        </p:txBody>
      </p:sp>
      <p:pic>
        <p:nvPicPr>
          <p:cNvPr id="5" name="Picture 4">
            <a:extLst>
              <a:ext uri="{FF2B5EF4-FFF2-40B4-BE49-F238E27FC236}">
                <a16:creationId xmlns:a16="http://schemas.microsoft.com/office/drawing/2014/main" id="{CC5FE6A2-DBF5-480D-A6AE-B7B3015F685E}"/>
              </a:ext>
            </a:extLst>
          </p:cNvPr>
          <p:cNvPicPr>
            <a:picLocks noChangeAspect="1"/>
          </p:cNvPicPr>
          <p:nvPr/>
        </p:nvPicPr>
        <p:blipFill rotWithShape="1">
          <a:blip r:embed="rId2"/>
          <a:srcRect r="1172" b="5973"/>
          <a:stretch/>
        </p:blipFill>
        <p:spPr>
          <a:xfrm>
            <a:off x="1293120" y="2360645"/>
            <a:ext cx="7850253" cy="4946058"/>
          </a:xfrm>
          <a:prstGeom prst="rect">
            <a:avLst/>
          </a:prstGeom>
        </p:spPr>
      </p:pic>
    </p:spTree>
    <p:extLst>
      <p:ext uri="{BB962C8B-B14F-4D97-AF65-F5344CB8AC3E}">
        <p14:creationId xmlns:p14="http://schemas.microsoft.com/office/powerpoint/2010/main" val="277544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875E-57F0-4C89-8AB7-C9DAF5A5F23C}"/>
              </a:ext>
            </a:extLst>
          </p:cNvPr>
          <p:cNvSpPr>
            <a:spLocks noGrp="1"/>
          </p:cNvSpPr>
          <p:nvPr>
            <p:ph type="title"/>
          </p:nvPr>
        </p:nvSpPr>
        <p:spPr>
          <a:xfrm>
            <a:off x="677333" y="609600"/>
            <a:ext cx="10799320" cy="1320800"/>
          </a:xfrm>
        </p:spPr>
        <p:txBody>
          <a:bodyPr>
            <a:normAutofit/>
          </a:bodyPr>
          <a:lstStyle/>
          <a:p>
            <a:r>
              <a:rPr lang="en-US" dirty="0"/>
              <a:t>Step -2 :</a:t>
            </a:r>
            <a:endParaRPr lang="en-IN" dirty="0"/>
          </a:p>
        </p:txBody>
      </p:sp>
      <p:sp>
        <p:nvSpPr>
          <p:cNvPr id="3" name="Content Placeholder 2">
            <a:extLst>
              <a:ext uri="{FF2B5EF4-FFF2-40B4-BE49-F238E27FC236}">
                <a16:creationId xmlns:a16="http://schemas.microsoft.com/office/drawing/2014/main" id="{5C56153C-7E19-40E1-9C40-8EFBB4ECEFB5}"/>
              </a:ext>
            </a:extLst>
          </p:cNvPr>
          <p:cNvSpPr>
            <a:spLocks noGrp="1"/>
          </p:cNvSpPr>
          <p:nvPr>
            <p:ph idx="1"/>
          </p:nvPr>
        </p:nvSpPr>
        <p:spPr>
          <a:xfrm>
            <a:off x="827013" y="1270000"/>
            <a:ext cx="8596668" cy="3880773"/>
          </a:xfrm>
        </p:spPr>
        <p:txBody>
          <a:bodyPr/>
          <a:lstStyle/>
          <a:p>
            <a:r>
              <a:rPr lang="en-US" dirty="0"/>
              <a:t>we have to take wireless router , smartphone and laptop.</a:t>
            </a:r>
            <a:br>
              <a:rPr lang="en-US" dirty="0"/>
            </a:br>
            <a:r>
              <a:rPr lang="en-US" dirty="0"/>
              <a:t>     The smartphone is connected to the wireless router.</a:t>
            </a:r>
            <a:br>
              <a:rPr lang="en-US" dirty="0"/>
            </a:br>
            <a:endParaRPr lang="en-IN" dirty="0"/>
          </a:p>
        </p:txBody>
      </p:sp>
      <p:pic>
        <p:nvPicPr>
          <p:cNvPr id="5" name="Picture 4">
            <a:extLst>
              <a:ext uri="{FF2B5EF4-FFF2-40B4-BE49-F238E27FC236}">
                <a16:creationId xmlns:a16="http://schemas.microsoft.com/office/drawing/2014/main" id="{10B37153-6F15-47C9-B19B-F2DAB794AAD7}"/>
              </a:ext>
            </a:extLst>
          </p:cNvPr>
          <p:cNvPicPr>
            <a:picLocks noChangeAspect="1"/>
          </p:cNvPicPr>
          <p:nvPr/>
        </p:nvPicPr>
        <p:blipFill rotWithShape="1">
          <a:blip r:embed="rId2"/>
          <a:srcRect r="703" b="5694"/>
          <a:stretch/>
        </p:blipFill>
        <p:spPr>
          <a:xfrm>
            <a:off x="1552575" y="2105025"/>
            <a:ext cx="7734300" cy="4752975"/>
          </a:xfrm>
          <a:prstGeom prst="rect">
            <a:avLst/>
          </a:prstGeom>
        </p:spPr>
      </p:pic>
    </p:spTree>
    <p:extLst>
      <p:ext uri="{BB962C8B-B14F-4D97-AF65-F5344CB8AC3E}">
        <p14:creationId xmlns:p14="http://schemas.microsoft.com/office/powerpoint/2010/main" val="97745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4C88-C899-478E-8ED7-1A6EAABA3628}"/>
              </a:ext>
            </a:extLst>
          </p:cNvPr>
          <p:cNvSpPr>
            <a:spLocks noGrp="1"/>
          </p:cNvSpPr>
          <p:nvPr>
            <p:ph type="title"/>
          </p:nvPr>
        </p:nvSpPr>
        <p:spPr>
          <a:xfrm>
            <a:off x="677334" y="361949"/>
            <a:ext cx="8596668" cy="1320800"/>
          </a:xfrm>
        </p:spPr>
        <p:txBody>
          <a:bodyPr>
            <a:normAutofit/>
          </a:bodyPr>
          <a:lstStyle/>
          <a:p>
            <a:r>
              <a:rPr lang="en-US" dirty="0"/>
              <a:t>Step-3</a:t>
            </a:r>
            <a:br>
              <a:rPr lang="en-IN" dirty="0"/>
            </a:br>
            <a:endParaRPr lang="en-IN" dirty="0"/>
          </a:p>
        </p:txBody>
      </p:sp>
      <p:sp>
        <p:nvSpPr>
          <p:cNvPr id="3" name="Content Placeholder 2">
            <a:extLst>
              <a:ext uri="{FF2B5EF4-FFF2-40B4-BE49-F238E27FC236}">
                <a16:creationId xmlns:a16="http://schemas.microsoft.com/office/drawing/2014/main" id="{410F5E93-AA66-47FD-882F-A97F67C1DE39}"/>
              </a:ext>
            </a:extLst>
          </p:cNvPr>
          <p:cNvSpPr>
            <a:spLocks noGrp="1"/>
          </p:cNvSpPr>
          <p:nvPr>
            <p:ph idx="1"/>
          </p:nvPr>
        </p:nvSpPr>
        <p:spPr>
          <a:xfrm>
            <a:off x="677334" y="1269538"/>
            <a:ext cx="8596668" cy="3880773"/>
          </a:xfrm>
        </p:spPr>
        <p:txBody>
          <a:bodyPr/>
          <a:lstStyle/>
          <a:p>
            <a:r>
              <a:rPr lang="en-US" dirty="0"/>
              <a:t>Next step is we have to configure the router </a:t>
            </a:r>
            <a:r>
              <a:rPr lang="en-US" dirty="0" err="1"/>
              <a:t>ip</a:t>
            </a:r>
            <a:r>
              <a:rPr lang="en-US" dirty="0"/>
              <a:t> address as ‘192.168.1.2’ in </a:t>
            </a:r>
            <a:r>
              <a:rPr lang="en-US" dirty="0" err="1"/>
              <a:t>gigabitethernet</a:t>
            </a:r>
            <a:r>
              <a:rPr lang="en-US" dirty="0"/>
              <a:t> 0/0 and 0/1 and also we have to turn one to port status</a:t>
            </a:r>
            <a:endParaRPr lang="en-IN" dirty="0"/>
          </a:p>
        </p:txBody>
      </p:sp>
      <p:pic>
        <p:nvPicPr>
          <p:cNvPr id="5" name="Picture 4">
            <a:extLst>
              <a:ext uri="{FF2B5EF4-FFF2-40B4-BE49-F238E27FC236}">
                <a16:creationId xmlns:a16="http://schemas.microsoft.com/office/drawing/2014/main" id="{5DE92EC0-1BDE-4971-B8E8-EAAE001EDFA5}"/>
              </a:ext>
            </a:extLst>
          </p:cNvPr>
          <p:cNvPicPr>
            <a:picLocks noChangeAspect="1"/>
          </p:cNvPicPr>
          <p:nvPr/>
        </p:nvPicPr>
        <p:blipFill rotWithShape="1">
          <a:blip r:embed="rId2"/>
          <a:srcRect r="625" b="5278"/>
          <a:stretch/>
        </p:blipFill>
        <p:spPr>
          <a:xfrm>
            <a:off x="962025" y="2124075"/>
            <a:ext cx="9067799" cy="4305299"/>
          </a:xfrm>
          <a:prstGeom prst="rect">
            <a:avLst/>
          </a:prstGeom>
        </p:spPr>
      </p:pic>
    </p:spTree>
    <p:extLst>
      <p:ext uri="{BB962C8B-B14F-4D97-AF65-F5344CB8AC3E}">
        <p14:creationId xmlns:p14="http://schemas.microsoft.com/office/powerpoint/2010/main" val="156779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6FC1-394D-4CAC-92D7-496BA6B47D17}"/>
              </a:ext>
            </a:extLst>
          </p:cNvPr>
          <p:cNvSpPr>
            <a:spLocks noGrp="1"/>
          </p:cNvSpPr>
          <p:nvPr>
            <p:ph type="title"/>
          </p:nvPr>
        </p:nvSpPr>
        <p:spPr>
          <a:xfrm>
            <a:off x="677334" y="156238"/>
            <a:ext cx="8596668" cy="1320800"/>
          </a:xfrm>
        </p:spPr>
        <p:txBody>
          <a:bodyPr/>
          <a:lstStyle/>
          <a:p>
            <a:r>
              <a:rPr lang="en-US" dirty="0"/>
              <a:t>Step :4</a:t>
            </a:r>
            <a:endParaRPr lang="en-IN" dirty="0"/>
          </a:p>
        </p:txBody>
      </p:sp>
      <p:sp>
        <p:nvSpPr>
          <p:cNvPr id="3" name="Content Placeholder 2">
            <a:extLst>
              <a:ext uri="{FF2B5EF4-FFF2-40B4-BE49-F238E27FC236}">
                <a16:creationId xmlns:a16="http://schemas.microsoft.com/office/drawing/2014/main" id="{4A099A95-2140-4E59-B5A4-995E997E8409}"/>
              </a:ext>
            </a:extLst>
          </p:cNvPr>
          <p:cNvSpPr>
            <a:spLocks noGrp="1"/>
          </p:cNvSpPr>
          <p:nvPr>
            <p:ph idx="1"/>
          </p:nvPr>
        </p:nvSpPr>
        <p:spPr>
          <a:xfrm>
            <a:off x="582084" y="1036639"/>
            <a:ext cx="8596668" cy="3880773"/>
          </a:xfrm>
        </p:spPr>
        <p:txBody>
          <a:bodyPr/>
          <a:lstStyle/>
          <a:p>
            <a:r>
              <a:rPr lang="en-US" dirty="0"/>
              <a:t>We have to click the PCO and add the IP address as the same which we are added in the router and also change default gateway to some IP address.</a:t>
            </a:r>
            <a:endParaRPr lang="en-IN" dirty="0"/>
          </a:p>
        </p:txBody>
      </p:sp>
      <p:pic>
        <p:nvPicPr>
          <p:cNvPr id="5" name="Picture 4">
            <a:extLst>
              <a:ext uri="{FF2B5EF4-FFF2-40B4-BE49-F238E27FC236}">
                <a16:creationId xmlns:a16="http://schemas.microsoft.com/office/drawing/2014/main" id="{A41CF149-AC44-42AA-B0AF-C825D5C523E8}"/>
              </a:ext>
            </a:extLst>
          </p:cNvPr>
          <p:cNvPicPr>
            <a:picLocks noChangeAspect="1"/>
          </p:cNvPicPr>
          <p:nvPr/>
        </p:nvPicPr>
        <p:blipFill rotWithShape="1">
          <a:blip r:embed="rId2"/>
          <a:srcRect b="5139"/>
          <a:stretch/>
        </p:blipFill>
        <p:spPr>
          <a:xfrm>
            <a:off x="838200" y="1733550"/>
            <a:ext cx="10058400" cy="4867275"/>
          </a:xfrm>
          <a:prstGeom prst="rect">
            <a:avLst/>
          </a:prstGeom>
        </p:spPr>
      </p:pic>
    </p:spTree>
    <p:extLst>
      <p:ext uri="{BB962C8B-B14F-4D97-AF65-F5344CB8AC3E}">
        <p14:creationId xmlns:p14="http://schemas.microsoft.com/office/powerpoint/2010/main" val="386364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0181-3919-42AD-903A-1ECFE073617E}"/>
              </a:ext>
            </a:extLst>
          </p:cNvPr>
          <p:cNvSpPr>
            <a:spLocks noGrp="1"/>
          </p:cNvSpPr>
          <p:nvPr>
            <p:ph type="title"/>
          </p:nvPr>
        </p:nvSpPr>
        <p:spPr>
          <a:xfrm>
            <a:off x="677334" y="156238"/>
            <a:ext cx="8596668" cy="1320800"/>
          </a:xfrm>
        </p:spPr>
        <p:txBody>
          <a:bodyPr/>
          <a:lstStyle/>
          <a:p>
            <a:r>
              <a:rPr lang="en-US" dirty="0"/>
              <a:t>Step-5</a:t>
            </a:r>
            <a:endParaRPr lang="en-IN" dirty="0"/>
          </a:p>
        </p:txBody>
      </p:sp>
      <p:sp>
        <p:nvSpPr>
          <p:cNvPr id="3" name="Content Placeholder 2">
            <a:extLst>
              <a:ext uri="{FF2B5EF4-FFF2-40B4-BE49-F238E27FC236}">
                <a16:creationId xmlns:a16="http://schemas.microsoft.com/office/drawing/2014/main" id="{E13759FF-6E6C-4AA0-8D3F-697997E22C0C}"/>
              </a:ext>
            </a:extLst>
          </p:cNvPr>
          <p:cNvSpPr>
            <a:spLocks noGrp="1"/>
          </p:cNvSpPr>
          <p:nvPr>
            <p:ph idx="1"/>
          </p:nvPr>
        </p:nvSpPr>
        <p:spPr>
          <a:xfrm>
            <a:off x="677334" y="816638"/>
            <a:ext cx="8596668" cy="3880773"/>
          </a:xfrm>
        </p:spPr>
        <p:txBody>
          <a:bodyPr/>
          <a:lstStyle/>
          <a:p>
            <a:r>
              <a:rPr lang="en-US" dirty="0"/>
              <a:t>We have to check in the </a:t>
            </a:r>
            <a:r>
              <a:rPr lang="en-US" dirty="0" err="1"/>
              <a:t>cmd</a:t>
            </a:r>
            <a:r>
              <a:rPr lang="en-US" dirty="0"/>
              <a:t> prompt which will be available at desktop tab by entering ‘ipconfig’ command to check whether the Ip address and gateways are updated or not.</a:t>
            </a:r>
          </a:p>
          <a:p>
            <a:r>
              <a:rPr lang="en-US" dirty="0"/>
              <a:t>And also in this we update the </a:t>
            </a:r>
            <a:r>
              <a:rPr lang="en-US" dirty="0" err="1"/>
              <a:t>lAN</a:t>
            </a:r>
            <a:r>
              <a:rPr lang="en-US" dirty="0"/>
              <a:t> IP address and internet gateway in the wireless router. </a:t>
            </a:r>
            <a:endParaRPr lang="en-IN" dirty="0"/>
          </a:p>
        </p:txBody>
      </p:sp>
      <p:pic>
        <p:nvPicPr>
          <p:cNvPr id="5" name="Picture 4">
            <a:extLst>
              <a:ext uri="{FF2B5EF4-FFF2-40B4-BE49-F238E27FC236}">
                <a16:creationId xmlns:a16="http://schemas.microsoft.com/office/drawing/2014/main" id="{7249B91F-EEF4-4387-B289-72812DF540D3}"/>
              </a:ext>
            </a:extLst>
          </p:cNvPr>
          <p:cNvPicPr>
            <a:picLocks noChangeAspect="1"/>
          </p:cNvPicPr>
          <p:nvPr/>
        </p:nvPicPr>
        <p:blipFill rotWithShape="1">
          <a:blip r:embed="rId2"/>
          <a:srcRect t="2278" r="703" b="5361"/>
          <a:stretch/>
        </p:blipFill>
        <p:spPr>
          <a:xfrm>
            <a:off x="1314450" y="2370852"/>
            <a:ext cx="8943975" cy="5076826"/>
          </a:xfrm>
          <a:prstGeom prst="rect">
            <a:avLst/>
          </a:prstGeom>
        </p:spPr>
      </p:pic>
    </p:spTree>
    <p:extLst>
      <p:ext uri="{BB962C8B-B14F-4D97-AF65-F5344CB8AC3E}">
        <p14:creationId xmlns:p14="http://schemas.microsoft.com/office/powerpoint/2010/main" val="414716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2564-99DF-475D-A0C5-793F2A86C257}"/>
              </a:ext>
            </a:extLst>
          </p:cNvPr>
          <p:cNvSpPr>
            <a:spLocks noGrp="1"/>
          </p:cNvSpPr>
          <p:nvPr>
            <p:ph type="title"/>
          </p:nvPr>
        </p:nvSpPr>
        <p:spPr>
          <a:xfrm>
            <a:off x="572559" y="156238"/>
            <a:ext cx="8596668" cy="1320800"/>
          </a:xfrm>
        </p:spPr>
        <p:txBody>
          <a:bodyPr/>
          <a:lstStyle/>
          <a:p>
            <a:r>
              <a:rPr lang="en-US" dirty="0"/>
              <a:t>Step-6</a:t>
            </a:r>
            <a:endParaRPr lang="en-IN" dirty="0"/>
          </a:p>
        </p:txBody>
      </p:sp>
      <p:sp>
        <p:nvSpPr>
          <p:cNvPr id="3" name="Content Placeholder 2">
            <a:extLst>
              <a:ext uri="{FF2B5EF4-FFF2-40B4-BE49-F238E27FC236}">
                <a16:creationId xmlns:a16="http://schemas.microsoft.com/office/drawing/2014/main" id="{AD0F93AB-07EB-4962-A3D2-B99A011D937B}"/>
              </a:ext>
            </a:extLst>
          </p:cNvPr>
          <p:cNvSpPr>
            <a:spLocks noGrp="1"/>
          </p:cNvSpPr>
          <p:nvPr>
            <p:ph idx="1"/>
          </p:nvPr>
        </p:nvSpPr>
        <p:spPr>
          <a:xfrm>
            <a:off x="715434" y="834102"/>
            <a:ext cx="8596668" cy="3880773"/>
          </a:xfrm>
        </p:spPr>
        <p:txBody>
          <a:bodyPr/>
          <a:lstStyle/>
          <a:p>
            <a:r>
              <a:rPr lang="en-US" dirty="0"/>
              <a:t>We have to change the SSID (</a:t>
            </a:r>
            <a:r>
              <a:rPr lang="en-IN" b="0" i="0" dirty="0">
                <a:solidFill>
                  <a:srgbClr val="444444"/>
                </a:solidFill>
                <a:effectLst/>
                <a:latin typeface="Roboto" panose="02000000000000000000" pitchFamily="2" charset="0"/>
              </a:rPr>
              <a:t>Service Set Identifier Information) to our network name. And also we have to set the WEP key which is in the form of hexadecimal to the router.</a:t>
            </a:r>
            <a:endParaRPr lang="en-IN" dirty="0"/>
          </a:p>
        </p:txBody>
      </p:sp>
      <p:pic>
        <p:nvPicPr>
          <p:cNvPr id="5" name="Picture 4">
            <a:extLst>
              <a:ext uri="{FF2B5EF4-FFF2-40B4-BE49-F238E27FC236}">
                <a16:creationId xmlns:a16="http://schemas.microsoft.com/office/drawing/2014/main" id="{60E4652B-A1AE-4F5E-91D2-526B854DE8CC}"/>
              </a:ext>
            </a:extLst>
          </p:cNvPr>
          <p:cNvPicPr>
            <a:picLocks noChangeAspect="1"/>
          </p:cNvPicPr>
          <p:nvPr/>
        </p:nvPicPr>
        <p:blipFill rotWithShape="1">
          <a:blip r:embed="rId2"/>
          <a:srcRect r="781" b="5973"/>
          <a:stretch/>
        </p:blipFill>
        <p:spPr>
          <a:xfrm>
            <a:off x="1279697" y="1885950"/>
            <a:ext cx="9073977" cy="5229225"/>
          </a:xfrm>
          <a:prstGeom prst="rect">
            <a:avLst/>
          </a:prstGeom>
        </p:spPr>
      </p:pic>
    </p:spTree>
    <p:extLst>
      <p:ext uri="{BB962C8B-B14F-4D97-AF65-F5344CB8AC3E}">
        <p14:creationId xmlns:p14="http://schemas.microsoft.com/office/powerpoint/2010/main" val="24656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DBDF-0EFD-472C-862D-F9000617295C}"/>
              </a:ext>
            </a:extLst>
          </p:cNvPr>
          <p:cNvSpPr>
            <a:spLocks noGrp="1"/>
          </p:cNvSpPr>
          <p:nvPr>
            <p:ph type="title"/>
          </p:nvPr>
        </p:nvSpPr>
        <p:spPr>
          <a:xfrm>
            <a:off x="677334" y="156238"/>
            <a:ext cx="8596668" cy="1320800"/>
          </a:xfrm>
        </p:spPr>
        <p:txBody>
          <a:bodyPr/>
          <a:lstStyle/>
          <a:p>
            <a:r>
              <a:rPr lang="en-US" dirty="0"/>
              <a:t>Step-7</a:t>
            </a:r>
            <a:endParaRPr lang="en-IN" dirty="0"/>
          </a:p>
        </p:txBody>
      </p:sp>
      <p:sp>
        <p:nvSpPr>
          <p:cNvPr id="3" name="Content Placeholder 2">
            <a:extLst>
              <a:ext uri="{FF2B5EF4-FFF2-40B4-BE49-F238E27FC236}">
                <a16:creationId xmlns:a16="http://schemas.microsoft.com/office/drawing/2014/main" id="{B6F5B12D-7369-480E-91A1-2EDB4BEA294D}"/>
              </a:ext>
            </a:extLst>
          </p:cNvPr>
          <p:cNvSpPr>
            <a:spLocks noGrp="1"/>
          </p:cNvSpPr>
          <p:nvPr>
            <p:ph idx="1"/>
          </p:nvPr>
        </p:nvSpPr>
        <p:spPr>
          <a:xfrm>
            <a:off x="677334" y="816638"/>
            <a:ext cx="8596668" cy="3880773"/>
          </a:xfrm>
        </p:spPr>
        <p:txBody>
          <a:bodyPr/>
          <a:lstStyle/>
          <a:p>
            <a:r>
              <a:rPr lang="en-US" dirty="0"/>
              <a:t>Next step is to add the WPC300N (Wireless network adapter) to all the wireless devices. Ex : PC,LAPTOP</a:t>
            </a:r>
            <a:endParaRPr lang="en-IN" dirty="0"/>
          </a:p>
        </p:txBody>
      </p:sp>
      <p:pic>
        <p:nvPicPr>
          <p:cNvPr id="5" name="Picture 4">
            <a:extLst>
              <a:ext uri="{FF2B5EF4-FFF2-40B4-BE49-F238E27FC236}">
                <a16:creationId xmlns:a16="http://schemas.microsoft.com/office/drawing/2014/main" id="{7692B7C3-D7AC-4BDB-B0FA-0B63B6437ED0}"/>
              </a:ext>
            </a:extLst>
          </p:cNvPr>
          <p:cNvPicPr>
            <a:picLocks noChangeAspect="1"/>
          </p:cNvPicPr>
          <p:nvPr/>
        </p:nvPicPr>
        <p:blipFill rotWithShape="1">
          <a:blip r:embed="rId2"/>
          <a:srcRect l="-1" t="-1" r="313" b="6389"/>
          <a:stretch/>
        </p:blipFill>
        <p:spPr>
          <a:xfrm>
            <a:off x="565593" y="1473862"/>
            <a:ext cx="6159057" cy="5224724"/>
          </a:xfrm>
          <a:prstGeom prst="rect">
            <a:avLst/>
          </a:prstGeom>
        </p:spPr>
      </p:pic>
      <p:pic>
        <p:nvPicPr>
          <p:cNvPr id="7" name="Picture 6">
            <a:extLst>
              <a:ext uri="{FF2B5EF4-FFF2-40B4-BE49-F238E27FC236}">
                <a16:creationId xmlns:a16="http://schemas.microsoft.com/office/drawing/2014/main" id="{53BA432B-FCF2-4B90-94EA-949F63DBCA22}"/>
              </a:ext>
            </a:extLst>
          </p:cNvPr>
          <p:cNvPicPr>
            <a:picLocks noChangeAspect="1"/>
          </p:cNvPicPr>
          <p:nvPr/>
        </p:nvPicPr>
        <p:blipFill rotWithShape="1">
          <a:blip r:embed="rId3"/>
          <a:srcRect r="703" b="4861"/>
          <a:stretch/>
        </p:blipFill>
        <p:spPr>
          <a:xfrm>
            <a:off x="6724650" y="1473862"/>
            <a:ext cx="5911677" cy="5146013"/>
          </a:xfrm>
          <a:prstGeom prst="rect">
            <a:avLst/>
          </a:prstGeom>
        </p:spPr>
      </p:pic>
    </p:spTree>
    <p:extLst>
      <p:ext uri="{BB962C8B-B14F-4D97-AF65-F5344CB8AC3E}">
        <p14:creationId xmlns:p14="http://schemas.microsoft.com/office/powerpoint/2010/main" val="2615672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D11D-B0E2-415E-9927-A21239D4E8DC}"/>
              </a:ext>
            </a:extLst>
          </p:cNvPr>
          <p:cNvSpPr>
            <a:spLocks noGrp="1"/>
          </p:cNvSpPr>
          <p:nvPr>
            <p:ph type="title"/>
          </p:nvPr>
        </p:nvSpPr>
        <p:spPr>
          <a:xfrm>
            <a:off x="620184" y="190500"/>
            <a:ext cx="8596668" cy="1320800"/>
          </a:xfrm>
        </p:spPr>
        <p:txBody>
          <a:bodyPr/>
          <a:lstStyle/>
          <a:p>
            <a:r>
              <a:rPr lang="en-US" dirty="0"/>
              <a:t>Step-8</a:t>
            </a:r>
            <a:endParaRPr lang="en-IN" dirty="0"/>
          </a:p>
        </p:txBody>
      </p:sp>
      <p:sp>
        <p:nvSpPr>
          <p:cNvPr id="3" name="Content Placeholder 2">
            <a:extLst>
              <a:ext uri="{FF2B5EF4-FFF2-40B4-BE49-F238E27FC236}">
                <a16:creationId xmlns:a16="http://schemas.microsoft.com/office/drawing/2014/main" id="{99F8F624-4623-4DF4-A0AA-AA83CD8F555F}"/>
              </a:ext>
            </a:extLst>
          </p:cNvPr>
          <p:cNvSpPr>
            <a:spLocks noGrp="1"/>
          </p:cNvSpPr>
          <p:nvPr>
            <p:ph idx="1"/>
          </p:nvPr>
        </p:nvSpPr>
        <p:spPr>
          <a:xfrm>
            <a:off x="696384" y="941389"/>
            <a:ext cx="8596668" cy="3880773"/>
          </a:xfrm>
        </p:spPr>
        <p:txBody>
          <a:bodyPr/>
          <a:lstStyle/>
          <a:p>
            <a:r>
              <a:rPr lang="en-US" dirty="0"/>
              <a:t>We have to connect all PCS AND LAPTOPS to a wireless network name and Entering the </a:t>
            </a:r>
            <a:r>
              <a:rPr lang="en-US" dirty="0" err="1"/>
              <a:t>wep</a:t>
            </a:r>
            <a:r>
              <a:rPr lang="en-US" dirty="0"/>
              <a:t> key which we have set before based on the bit size of our </a:t>
            </a:r>
            <a:r>
              <a:rPr lang="en-US" dirty="0" err="1"/>
              <a:t>system.For</a:t>
            </a:r>
            <a:r>
              <a:rPr lang="en-US" dirty="0"/>
              <a:t> smart phone we have to change the SSID to network name</a:t>
            </a:r>
            <a:endParaRPr lang="en-IN" dirty="0"/>
          </a:p>
        </p:txBody>
      </p:sp>
      <p:pic>
        <p:nvPicPr>
          <p:cNvPr id="5" name="Picture 4">
            <a:extLst>
              <a:ext uri="{FF2B5EF4-FFF2-40B4-BE49-F238E27FC236}">
                <a16:creationId xmlns:a16="http://schemas.microsoft.com/office/drawing/2014/main" id="{09A5FFFB-2647-48DC-B056-D476A3EFE3D9}"/>
              </a:ext>
            </a:extLst>
          </p:cNvPr>
          <p:cNvPicPr>
            <a:picLocks noChangeAspect="1"/>
          </p:cNvPicPr>
          <p:nvPr/>
        </p:nvPicPr>
        <p:blipFill rotWithShape="1">
          <a:blip r:embed="rId2"/>
          <a:srcRect r="625" b="4722"/>
          <a:stretch/>
        </p:blipFill>
        <p:spPr>
          <a:xfrm>
            <a:off x="696384" y="1866901"/>
            <a:ext cx="11495616" cy="4800600"/>
          </a:xfrm>
          <a:prstGeom prst="rect">
            <a:avLst/>
          </a:prstGeom>
        </p:spPr>
      </p:pic>
      <p:pic>
        <p:nvPicPr>
          <p:cNvPr id="7" name="Picture 6">
            <a:extLst>
              <a:ext uri="{FF2B5EF4-FFF2-40B4-BE49-F238E27FC236}">
                <a16:creationId xmlns:a16="http://schemas.microsoft.com/office/drawing/2014/main" id="{9A8E9B46-96DC-4D77-B842-33E26D872C36}"/>
              </a:ext>
            </a:extLst>
          </p:cNvPr>
          <p:cNvPicPr>
            <a:picLocks noChangeAspect="1"/>
          </p:cNvPicPr>
          <p:nvPr/>
        </p:nvPicPr>
        <p:blipFill rotWithShape="1">
          <a:blip r:embed="rId3"/>
          <a:srcRect l="1" r="43281" b="5278"/>
          <a:stretch/>
        </p:blipFill>
        <p:spPr>
          <a:xfrm>
            <a:off x="4794693" y="1939926"/>
            <a:ext cx="6915150" cy="4654550"/>
          </a:xfrm>
          <a:prstGeom prst="rect">
            <a:avLst/>
          </a:prstGeom>
        </p:spPr>
      </p:pic>
    </p:spTree>
    <p:extLst>
      <p:ext uri="{BB962C8B-B14F-4D97-AF65-F5344CB8AC3E}">
        <p14:creationId xmlns:p14="http://schemas.microsoft.com/office/powerpoint/2010/main" val="28679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C9E8-DA3A-4B6E-8DAA-B710F2D5D2EF}"/>
              </a:ext>
            </a:extLst>
          </p:cNvPr>
          <p:cNvSpPr>
            <a:spLocks noGrp="1"/>
          </p:cNvSpPr>
          <p:nvPr>
            <p:ph type="title"/>
          </p:nvPr>
        </p:nvSpPr>
        <p:spPr>
          <a:xfrm>
            <a:off x="420159" y="156238"/>
            <a:ext cx="8596668" cy="1320800"/>
          </a:xfrm>
        </p:spPr>
        <p:txBody>
          <a:bodyPr/>
          <a:lstStyle/>
          <a:p>
            <a:r>
              <a:rPr lang="en-US" dirty="0"/>
              <a:t>Step-9</a:t>
            </a:r>
            <a:endParaRPr lang="en-IN" dirty="0"/>
          </a:p>
        </p:txBody>
      </p:sp>
      <p:sp>
        <p:nvSpPr>
          <p:cNvPr id="3" name="Content Placeholder 2">
            <a:extLst>
              <a:ext uri="{FF2B5EF4-FFF2-40B4-BE49-F238E27FC236}">
                <a16:creationId xmlns:a16="http://schemas.microsoft.com/office/drawing/2014/main" id="{3BA386E3-9997-4490-8F00-FBC6DE1DCF39}"/>
              </a:ext>
            </a:extLst>
          </p:cNvPr>
          <p:cNvSpPr>
            <a:spLocks noGrp="1"/>
          </p:cNvSpPr>
          <p:nvPr>
            <p:ph idx="1"/>
          </p:nvPr>
        </p:nvSpPr>
        <p:spPr>
          <a:xfrm>
            <a:off x="591609" y="912814"/>
            <a:ext cx="8596668" cy="3880773"/>
          </a:xfrm>
        </p:spPr>
        <p:txBody>
          <a:bodyPr/>
          <a:lstStyle/>
          <a:p>
            <a:r>
              <a:rPr lang="en-US" dirty="0"/>
              <a:t>Here at last we can check how many packets are sent and how many packets are received by typing ‘ipconfig’ command and  ping the IP address</a:t>
            </a:r>
            <a:endParaRPr lang="en-IN" dirty="0"/>
          </a:p>
        </p:txBody>
      </p:sp>
      <p:pic>
        <p:nvPicPr>
          <p:cNvPr id="5" name="Picture 4">
            <a:extLst>
              <a:ext uri="{FF2B5EF4-FFF2-40B4-BE49-F238E27FC236}">
                <a16:creationId xmlns:a16="http://schemas.microsoft.com/office/drawing/2014/main" id="{BCE186E8-1DBA-4E42-A55A-E69E7A6ABDD1}"/>
              </a:ext>
            </a:extLst>
          </p:cNvPr>
          <p:cNvPicPr>
            <a:picLocks noChangeAspect="1"/>
          </p:cNvPicPr>
          <p:nvPr/>
        </p:nvPicPr>
        <p:blipFill rotWithShape="1">
          <a:blip r:embed="rId2"/>
          <a:srcRect r="625" b="5833"/>
          <a:stretch/>
        </p:blipFill>
        <p:spPr>
          <a:xfrm>
            <a:off x="0" y="1477037"/>
            <a:ext cx="12115800" cy="5504787"/>
          </a:xfrm>
          <a:prstGeom prst="rect">
            <a:avLst/>
          </a:prstGeom>
        </p:spPr>
      </p:pic>
    </p:spTree>
    <p:extLst>
      <p:ext uri="{BB962C8B-B14F-4D97-AF65-F5344CB8AC3E}">
        <p14:creationId xmlns:p14="http://schemas.microsoft.com/office/powerpoint/2010/main" val="201361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0A00-6D9A-4D13-912E-3AB531CCAE19}"/>
              </a:ext>
            </a:extLst>
          </p:cNvPr>
          <p:cNvSpPr>
            <a:spLocks noGrp="1"/>
          </p:cNvSpPr>
          <p:nvPr>
            <p:ph type="title"/>
          </p:nvPr>
        </p:nvSpPr>
        <p:spPr/>
        <p:txBody>
          <a:bodyPr/>
          <a:lstStyle/>
          <a:p>
            <a:pPr algn="ctr"/>
            <a:r>
              <a:rPr lang="en-IN" dirty="0"/>
              <a:t>PROJECT ABSTRACT</a:t>
            </a:r>
          </a:p>
        </p:txBody>
      </p:sp>
      <p:graphicFrame>
        <p:nvGraphicFramePr>
          <p:cNvPr id="5" name="Content Placeholder 2">
            <a:extLst>
              <a:ext uri="{FF2B5EF4-FFF2-40B4-BE49-F238E27FC236}">
                <a16:creationId xmlns:a16="http://schemas.microsoft.com/office/drawing/2014/main" id="{68A1FE9A-D999-482F-9937-FCDCB911E6CE}"/>
              </a:ext>
            </a:extLst>
          </p:cNvPr>
          <p:cNvGraphicFramePr>
            <a:graphicFrameLocks noGrp="1"/>
          </p:cNvGraphicFramePr>
          <p:nvPr>
            <p:ph idx="1"/>
            <p:extLst>
              <p:ext uri="{D42A27DB-BD31-4B8C-83A1-F6EECF244321}">
                <p14:modId xmlns:p14="http://schemas.microsoft.com/office/powerpoint/2010/main" val="161385827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074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59C1-7548-4BCF-A46D-83CAF56B94BC}"/>
              </a:ext>
            </a:extLst>
          </p:cNvPr>
          <p:cNvSpPr>
            <a:spLocks noGrp="1"/>
          </p:cNvSpPr>
          <p:nvPr>
            <p:ph type="title"/>
          </p:nvPr>
        </p:nvSpPr>
        <p:spPr>
          <a:xfrm>
            <a:off x="572559" y="228600"/>
            <a:ext cx="8596668" cy="1320800"/>
          </a:xfrm>
        </p:spPr>
        <p:txBody>
          <a:bodyPr/>
          <a:lstStyle/>
          <a:p>
            <a:r>
              <a:rPr lang="en-US" dirty="0"/>
              <a:t>Step-10</a:t>
            </a:r>
            <a:endParaRPr lang="en-IN" dirty="0"/>
          </a:p>
        </p:txBody>
      </p:sp>
      <p:sp>
        <p:nvSpPr>
          <p:cNvPr id="3" name="Content Placeholder 2">
            <a:extLst>
              <a:ext uri="{FF2B5EF4-FFF2-40B4-BE49-F238E27FC236}">
                <a16:creationId xmlns:a16="http://schemas.microsoft.com/office/drawing/2014/main" id="{4DE079EB-2368-4C13-9B66-89A86AE90514}"/>
              </a:ext>
            </a:extLst>
          </p:cNvPr>
          <p:cNvSpPr>
            <a:spLocks noGrp="1"/>
          </p:cNvSpPr>
          <p:nvPr>
            <p:ph idx="1"/>
          </p:nvPr>
        </p:nvSpPr>
        <p:spPr>
          <a:xfrm>
            <a:off x="572559" y="1017589"/>
            <a:ext cx="8596668" cy="3880773"/>
          </a:xfrm>
        </p:spPr>
        <p:txBody>
          <a:bodyPr/>
          <a:lstStyle/>
          <a:p>
            <a:r>
              <a:rPr lang="en-US" dirty="0"/>
              <a:t>Here the last step is to check all the default gateways and Ip addresses which we are </a:t>
            </a:r>
            <a:r>
              <a:rPr lang="en-US" dirty="0" err="1"/>
              <a:t>changed.For</a:t>
            </a:r>
            <a:r>
              <a:rPr lang="en-US" dirty="0"/>
              <a:t> this we have to type our Ip address in our browser and Enter the username and password as admin to see the information.</a:t>
            </a:r>
            <a:endParaRPr lang="en-IN" dirty="0"/>
          </a:p>
        </p:txBody>
      </p:sp>
      <p:pic>
        <p:nvPicPr>
          <p:cNvPr id="7" name="Picture 6">
            <a:extLst>
              <a:ext uri="{FF2B5EF4-FFF2-40B4-BE49-F238E27FC236}">
                <a16:creationId xmlns:a16="http://schemas.microsoft.com/office/drawing/2014/main" id="{AD447085-EC19-4143-A2A0-80BB6A05381D}"/>
              </a:ext>
            </a:extLst>
          </p:cNvPr>
          <p:cNvPicPr>
            <a:picLocks noChangeAspect="1"/>
          </p:cNvPicPr>
          <p:nvPr/>
        </p:nvPicPr>
        <p:blipFill rotWithShape="1">
          <a:blip r:embed="rId2"/>
          <a:srcRect r="32500" b="9584"/>
          <a:stretch/>
        </p:blipFill>
        <p:spPr>
          <a:xfrm>
            <a:off x="81492" y="1971675"/>
            <a:ext cx="6286500" cy="4467225"/>
          </a:xfrm>
          <a:prstGeom prst="rect">
            <a:avLst/>
          </a:prstGeom>
        </p:spPr>
      </p:pic>
      <p:pic>
        <p:nvPicPr>
          <p:cNvPr id="9" name="Picture 8">
            <a:extLst>
              <a:ext uri="{FF2B5EF4-FFF2-40B4-BE49-F238E27FC236}">
                <a16:creationId xmlns:a16="http://schemas.microsoft.com/office/drawing/2014/main" id="{7D8A5BB2-42E3-49A3-8693-E779FE69567B}"/>
              </a:ext>
            </a:extLst>
          </p:cNvPr>
          <p:cNvPicPr>
            <a:picLocks noChangeAspect="1"/>
          </p:cNvPicPr>
          <p:nvPr/>
        </p:nvPicPr>
        <p:blipFill rotWithShape="1">
          <a:blip r:embed="rId3"/>
          <a:srcRect l="781" t="-4861" r="38672" b="4861"/>
          <a:stretch/>
        </p:blipFill>
        <p:spPr>
          <a:xfrm>
            <a:off x="6486525" y="1885950"/>
            <a:ext cx="6772275" cy="5219700"/>
          </a:xfrm>
          <a:prstGeom prst="rect">
            <a:avLst/>
          </a:prstGeom>
        </p:spPr>
      </p:pic>
    </p:spTree>
    <p:extLst>
      <p:ext uri="{BB962C8B-B14F-4D97-AF65-F5344CB8AC3E}">
        <p14:creationId xmlns:p14="http://schemas.microsoft.com/office/powerpoint/2010/main" val="198442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05F9E9-4966-44F7-B7CA-2A39A4EC5174}"/>
              </a:ext>
            </a:extLst>
          </p:cNvPr>
          <p:cNvPicPr>
            <a:picLocks noGrp="1" noChangeAspect="1"/>
          </p:cNvPicPr>
          <p:nvPr>
            <p:ph idx="1"/>
          </p:nvPr>
        </p:nvPicPr>
        <p:blipFill rotWithShape="1">
          <a:blip r:embed="rId2"/>
          <a:srcRect r="226" b="5480"/>
          <a:stretch/>
        </p:blipFill>
        <p:spPr>
          <a:xfrm>
            <a:off x="1525853" y="2160589"/>
            <a:ext cx="6884722" cy="3668712"/>
          </a:xfrm>
        </p:spPr>
      </p:pic>
    </p:spTree>
    <p:extLst>
      <p:ext uri="{BB962C8B-B14F-4D97-AF65-F5344CB8AC3E}">
        <p14:creationId xmlns:p14="http://schemas.microsoft.com/office/powerpoint/2010/main" val="512664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0EB7-3078-4AF4-8644-FD7818A767E1}"/>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608EE40-CFC8-4325-B438-49163453F4BC}"/>
              </a:ext>
            </a:extLst>
          </p:cNvPr>
          <p:cNvSpPr>
            <a:spLocks noGrp="1"/>
          </p:cNvSpPr>
          <p:nvPr>
            <p:ph idx="1"/>
          </p:nvPr>
        </p:nvSpPr>
        <p:spPr/>
        <p:txBody>
          <a:bodyPr>
            <a:normAutofit/>
          </a:bodyPr>
          <a:lstStyle/>
          <a:p>
            <a:r>
              <a:rPr lang="en-US" sz="2400" dirty="0"/>
              <a:t>Here our Total project is in between the router and the client server.</a:t>
            </a:r>
          </a:p>
          <a:p>
            <a:r>
              <a:rPr lang="en-US" sz="2400" dirty="0"/>
              <a:t>At the end of the project we can understood that WEP is essential to secure the severs.</a:t>
            </a:r>
          </a:p>
          <a:p>
            <a:r>
              <a:rPr lang="en-US" sz="2400" dirty="0"/>
              <a:t>The packets which transfer the information will contain a WEP key and It  can be decrypted and will back into the original state.</a:t>
            </a:r>
          </a:p>
          <a:p>
            <a:pPr marL="0" indent="0">
              <a:buNone/>
            </a:pPr>
            <a:endParaRPr lang="en-IN" sz="2400" dirty="0"/>
          </a:p>
        </p:txBody>
      </p:sp>
    </p:spTree>
    <p:extLst>
      <p:ext uri="{BB962C8B-B14F-4D97-AF65-F5344CB8AC3E}">
        <p14:creationId xmlns:p14="http://schemas.microsoft.com/office/powerpoint/2010/main" val="376192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6BD6-6903-48AC-945E-2450912A7935}"/>
              </a:ext>
            </a:extLst>
          </p:cNvPr>
          <p:cNvSpPr>
            <a:spLocks noGrp="1"/>
          </p:cNvSpPr>
          <p:nvPr>
            <p:ph type="title"/>
          </p:nvPr>
        </p:nvSpPr>
        <p:spPr/>
        <p:txBody>
          <a:bodyPr/>
          <a:lstStyle/>
          <a:p>
            <a:r>
              <a:rPr lang="en-US" dirty="0"/>
              <a:t>Intoduction</a:t>
            </a:r>
            <a:endParaRPr lang="en-IN" dirty="0"/>
          </a:p>
        </p:txBody>
      </p:sp>
      <p:sp>
        <p:nvSpPr>
          <p:cNvPr id="3" name="Content Placeholder 2">
            <a:extLst>
              <a:ext uri="{FF2B5EF4-FFF2-40B4-BE49-F238E27FC236}">
                <a16:creationId xmlns:a16="http://schemas.microsoft.com/office/drawing/2014/main" id="{4FA3444B-8131-478A-A240-5CDF520BF723}"/>
              </a:ext>
            </a:extLst>
          </p:cNvPr>
          <p:cNvSpPr>
            <a:spLocks noGrp="1"/>
          </p:cNvSpPr>
          <p:nvPr>
            <p:ph idx="1"/>
          </p:nvPr>
        </p:nvSpPr>
        <p:spPr>
          <a:xfrm>
            <a:off x="677334" y="1518662"/>
            <a:ext cx="8596668" cy="3820676"/>
          </a:xfrm>
        </p:spPr>
        <p:txBody>
          <a:bodyPr/>
          <a:lstStyle/>
          <a:p>
            <a:r>
              <a:rPr lang="en-US" dirty="0"/>
              <a:t>WEP (Wired Equivalent Privacy) it is the oldest one and can be easily broken.</a:t>
            </a:r>
          </a:p>
          <a:p>
            <a:r>
              <a:rPr lang="en-US" dirty="0"/>
              <a:t>WEP uses RC4 encryption.</a:t>
            </a:r>
          </a:p>
          <a:p>
            <a:r>
              <a:rPr lang="en-US" dirty="0"/>
              <a:t>In this algorithm each packet is encrypted at the router or access point .</a:t>
            </a:r>
          </a:p>
          <a:p>
            <a:r>
              <a:rPr lang="en-IN" b="0" i="0" dirty="0">
                <a:solidFill>
                  <a:srgbClr val="333333"/>
                </a:solidFill>
                <a:effectLst/>
                <a:latin typeface="inter-regular"/>
              </a:rPr>
              <a:t> </a:t>
            </a:r>
            <a:r>
              <a:rPr lang="en-IN" dirty="0">
                <a:solidFill>
                  <a:srgbClr val="333333"/>
                </a:solidFill>
                <a:latin typeface="inter-regular"/>
              </a:rPr>
              <a:t>I</a:t>
            </a:r>
            <a:r>
              <a:rPr lang="en-IN" b="0" i="0" dirty="0">
                <a:solidFill>
                  <a:srgbClr val="333333"/>
                </a:solidFill>
                <a:effectLst/>
                <a:latin typeface="inter-regular"/>
              </a:rPr>
              <a:t>f the client sends something to the router. It will first encrypt the packet using a key, send it to the router, and the router will be able to decrypt it, because it has the key.</a:t>
            </a:r>
          </a:p>
          <a:p>
            <a:pPr algn="just"/>
            <a:r>
              <a:rPr lang="en-IN" b="0" i="0" dirty="0">
                <a:solidFill>
                  <a:srgbClr val="333333"/>
                </a:solidFill>
                <a:effectLst/>
                <a:latin typeface="inter-regular"/>
              </a:rPr>
              <a:t> In this process, if a hacker captures the packet in the middle, then they will get the packet, but they wouldn't be able to see the contents of the packet because they do not have the key.</a:t>
            </a:r>
          </a:p>
          <a:p>
            <a:pPr marL="0" indent="0">
              <a:buNone/>
            </a:pPr>
            <a:br>
              <a:rPr lang="en-IN" dirty="0"/>
            </a:br>
            <a:endParaRPr lang="en-IN" b="0" i="0" dirty="0">
              <a:solidFill>
                <a:srgbClr val="333333"/>
              </a:solidFill>
              <a:effectLst/>
              <a:latin typeface="inter-regular"/>
            </a:endParaRPr>
          </a:p>
          <a:p>
            <a:endParaRPr lang="en-US" b="0" i="0" dirty="0">
              <a:solidFill>
                <a:srgbClr val="333333"/>
              </a:solidFill>
              <a:effectLst/>
              <a:latin typeface="inter-regular"/>
            </a:endParaRPr>
          </a:p>
          <a:p>
            <a:endParaRPr lang="en-US" dirty="0"/>
          </a:p>
          <a:p>
            <a:endParaRPr lang="en-IN" dirty="0"/>
          </a:p>
        </p:txBody>
      </p:sp>
      <p:pic>
        <p:nvPicPr>
          <p:cNvPr id="5" name="Picture 4">
            <a:extLst>
              <a:ext uri="{FF2B5EF4-FFF2-40B4-BE49-F238E27FC236}">
                <a16:creationId xmlns:a16="http://schemas.microsoft.com/office/drawing/2014/main" id="{6D6E5AAD-AA63-470C-8ABE-CC31CCB60D2A}"/>
              </a:ext>
            </a:extLst>
          </p:cNvPr>
          <p:cNvPicPr>
            <a:picLocks noChangeAspect="1"/>
          </p:cNvPicPr>
          <p:nvPr/>
        </p:nvPicPr>
        <p:blipFill>
          <a:blip r:embed="rId2"/>
          <a:stretch>
            <a:fillRect/>
          </a:stretch>
        </p:blipFill>
        <p:spPr>
          <a:xfrm>
            <a:off x="1275837" y="4419389"/>
            <a:ext cx="7399661" cy="2438611"/>
          </a:xfrm>
          <a:prstGeom prst="rect">
            <a:avLst/>
          </a:prstGeom>
        </p:spPr>
      </p:pic>
    </p:spTree>
    <p:extLst>
      <p:ext uri="{BB962C8B-B14F-4D97-AF65-F5344CB8AC3E}">
        <p14:creationId xmlns:p14="http://schemas.microsoft.com/office/powerpoint/2010/main" val="340344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F310-CD31-43B0-AF25-F67F9F0B1156}"/>
              </a:ext>
            </a:extLst>
          </p:cNvPr>
          <p:cNvSpPr>
            <a:spLocks noGrp="1"/>
          </p:cNvSpPr>
          <p:nvPr>
            <p:ph type="title"/>
          </p:nvPr>
        </p:nvSpPr>
        <p:spPr/>
        <p:txBody>
          <a:bodyPr>
            <a:normAutofit/>
          </a:bodyPr>
          <a:lstStyle/>
          <a:p>
            <a:pPr algn="ctr"/>
            <a:r>
              <a:rPr lang="en-IN" i="0" dirty="0">
                <a:solidFill>
                  <a:srgbClr val="000000"/>
                </a:solidFill>
                <a:effectLst/>
                <a:latin typeface="Times New Roman" panose="02020603050405020304" pitchFamily="18" charset="0"/>
                <a:cs typeface="Times New Roman" panose="02020603050405020304" pitchFamily="18" charset="0"/>
              </a:rPr>
              <a:t>How WEP Keys Work </a:t>
            </a:r>
            <a:br>
              <a:rPr lang="en-IN"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A30D6D-FEF1-4D70-930A-01A8E28683AD}"/>
              </a:ext>
            </a:extLst>
          </p:cNvPr>
          <p:cNvSpPr>
            <a:spLocks noGrp="1"/>
          </p:cNvSpPr>
          <p:nvPr>
            <p:ph idx="1"/>
          </p:nvPr>
        </p:nvSpPr>
        <p:spPr/>
        <p:txBody>
          <a:bodyPr>
            <a:normAutofit/>
          </a:bodyPr>
          <a:lstStyle/>
          <a:p>
            <a:pPr>
              <a:buFont typeface="Wingdings" panose="05000000000000000000" pitchFamily="2" charset="2"/>
              <a:buChar char="Ø"/>
            </a:pPr>
            <a:r>
              <a:rPr lang="en-US" dirty="0"/>
              <a:t>Network administrators choose which WEP keys to use on a network. As part of the process of enabling WEP security, matching keys must be set on routers as well as each client device for them to communicate with each other over the Wi-Fi connection.</a:t>
            </a:r>
          </a:p>
          <a:p>
            <a:pPr>
              <a:buFont typeface="Wingdings" panose="05000000000000000000" pitchFamily="2" charset="2"/>
              <a:buChar char="Ø"/>
            </a:pPr>
            <a:r>
              <a:rPr lang="en-US" dirty="0"/>
              <a:t>WEP keys are a sequence of hexadecimal values taken from the numbers 0 through 9 and the letters A through F. Some examples of WEP keys are:</a:t>
            </a:r>
          </a:p>
          <a:p>
            <a:pPr marL="0" indent="0">
              <a:buNone/>
            </a:pPr>
            <a:r>
              <a:rPr lang="en-US" dirty="0"/>
              <a:t>           1A648C9FE2 , 99D767BAC38EA23B0C0176D152</a:t>
            </a:r>
          </a:p>
          <a:p>
            <a:pPr>
              <a:buFont typeface="Wingdings" panose="05000000000000000000" pitchFamily="2" charset="2"/>
              <a:buChar char="Ø"/>
            </a:pPr>
            <a:r>
              <a:rPr lang="en-US" dirty="0"/>
              <a:t>The required length of a WEP key depends on which version of the WEP standard the network runs:</a:t>
            </a:r>
          </a:p>
          <a:p>
            <a:pPr marL="0" indent="0">
              <a:buNone/>
            </a:pPr>
            <a:endParaRPr lang="en-US" dirty="0"/>
          </a:p>
        </p:txBody>
      </p:sp>
    </p:spTree>
    <p:extLst>
      <p:ext uri="{BB962C8B-B14F-4D97-AF65-F5344CB8AC3E}">
        <p14:creationId xmlns:p14="http://schemas.microsoft.com/office/powerpoint/2010/main" val="369202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E0BE1-9B05-440E-B5A2-E733ACB210F0}"/>
              </a:ext>
            </a:extLst>
          </p:cNvPr>
          <p:cNvSpPr>
            <a:spLocks noGrp="1"/>
          </p:cNvSpPr>
          <p:nvPr>
            <p:ph idx="1"/>
          </p:nvPr>
        </p:nvSpPr>
        <p:spPr>
          <a:xfrm>
            <a:off x="200026" y="724257"/>
            <a:ext cx="6734174" cy="518886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required length of a WEP key depends on which version of the WEP standard the network runs:</a:t>
            </a:r>
          </a:p>
          <a:p>
            <a:pPr algn="l">
              <a:buFont typeface="Arial" panose="020B0604020202020204" pitchFamily="34" charset="0"/>
              <a:buChar char="•"/>
            </a:pPr>
            <a:r>
              <a:rPr lang="en-US" b="1" i="0" dirty="0">
                <a:solidFill>
                  <a:srgbClr val="242729"/>
                </a:solidFill>
                <a:effectLst/>
                <a:latin typeface="Times New Roman" panose="02020603050405020304" pitchFamily="18" charset="0"/>
                <a:cs typeface="Times New Roman" panose="02020603050405020304" pitchFamily="18" charset="0"/>
              </a:rPr>
              <a:t>40- or 64-bit WEP</a:t>
            </a:r>
            <a:r>
              <a:rPr lang="en-US" b="0" i="0" dirty="0">
                <a:solidFill>
                  <a:srgbClr val="242729"/>
                </a:solidFill>
                <a:effectLst/>
                <a:latin typeface="Times New Roman" panose="02020603050405020304" pitchFamily="18" charset="0"/>
                <a:cs typeface="Times New Roman" panose="02020603050405020304" pitchFamily="18" charset="0"/>
              </a:rPr>
              <a:t>: 10 digit key</a:t>
            </a:r>
          </a:p>
          <a:p>
            <a:pPr algn="l">
              <a:buFont typeface="Arial" panose="020B0604020202020204" pitchFamily="34" charset="0"/>
              <a:buChar char="•"/>
            </a:pPr>
            <a:r>
              <a:rPr lang="en-US" b="1" i="0" dirty="0">
                <a:solidFill>
                  <a:srgbClr val="242729"/>
                </a:solidFill>
                <a:effectLst/>
                <a:latin typeface="Times New Roman" panose="02020603050405020304" pitchFamily="18" charset="0"/>
                <a:cs typeface="Times New Roman" panose="02020603050405020304" pitchFamily="18" charset="0"/>
              </a:rPr>
              <a:t>104- or 128-bit WEP</a:t>
            </a:r>
            <a:r>
              <a:rPr lang="en-US" b="0" i="0" dirty="0">
                <a:solidFill>
                  <a:srgbClr val="242729"/>
                </a:solidFill>
                <a:effectLst/>
                <a:latin typeface="Times New Roman" panose="02020603050405020304" pitchFamily="18" charset="0"/>
                <a:cs typeface="Times New Roman" panose="02020603050405020304" pitchFamily="18" charset="0"/>
              </a:rPr>
              <a:t>: 26 digit key</a:t>
            </a:r>
          </a:p>
          <a:p>
            <a:pPr algn="l">
              <a:buFont typeface="Arial" panose="020B0604020202020204" pitchFamily="34" charset="0"/>
              <a:buChar char="•"/>
            </a:pPr>
            <a:r>
              <a:rPr lang="en-US" b="1" i="0" dirty="0">
                <a:solidFill>
                  <a:srgbClr val="242729"/>
                </a:solidFill>
                <a:effectLst/>
                <a:latin typeface="Times New Roman" panose="02020603050405020304" pitchFamily="18" charset="0"/>
                <a:cs typeface="Times New Roman" panose="02020603050405020304" pitchFamily="18" charset="0"/>
              </a:rPr>
              <a:t>256-bit WEP</a:t>
            </a:r>
            <a:r>
              <a:rPr lang="en-US" b="0" i="0" dirty="0">
                <a:solidFill>
                  <a:srgbClr val="242729"/>
                </a:solidFill>
                <a:effectLst/>
                <a:latin typeface="Times New Roman" panose="02020603050405020304" pitchFamily="18" charset="0"/>
                <a:cs typeface="Times New Roman" panose="02020603050405020304" pitchFamily="18" charset="0"/>
              </a:rPr>
              <a:t>: 58 digit key</a:t>
            </a:r>
          </a:p>
          <a:p>
            <a:pPr algn="l">
              <a:buFont typeface="Wingdings" panose="05000000000000000000" pitchFamily="2" charset="2"/>
              <a:buChar char="Ø"/>
            </a:pPr>
            <a:r>
              <a:rPr lang="en-US" b="0" i="0" dirty="0">
                <a:solidFill>
                  <a:srgbClr val="242729"/>
                </a:solidFill>
                <a:effectLst/>
                <a:latin typeface="Times New Roman" panose="02020603050405020304" pitchFamily="18" charset="0"/>
                <a:cs typeface="Times New Roman" panose="02020603050405020304" pitchFamily="18" charset="0"/>
              </a:rPr>
              <a:t>To assist administrators in creating correct WEP keys, some brands of </a:t>
            </a:r>
            <a:r>
              <a:rPr lang="en-US" dirty="0">
                <a:solidFill>
                  <a:schemeClr val="tx1"/>
                </a:solidFill>
                <a:latin typeface="Times New Roman" panose="02020603050405020304" pitchFamily="18" charset="0"/>
                <a:cs typeface="Times New Roman" panose="02020603050405020304" pitchFamily="18" charset="0"/>
              </a:rPr>
              <a:t>wireless network equipmen</a:t>
            </a:r>
            <a:r>
              <a:rPr lang="en-US" dirty="0">
                <a:latin typeface="Times New Roman" panose="02020603050405020304" pitchFamily="18" charset="0"/>
                <a:cs typeface="Times New Roman" panose="02020603050405020304" pitchFamily="18" charset="0"/>
              </a:rPr>
              <a:t>t </a:t>
            </a:r>
            <a:r>
              <a:rPr lang="en-US" b="0" i="0" dirty="0">
                <a:solidFill>
                  <a:srgbClr val="242729"/>
                </a:solidFill>
                <a:effectLst/>
                <a:latin typeface="Times New Roman" panose="02020603050405020304" pitchFamily="18" charset="0"/>
                <a:cs typeface="Times New Roman" panose="02020603050405020304" pitchFamily="18" charset="0"/>
              </a:rPr>
              <a:t>automatically generate WEP keys from regular text </a:t>
            </a:r>
            <a:r>
              <a:rPr lang="en-US" dirty="0">
                <a:latin typeface="Times New Roman" panose="02020603050405020304" pitchFamily="18" charset="0"/>
                <a:cs typeface="Times New Roman" panose="02020603050405020304" pitchFamily="18" charset="0"/>
              </a:rPr>
              <a:t>(sometimes called a passphrase)</a:t>
            </a:r>
            <a:r>
              <a:rPr lang="en-US" u="sng" dirty="0">
                <a:solidFill>
                  <a:srgbClr val="242729"/>
                </a:solidFill>
                <a:latin typeface="Times New Roman" panose="02020603050405020304" pitchFamily="18" charset="0"/>
                <a:cs typeface="Times New Roman" panose="02020603050405020304" pitchFamily="18" charset="0"/>
              </a:rPr>
              <a:t>.</a:t>
            </a:r>
            <a:r>
              <a:rPr lang="en-US" b="0" i="0" dirty="0">
                <a:solidFill>
                  <a:srgbClr val="242729"/>
                </a:solidFill>
                <a:effectLst/>
                <a:latin typeface="Times New Roman" panose="02020603050405020304" pitchFamily="18" charset="0"/>
                <a:cs typeface="Times New Roman" panose="02020603050405020304" pitchFamily="18" charset="0"/>
              </a:rPr>
              <a:t> Additionally, some public web sites offer automatic WEP key generators that generate random key values that are difficult for outsiders to guess.</a:t>
            </a:r>
          </a:p>
          <a:p>
            <a:pPr>
              <a:buFont typeface="Wingdings" panose="05000000000000000000" pitchFamily="2" charset="2"/>
              <a:buChar char="Ø"/>
            </a:pPr>
            <a:endParaRPr lang="en-IN" dirty="0"/>
          </a:p>
        </p:txBody>
      </p:sp>
      <p:pic>
        <p:nvPicPr>
          <p:cNvPr id="1026" name="Picture 2">
            <a:extLst>
              <a:ext uri="{FF2B5EF4-FFF2-40B4-BE49-F238E27FC236}">
                <a16:creationId xmlns:a16="http://schemas.microsoft.com/office/drawing/2014/main" id="{76A3CC1A-8F58-4B93-A72E-0FC99C198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724257"/>
            <a:ext cx="5172075" cy="569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79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FAAB-62CB-4A8C-9A44-6ECFD3C52D67}"/>
              </a:ext>
            </a:extLst>
          </p:cNvPr>
          <p:cNvSpPr>
            <a:spLocks noGrp="1"/>
          </p:cNvSpPr>
          <p:nvPr>
            <p:ph type="title"/>
          </p:nvPr>
        </p:nvSpPr>
        <p:spPr/>
        <p:txBody>
          <a:bodyPr/>
          <a:lstStyle/>
          <a:p>
            <a:r>
              <a:rPr lang="en-US" dirty="0"/>
              <a:t>Procedure :</a:t>
            </a:r>
            <a:endParaRPr lang="en-IN" dirty="0"/>
          </a:p>
        </p:txBody>
      </p:sp>
      <p:sp>
        <p:nvSpPr>
          <p:cNvPr id="3" name="Content Placeholder 2">
            <a:extLst>
              <a:ext uri="{FF2B5EF4-FFF2-40B4-BE49-F238E27FC236}">
                <a16:creationId xmlns:a16="http://schemas.microsoft.com/office/drawing/2014/main" id="{5BF084B1-897B-4050-885A-5910F0DAE5CF}"/>
              </a:ext>
            </a:extLst>
          </p:cNvPr>
          <p:cNvSpPr>
            <a:spLocks noGrp="1"/>
          </p:cNvSpPr>
          <p:nvPr>
            <p:ph idx="1"/>
          </p:nvPr>
        </p:nvSpPr>
        <p:spPr/>
        <p:txBody>
          <a:bodyPr>
            <a:normAutofit/>
          </a:bodyPr>
          <a:lstStyle/>
          <a:p>
            <a:r>
              <a:rPr lang="en-IN" sz="2800" dirty="0"/>
              <a:t>Step 1: Configure the Linksys wireless router to require WEP.</a:t>
            </a:r>
            <a:endParaRPr lang="en-US" sz="2800" dirty="0"/>
          </a:p>
          <a:p>
            <a:r>
              <a:rPr lang="en-IN" sz="2800" dirty="0"/>
              <a:t>Step 2: Configure WEP on the customer wireless workstation.</a:t>
            </a:r>
            <a:endParaRPr lang="en-US" sz="2800" dirty="0"/>
          </a:p>
          <a:p>
            <a:r>
              <a:rPr lang="en-IN" sz="2800" dirty="0"/>
              <a:t>Step 3: Verify the configuration</a:t>
            </a:r>
            <a:r>
              <a:rPr lang="en-US" sz="2800" dirty="0"/>
              <a:t>.</a:t>
            </a:r>
            <a:endParaRPr lang="en-IN" sz="2800" dirty="0"/>
          </a:p>
        </p:txBody>
      </p:sp>
    </p:spTree>
    <p:extLst>
      <p:ext uri="{BB962C8B-B14F-4D97-AF65-F5344CB8AC3E}">
        <p14:creationId xmlns:p14="http://schemas.microsoft.com/office/powerpoint/2010/main" val="336088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123E-A2F8-4C2C-B94A-8946CAB6EFBF}"/>
              </a:ext>
            </a:extLst>
          </p:cNvPr>
          <p:cNvSpPr>
            <a:spLocks noGrp="1"/>
          </p:cNvSpPr>
          <p:nvPr>
            <p:ph type="title"/>
          </p:nvPr>
        </p:nvSpPr>
        <p:spPr/>
        <p:txBody>
          <a:bodyPr/>
          <a:lstStyle/>
          <a:p>
            <a:r>
              <a:rPr lang="en-US" dirty="0"/>
              <a:t>WEP ENCRYPTION</a:t>
            </a:r>
            <a:endParaRPr lang="en-IN" dirty="0"/>
          </a:p>
        </p:txBody>
      </p:sp>
      <p:sp>
        <p:nvSpPr>
          <p:cNvPr id="3" name="Content Placeholder 2">
            <a:extLst>
              <a:ext uri="{FF2B5EF4-FFF2-40B4-BE49-F238E27FC236}">
                <a16:creationId xmlns:a16="http://schemas.microsoft.com/office/drawing/2014/main" id="{FDA51E9F-9DA4-48F9-BCE4-C4575D8DB56A}"/>
              </a:ext>
            </a:extLst>
          </p:cNvPr>
          <p:cNvSpPr>
            <a:spLocks noGrp="1"/>
          </p:cNvSpPr>
          <p:nvPr>
            <p:ph idx="1"/>
          </p:nvPr>
        </p:nvSpPr>
        <p:spPr>
          <a:xfrm>
            <a:off x="791634" y="1270000"/>
            <a:ext cx="8596668" cy="3880773"/>
          </a:xfrm>
        </p:spPr>
        <p:txBody>
          <a:bodyPr>
            <a:normAutofit/>
          </a:bodyPr>
          <a:lstStyle/>
          <a:p>
            <a:r>
              <a:rPr lang="en-IN" sz="2400" b="0" i="0" dirty="0">
                <a:solidFill>
                  <a:srgbClr val="000000"/>
                </a:solidFill>
                <a:effectLst/>
                <a:latin typeface="ff3"/>
              </a:rPr>
              <a:t>For each packet, a 24-bit initialization vector (IV) is chosen.</a:t>
            </a:r>
          </a:p>
          <a:p>
            <a:r>
              <a:rPr lang="en-IN" sz="2400" b="0" i="0" dirty="0">
                <a:solidFill>
                  <a:srgbClr val="000000"/>
                </a:solidFill>
                <a:effectLst/>
                <a:latin typeface="ff3"/>
              </a:rPr>
              <a:t>The IV concatenated with the root key yields the perpacket key. </a:t>
            </a:r>
            <a:endParaRPr lang="en-IN" sz="2400" dirty="0">
              <a:solidFill>
                <a:srgbClr val="000000"/>
              </a:solidFill>
              <a:latin typeface="ff3"/>
            </a:endParaRPr>
          </a:p>
          <a:p>
            <a:r>
              <a:rPr lang="en-IN" sz="2400" b="0" i="0" dirty="0">
                <a:solidFill>
                  <a:srgbClr val="000000"/>
                </a:solidFill>
                <a:effectLst/>
                <a:latin typeface="ff3"/>
              </a:rPr>
              <a:t>The CRC-32 is calculated over the data to be encrypted. The per packet key is then used to encrypt the data followed by the ICV using RC4 stream cipher.</a:t>
            </a:r>
          </a:p>
          <a:p>
            <a:r>
              <a:rPr lang="en-IN" sz="2400" b="0" i="0" dirty="0">
                <a:solidFill>
                  <a:srgbClr val="000000"/>
                </a:solidFill>
                <a:effectLst/>
                <a:latin typeface="ff3"/>
              </a:rPr>
              <a:t>The (unencrypted) IV is transmitted in the header of the packet.</a:t>
            </a:r>
          </a:p>
          <a:p>
            <a:endParaRPr lang="en-IN" sz="2400" dirty="0"/>
          </a:p>
        </p:txBody>
      </p:sp>
      <p:pic>
        <p:nvPicPr>
          <p:cNvPr id="5" name="Picture 4">
            <a:extLst>
              <a:ext uri="{FF2B5EF4-FFF2-40B4-BE49-F238E27FC236}">
                <a16:creationId xmlns:a16="http://schemas.microsoft.com/office/drawing/2014/main" id="{5FEC8BAD-DB68-4B57-941C-BE552438EEE5}"/>
              </a:ext>
            </a:extLst>
          </p:cNvPr>
          <p:cNvPicPr>
            <a:picLocks noChangeAspect="1"/>
          </p:cNvPicPr>
          <p:nvPr/>
        </p:nvPicPr>
        <p:blipFill>
          <a:blip r:embed="rId2"/>
          <a:stretch>
            <a:fillRect/>
          </a:stretch>
        </p:blipFill>
        <p:spPr>
          <a:xfrm>
            <a:off x="1375648" y="4023114"/>
            <a:ext cx="8855207" cy="2834886"/>
          </a:xfrm>
          <a:prstGeom prst="rect">
            <a:avLst/>
          </a:prstGeom>
        </p:spPr>
      </p:pic>
    </p:spTree>
    <p:extLst>
      <p:ext uri="{BB962C8B-B14F-4D97-AF65-F5344CB8AC3E}">
        <p14:creationId xmlns:p14="http://schemas.microsoft.com/office/powerpoint/2010/main" val="285527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F130-2F6E-4932-82C7-212B25CAD3A5}"/>
              </a:ext>
            </a:extLst>
          </p:cNvPr>
          <p:cNvSpPr>
            <a:spLocks noGrp="1"/>
          </p:cNvSpPr>
          <p:nvPr>
            <p:ph type="title"/>
          </p:nvPr>
        </p:nvSpPr>
        <p:spPr/>
        <p:txBody>
          <a:bodyPr/>
          <a:lstStyle/>
          <a:p>
            <a:r>
              <a:rPr lang="en-US" dirty="0"/>
              <a:t>WEP Decryption</a:t>
            </a:r>
            <a:endParaRPr lang="en-IN" dirty="0"/>
          </a:p>
        </p:txBody>
      </p:sp>
      <p:sp>
        <p:nvSpPr>
          <p:cNvPr id="3" name="Content Placeholder 2">
            <a:extLst>
              <a:ext uri="{FF2B5EF4-FFF2-40B4-BE49-F238E27FC236}">
                <a16:creationId xmlns:a16="http://schemas.microsoft.com/office/drawing/2014/main" id="{15A40792-3229-46A3-8CBA-DE092926584B}"/>
              </a:ext>
            </a:extLst>
          </p:cNvPr>
          <p:cNvSpPr>
            <a:spLocks noGrp="1"/>
          </p:cNvSpPr>
          <p:nvPr>
            <p:ph idx="1"/>
          </p:nvPr>
        </p:nvSpPr>
        <p:spPr>
          <a:xfrm>
            <a:off x="677334" y="1360489"/>
            <a:ext cx="8596668" cy="3880773"/>
          </a:xfrm>
        </p:spPr>
        <p:txBody>
          <a:bodyPr>
            <a:normAutofit/>
          </a:bodyPr>
          <a:lstStyle/>
          <a:p>
            <a:r>
              <a:rPr lang="en-IN" sz="2000" b="0" i="0" dirty="0">
                <a:solidFill>
                  <a:srgbClr val="000000"/>
                </a:solidFill>
                <a:effectLst/>
                <a:latin typeface="ff3"/>
              </a:rPr>
              <a:t>The initialization vector (IV) is unencrypted in the header.</a:t>
            </a:r>
          </a:p>
          <a:p>
            <a:r>
              <a:rPr lang="en-IN" sz="2000" b="0" i="0" dirty="0">
                <a:solidFill>
                  <a:srgbClr val="000000"/>
                </a:solidFill>
                <a:effectLst/>
                <a:latin typeface="ff3"/>
              </a:rPr>
              <a:t>The IV is appended to the root key.</a:t>
            </a:r>
          </a:p>
          <a:p>
            <a:r>
              <a:rPr lang="en-IN" sz="2000" dirty="0">
                <a:solidFill>
                  <a:srgbClr val="000000"/>
                </a:solidFill>
                <a:latin typeface="ff3"/>
              </a:rPr>
              <a:t> </a:t>
            </a:r>
            <a:r>
              <a:rPr lang="en-IN" sz="2000" b="0" i="0" dirty="0">
                <a:solidFill>
                  <a:srgbClr val="000000"/>
                </a:solidFill>
                <a:effectLst/>
                <a:latin typeface="ff3"/>
              </a:rPr>
              <a:t> The combination of IV and the root key is used as an input for the pseudo-random number generator to generate a bit sequence.</a:t>
            </a:r>
            <a:endParaRPr lang="en-IN" sz="2000" dirty="0">
              <a:solidFill>
                <a:srgbClr val="000000"/>
              </a:solidFill>
              <a:latin typeface="ff3"/>
            </a:endParaRPr>
          </a:p>
          <a:p>
            <a:r>
              <a:rPr lang="en-IN" sz="2000" b="0" i="0" dirty="0">
                <a:solidFill>
                  <a:srgbClr val="000000"/>
                </a:solidFill>
                <a:effectLst/>
                <a:latin typeface="ff3"/>
              </a:rPr>
              <a:t>This sequence is XORed with the encrypted data plus ICV to decrypt the data.</a:t>
            </a:r>
          </a:p>
          <a:p>
            <a:r>
              <a:rPr lang="en-IN" sz="2000" b="0" i="0" dirty="0">
                <a:solidFill>
                  <a:srgbClr val="000000"/>
                </a:solidFill>
                <a:effectLst/>
                <a:latin typeface="ff3"/>
              </a:rPr>
              <a:t>The ICV calculation then is run. If the value matches the value of ICV in the incoming frame, the data is considered to be valid.</a:t>
            </a:r>
          </a:p>
          <a:p>
            <a:endParaRPr lang="en-IN" sz="2000" dirty="0"/>
          </a:p>
        </p:txBody>
      </p:sp>
      <p:pic>
        <p:nvPicPr>
          <p:cNvPr id="5" name="Picture 4">
            <a:extLst>
              <a:ext uri="{FF2B5EF4-FFF2-40B4-BE49-F238E27FC236}">
                <a16:creationId xmlns:a16="http://schemas.microsoft.com/office/drawing/2014/main" id="{0B5DD902-32B4-4456-8044-0CC6D49099C8}"/>
              </a:ext>
            </a:extLst>
          </p:cNvPr>
          <p:cNvPicPr>
            <a:picLocks noChangeAspect="1"/>
          </p:cNvPicPr>
          <p:nvPr/>
        </p:nvPicPr>
        <p:blipFill>
          <a:blip r:embed="rId2"/>
          <a:stretch>
            <a:fillRect/>
          </a:stretch>
        </p:blipFill>
        <p:spPr>
          <a:xfrm>
            <a:off x="828250" y="4242955"/>
            <a:ext cx="9792549" cy="1996613"/>
          </a:xfrm>
          <a:prstGeom prst="rect">
            <a:avLst/>
          </a:prstGeom>
        </p:spPr>
      </p:pic>
    </p:spTree>
    <p:extLst>
      <p:ext uri="{BB962C8B-B14F-4D97-AF65-F5344CB8AC3E}">
        <p14:creationId xmlns:p14="http://schemas.microsoft.com/office/powerpoint/2010/main" val="79371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FF99-C01F-4595-934A-6CC780940489}"/>
              </a:ext>
            </a:extLst>
          </p:cNvPr>
          <p:cNvSpPr>
            <a:spLocks noGrp="1"/>
          </p:cNvSpPr>
          <p:nvPr>
            <p:ph type="title"/>
          </p:nvPr>
        </p:nvSpPr>
        <p:spPr>
          <a:xfrm>
            <a:off x="286809" y="257175"/>
            <a:ext cx="8596668" cy="1320800"/>
          </a:xfrm>
        </p:spPr>
        <p:txBody>
          <a:bodyPr/>
          <a:lstStyle/>
          <a:p>
            <a:r>
              <a:rPr lang="en-US" dirty="0"/>
              <a:t>Git hub commits</a:t>
            </a:r>
            <a:endParaRPr lang="en-IN" dirty="0"/>
          </a:p>
        </p:txBody>
      </p:sp>
      <p:pic>
        <p:nvPicPr>
          <p:cNvPr id="7" name="Picture 6">
            <a:extLst>
              <a:ext uri="{FF2B5EF4-FFF2-40B4-BE49-F238E27FC236}">
                <a16:creationId xmlns:a16="http://schemas.microsoft.com/office/drawing/2014/main" id="{D4D46245-B2C6-4012-8EA4-43D72417E55D}"/>
              </a:ext>
            </a:extLst>
          </p:cNvPr>
          <p:cNvPicPr>
            <a:picLocks noChangeAspect="1"/>
          </p:cNvPicPr>
          <p:nvPr/>
        </p:nvPicPr>
        <p:blipFill rotWithShape="1">
          <a:blip r:embed="rId2"/>
          <a:srcRect r="859" b="5416"/>
          <a:stretch/>
        </p:blipFill>
        <p:spPr>
          <a:xfrm>
            <a:off x="1" y="1285875"/>
            <a:ext cx="7848600" cy="5200651"/>
          </a:xfrm>
          <a:prstGeom prst="rect">
            <a:avLst/>
          </a:prstGeom>
        </p:spPr>
      </p:pic>
      <p:pic>
        <p:nvPicPr>
          <p:cNvPr id="11" name="Picture 10">
            <a:extLst>
              <a:ext uri="{FF2B5EF4-FFF2-40B4-BE49-F238E27FC236}">
                <a16:creationId xmlns:a16="http://schemas.microsoft.com/office/drawing/2014/main" id="{3217BBBA-A1F9-43A4-B87B-802996C6F666}"/>
              </a:ext>
            </a:extLst>
          </p:cNvPr>
          <p:cNvPicPr>
            <a:picLocks noChangeAspect="1"/>
          </p:cNvPicPr>
          <p:nvPr/>
        </p:nvPicPr>
        <p:blipFill rotWithShape="1">
          <a:blip r:embed="rId3"/>
          <a:srcRect b="5416"/>
          <a:stretch/>
        </p:blipFill>
        <p:spPr>
          <a:xfrm>
            <a:off x="6572250" y="1285874"/>
            <a:ext cx="5619750" cy="5200651"/>
          </a:xfrm>
          <a:prstGeom prst="rect">
            <a:avLst/>
          </a:prstGeom>
        </p:spPr>
      </p:pic>
    </p:spTree>
    <p:extLst>
      <p:ext uri="{BB962C8B-B14F-4D97-AF65-F5344CB8AC3E}">
        <p14:creationId xmlns:p14="http://schemas.microsoft.com/office/powerpoint/2010/main" val="36556407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324</TotalTime>
  <Words>1062</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ff3</vt:lpstr>
      <vt:lpstr>inter-regular</vt:lpstr>
      <vt:lpstr>Roboto</vt:lpstr>
      <vt:lpstr>Times New Roman</vt:lpstr>
      <vt:lpstr>Trebuchet MS</vt:lpstr>
      <vt:lpstr>Wingdings</vt:lpstr>
      <vt:lpstr>Wingdings 3</vt:lpstr>
      <vt:lpstr>Facet</vt:lpstr>
      <vt:lpstr>Configuring WEP on a wireless router</vt:lpstr>
      <vt:lpstr>PROJECT ABSTRACT</vt:lpstr>
      <vt:lpstr>Intoduction</vt:lpstr>
      <vt:lpstr>How WEP Keys Work  </vt:lpstr>
      <vt:lpstr>PowerPoint Presentation</vt:lpstr>
      <vt:lpstr>Procedure :</vt:lpstr>
      <vt:lpstr>WEP ENCRYPTION</vt:lpstr>
      <vt:lpstr>WEP Decryption</vt:lpstr>
      <vt:lpstr>Git hub commits</vt:lpstr>
      <vt:lpstr>Work In Progress</vt:lpstr>
      <vt:lpstr>Implementation</vt:lpstr>
      <vt:lpstr>Step -2 :</vt:lpstr>
      <vt:lpstr>Step-3 </vt:lpstr>
      <vt:lpstr>Step :4</vt:lpstr>
      <vt:lpstr>Step-5</vt:lpstr>
      <vt:lpstr>Step-6</vt:lpstr>
      <vt:lpstr>Step-7</vt:lpstr>
      <vt:lpstr>Step-8</vt:lpstr>
      <vt:lpstr>Step-9</vt:lpstr>
      <vt:lpstr>Step-10</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WEP on a wireless router</dc:title>
  <dc:creator>koushikreddy36341@gmail.com</dc:creator>
  <cp:lastModifiedBy>koushikreddy36341@gmail.com</cp:lastModifiedBy>
  <cp:revision>7</cp:revision>
  <dcterms:created xsi:type="dcterms:W3CDTF">2022-01-22T04:16:51Z</dcterms:created>
  <dcterms:modified xsi:type="dcterms:W3CDTF">2022-02-26T04:45:01Z</dcterms:modified>
</cp:coreProperties>
</file>