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60" r:id="rId5"/>
    <p:sldId id="259"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14EC69-0D79-4B58-9544-F460F26437B7}" v="5" dt="2022-01-31T08:20:28.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reddy36341@gmail.com" userId="ec4420805dcd77ac" providerId="LiveId" clId="{C614EC69-0D79-4B58-9544-F460F26437B7}"/>
    <pc:docChg chg="undo custSel addSld modSld sldOrd">
      <pc:chgData name="koushikreddy36341@gmail.com" userId="ec4420805dcd77ac" providerId="LiveId" clId="{C614EC69-0D79-4B58-9544-F460F26437B7}" dt="2022-01-31T09:00:54.462" v="399" actId="113"/>
      <pc:docMkLst>
        <pc:docMk/>
      </pc:docMkLst>
      <pc:sldChg chg="modSp mod">
        <pc:chgData name="koushikreddy36341@gmail.com" userId="ec4420805dcd77ac" providerId="LiveId" clId="{C614EC69-0D79-4B58-9544-F460F26437B7}" dt="2022-01-31T08:44:31.899" v="398" actId="207"/>
        <pc:sldMkLst>
          <pc:docMk/>
          <pc:sldMk cId="1453344309" sldId="256"/>
        </pc:sldMkLst>
        <pc:spChg chg="mod">
          <ac:chgData name="koushikreddy36341@gmail.com" userId="ec4420805dcd77ac" providerId="LiveId" clId="{C614EC69-0D79-4B58-9544-F460F26437B7}" dt="2022-01-31T08:44:31.899" v="398" actId="207"/>
          <ac:spMkLst>
            <pc:docMk/>
            <pc:sldMk cId="1453344309" sldId="256"/>
            <ac:spMk id="2" creationId="{30E5761C-5805-4AB9-82EE-157E4E2783FD}"/>
          </ac:spMkLst>
        </pc:spChg>
        <pc:picChg chg="mod">
          <ac:chgData name="koushikreddy36341@gmail.com" userId="ec4420805dcd77ac" providerId="LiveId" clId="{C614EC69-0D79-4B58-9544-F460F26437B7}" dt="2022-01-31T02:14:22.822" v="316" actId="1076"/>
          <ac:picMkLst>
            <pc:docMk/>
            <pc:sldMk cId="1453344309" sldId="256"/>
            <ac:picMk id="4" creationId="{CAF047B2-F967-48EE-AA4D-DF8778369D78}"/>
          </ac:picMkLst>
        </pc:picChg>
      </pc:sldChg>
      <pc:sldChg chg="addSp modSp mod ord">
        <pc:chgData name="koushikreddy36341@gmail.com" userId="ec4420805dcd77ac" providerId="LiveId" clId="{C614EC69-0D79-4B58-9544-F460F26437B7}" dt="2022-01-31T06:58:16.255" v="373" actId="20577"/>
        <pc:sldMkLst>
          <pc:docMk/>
          <pc:sldMk cId="3600773975" sldId="259"/>
        </pc:sldMkLst>
        <pc:spChg chg="mod">
          <ac:chgData name="koushikreddy36341@gmail.com" userId="ec4420805dcd77ac" providerId="LiveId" clId="{C614EC69-0D79-4B58-9544-F460F26437B7}" dt="2022-01-31T06:58:16.255" v="373" actId="20577"/>
          <ac:spMkLst>
            <pc:docMk/>
            <pc:sldMk cId="3600773975" sldId="259"/>
            <ac:spMk id="3" creationId="{F2228EE7-384A-4C3C-8CE7-DFA5BCBEF033}"/>
          </ac:spMkLst>
        </pc:spChg>
        <pc:picChg chg="add mod">
          <ac:chgData name="koushikreddy36341@gmail.com" userId="ec4420805dcd77ac" providerId="LiveId" clId="{C614EC69-0D79-4B58-9544-F460F26437B7}" dt="2022-01-30T16:50:29.895" v="162" actId="1076"/>
          <ac:picMkLst>
            <pc:docMk/>
            <pc:sldMk cId="3600773975" sldId="259"/>
            <ac:picMk id="6" creationId="{2257EE1E-569C-420C-8149-7E56895E1F68}"/>
          </ac:picMkLst>
        </pc:picChg>
      </pc:sldChg>
      <pc:sldChg chg="modSp add mod ord">
        <pc:chgData name="koushikreddy36341@gmail.com" userId="ec4420805dcd77ac" providerId="LiveId" clId="{C614EC69-0D79-4B58-9544-F460F26437B7}" dt="2022-01-31T08:44:26.429" v="396" actId="14100"/>
        <pc:sldMkLst>
          <pc:docMk/>
          <pc:sldMk cId="2613416899" sldId="260"/>
        </pc:sldMkLst>
        <pc:graphicFrameChg chg="mod modGraphic">
          <ac:chgData name="koushikreddy36341@gmail.com" userId="ec4420805dcd77ac" providerId="LiveId" clId="{C614EC69-0D79-4B58-9544-F460F26437B7}" dt="2022-01-31T08:44:26.429" v="396" actId="14100"/>
          <ac:graphicFrameMkLst>
            <pc:docMk/>
            <pc:sldMk cId="2613416899" sldId="260"/>
            <ac:graphicFrameMk id="4" creationId="{5168D165-3902-4142-86D7-40E944A4E34E}"/>
          </ac:graphicFrameMkLst>
        </pc:graphicFrameChg>
      </pc:sldChg>
      <pc:sldChg chg="modSp new mod">
        <pc:chgData name="koushikreddy36341@gmail.com" userId="ec4420805dcd77ac" providerId="LiveId" clId="{C614EC69-0D79-4B58-9544-F460F26437B7}" dt="2022-01-30T17:02:42.165" v="266" actId="12"/>
        <pc:sldMkLst>
          <pc:docMk/>
          <pc:sldMk cId="4252826971" sldId="261"/>
        </pc:sldMkLst>
        <pc:spChg chg="mod">
          <ac:chgData name="koushikreddy36341@gmail.com" userId="ec4420805dcd77ac" providerId="LiveId" clId="{C614EC69-0D79-4B58-9544-F460F26437B7}" dt="2022-01-30T16:56:20.703" v="184" actId="20577"/>
          <ac:spMkLst>
            <pc:docMk/>
            <pc:sldMk cId="4252826971" sldId="261"/>
            <ac:spMk id="2" creationId="{19B66C1C-CF0A-441D-8151-CF8068BC9C38}"/>
          </ac:spMkLst>
        </pc:spChg>
        <pc:spChg chg="mod">
          <ac:chgData name="koushikreddy36341@gmail.com" userId="ec4420805dcd77ac" providerId="LiveId" clId="{C614EC69-0D79-4B58-9544-F460F26437B7}" dt="2022-01-30T17:02:42.165" v="266" actId="12"/>
          <ac:spMkLst>
            <pc:docMk/>
            <pc:sldMk cId="4252826971" sldId="261"/>
            <ac:spMk id="3" creationId="{58BBDF1F-BFEB-4E0E-8EDC-7F25ACE2F246}"/>
          </ac:spMkLst>
        </pc:spChg>
      </pc:sldChg>
      <pc:sldChg chg="modSp new mod">
        <pc:chgData name="koushikreddy36341@gmail.com" userId="ec4420805dcd77ac" providerId="LiveId" clId="{C614EC69-0D79-4B58-9544-F460F26437B7}" dt="2022-01-30T17:09:43.786" v="311" actId="255"/>
        <pc:sldMkLst>
          <pc:docMk/>
          <pc:sldMk cId="4176569586" sldId="262"/>
        </pc:sldMkLst>
        <pc:spChg chg="mod">
          <ac:chgData name="koushikreddy36341@gmail.com" userId="ec4420805dcd77ac" providerId="LiveId" clId="{C614EC69-0D79-4B58-9544-F460F26437B7}" dt="2022-01-30T17:06:59.102" v="282" actId="20577"/>
          <ac:spMkLst>
            <pc:docMk/>
            <pc:sldMk cId="4176569586" sldId="262"/>
            <ac:spMk id="2" creationId="{EFCDF311-E6F0-4071-B8B4-33F3FA465C8D}"/>
          </ac:spMkLst>
        </pc:spChg>
        <pc:spChg chg="mod">
          <ac:chgData name="koushikreddy36341@gmail.com" userId="ec4420805dcd77ac" providerId="LiveId" clId="{C614EC69-0D79-4B58-9544-F460F26437B7}" dt="2022-01-30T17:09:43.786" v="311" actId="255"/>
          <ac:spMkLst>
            <pc:docMk/>
            <pc:sldMk cId="4176569586" sldId="262"/>
            <ac:spMk id="3" creationId="{F6B0AD1F-2F43-44D4-9D47-99AB86AE0285}"/>
          </ac:spMkLst>
        </pc:spChg>
      </pc:sldChg>
      <pc:sldChg chg="modSp new mod">
        <pc:chgData name="koushikreddy36341@gmail.com" userId="ec4420805dcd77ac" providerId="LiveId" clId="{C614EC69-0D79-4B58-9544-F460F26437B7}" dt="2022-01-31T09:00:54.462" v="399" actId="113"/>
        <pc:sldMkLst>
          <pc:docMk/>
          <pc:sldMk cId="931614831" sldId="263"/>
        </pc:sldMkLst>
        <pc:spChg chg="mod">
          <ac:chgData name="koushikreddy36341@gmail.com" userId="ec4420805dcd77ac" providerId="LiveId" clId="{C614EC69-0D79-4B58-9544-F460F26437B7}" dt="2022-01-31T07:04:02.194" v="385" actId="1076"/>
          <ac:spMkLst>
            <pc:docMk/>
            <pc:sldMk cId="931614831" sldId="263"/>
            <ac:spMk id="2" creationId="{86727695-8122-4775-B44D-D234416E3761}"/>
          </ac:spMkLst>
        </pc:spChg>
        <pc:spChg chg="mod">
          <ac:chgData name="koushikreddy36341@gmail.com" userId="ec4420805dcd77ac" providerId="LiveId" clId="{C614EC69-0D79-4B58-9544-F460F26437B7}" dt="2022-01-31T09:00:54.462" v="399" actId="113"/>
          <ac:spMkLst>
            <pc:docMk/>
            <pc:sldMk cId="931614831" sldId="263"/>
            <ac:spMk id="3" creationId="{6521904E-E0EF-487B-A8CC-4AE2BA93EC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597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329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258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93295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103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365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044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17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9582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6690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5349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1350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5122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9927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9619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7107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53BEF823-48A5-43FC-BE03-E79964288B41}" type="datetimeFigureOut">
              <a:rPr lang="en-US" smtClean="0"/>
              <a:pPr algn="r"/>
              <a:t>1/31/2022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440404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ata-flair.training/blogs/python-librarie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Abstract background of data">
            <a:extLst>
              <a:ext uri="{FF2B5EF4-FFF2-40B4-BE49-F238E27FC236}">
                <a16:creationId xmlns:a16="http://schemas.microsoft.com/office/drawing/2014/main" id="{CAF047B2-F967-48EE-AA4D-DF8778369D78}"/>
              </a:ext>
            </a:extLst>
          </p:cNvPr>
          <p:cNvPicPr>
            <a:picLocks noChangeAspect="1"/>
          </p:cNvPicPr>
          <p:nvPr/>
        </p:nvPicPr>
        <p:blipFill rotWithShape="1">
          <a:blip r:embed="rId2"/>
          <a:src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30E5761C-5805-4AB9-82EE-157E4E2783FD}"/>
              </a:ext>
            </a:extLst>
          </p:cNvPr>
          <p:cNvSpPr>
            <a:spLocks noGrp="1"/>
          </p:cNvSpPr>
          <p:nvPr>
            <p:ph type="ctrTitle"/>
          </p:nvPr>
        </p:nvSpPr>
        <p:spPr>
          <a:xfrm>
            <a:off x="1078992" y="2641600"/>
            <a:ext cx="9052560" cy="2047579"/>
          </a:xfrm>
        </p:spPr>
        <p:txBody>
          <a:bodyPr>
            <a:normAutofit/>
          </a:bodyPr>
          <a:lstStyle/>
          <a:p>
            <a:pPr algn="ct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Speech Emotion Recognition with librosa Python</a:t>
            </a:r>
            <a:endParaRPr lang="en-IN"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A297552-D5C6-4ECC-970C-5E1F4EAAA835}"/>
              </a:ext>
            </a:extLst>
          </p:cNvPr>
          <p:cNvSpPr>
            <a:spLocks noGrp="1"/>
          </p:cNvSpPr>
          <p:nvPr>
            <p:ph type="subTitle" idx="1"/>
          </p:nvPr>
        </p:nvSpPr>
        <p:spPr>
          <a:xfrm>
            <a:off x="1078993" y="5010912"/>
            <a:ext cx="5250688" cy="1684528"/>
          </a:xfrm>
        </p:spPr>
        <p:txBody>
          <a:bodyPr>
            <a:normAutofit fontScale="92500" lnSpcReduction="20000"/>
          </a:bodyPr>
          <a:lstStyle/>
          <a:p>
            <a:pPr>
              <a:lnSpc>
                <a:spcPct val="90000"/>
              </a:lnSpc>
            </a:pPr>
            <a:r>
              <a:rPr lang="en-IN" sz="2000" dirty="0">
                <a:solidFill>
                  <a:srgbClr val="FFFFFF"/>
                </a:solidFill>
              </a:rPr>
              <a:t>Team Members: -</a:t>
            </a:r>
          </a:p>
          <a:p>
            <a:pPr>
              <a:lnSpc>
                <a:spcPct val="90000"/>
              </a:lnSpc>
            </a:pPr>
            <a:r>
              <a:rPr lang="en-IN" sz="2000" dirty="0">
                <a:solidFill>
                  <a:srgbClr val="FFFFFF"/>
                </a:solidFill>
              </a:rPr>
              <a:t>MTV Soumith (2010030097)</a:t>
            </a:r>
          </a:p>
          <a:p>
            <a:pPr>
              <a:lnSpc>
                <a:spcPct val="90000"/>
              </a:lnSpc>
            </a:pPr>
            <a:r>
              <a:rPr lang="en-IN" sz="2000" dirty="0">
                <a:solidFill>
                  <a:srgbClr val="FFFFFF"/>
                </a:solidFill>
              </a:rPr>
              <a:t>C.Koushik Reddy(2010030027)</a:t>
            </a:r>
          </a:p>
          <a:p>
            <a:pPr>
              <a:lnSpc>
                <a:spcPct val="90000"/>
              </a:lnSpc>
            </a:pPr>
            <a:r>
              <a:rPr lang="en-IN" sz="2000" dirty="0">
                <a:solidFill>
                  <a:srgbClr val="FFFFFF"/>
                </a:solidFill>
              </a:rPr>
              <a:t>D.Chaitanya(2010030045)</a:t>
            </a:r>
          </a:p>
          <a:p>
            <a:pPr>
              <a:lnSpc>
                <a:spcPct val="90000"/>
              </a:lnSpc>
            </a:pPr>
            <a:r>
              <a:rPr lang="en-IN" sz="2000" dirty="0">
                <a:solidFill>
                  <a:srgbClr val="FFFFFF"/>
                </a:solidFill>
              </a:rPr>
              <a:t>TSS Subramanyam(2010030167)</a:t>
            </a:r>
          </a:p>
          <a:p>
            <a:pPr>
              <a:lnSpc>
                <a:spcPct val="90000"/>
              </a:lnSpc>
            </a:pPr>
            <a:endParaRPr lang="en-IN" sz="600" dirty="0">
              <a:solidFill>
                <a:srgbClr val="FFFFFF"/>
              </a:solidFill>
            </a:endParaRPr>
          </a:p>
        </p:txBody>
      </p:sp>
    </p:spTree>
    <p:extLst>
      <p:ext uri="{BB962C8B-B14F-4D97-AF65-F5344CB8AC3E}">
        <p14:creationId xmlns:p14="http://schemas.microsoft.com/office/powerpoint/2010/main" val="145334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6307D8-4F7C-45FC-A469-2297678D9E5C}"/>
              </a:ext>
            </a:extLst>
          </p:cNvPr>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Abstract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9D17071-A94B-49F1-AC01-262B75349499}"/>
              </a:ext>
            </a:extLst>
          </p:cNvPr>
          <p:cNvSpPr>
            <a:spLocks noGrp="1"/>
          </p:cNvSpPr>
          <p:nvPr>
            <p:ph idx="1"/>
          </p:nvPr>
        </p:nvSpPr>
        <p:spPr>
          <a:xfrm>
            <a:off x="6116084" y="609601"/>
            <a:ext cx="5511296" cy="5175624"/>
          </a:xfrm>
        </p:spPr>
        <p:txBody>
          <a:bodyPr anchor="ctr">
            <a:normAutofit/>
          </a:bodyPr>
          <a:lstStyle/>
          <a:p>
            <a:pPr fontAlgn="base">
              <a:buFont typeface="Wingdings" panose="05000000000000000000" pitchFamily="2" charset="2"/>
              <a:buChar char="Ø"/>
            </a:pPr>
            <a:r>
              <a:rPr lang="en-US" sz="2000" b="0" i="0" dirty="0">
                <a:solidFill>
                  <a:srgbClr val="FFFFFF"/>
                </a:solidFill>
                <a:effectLst/>
                <a:latin typeface="Times New Roman" panose="02020603050405020304" pitchFamily="18" charset="0"/>
                <a:cs typeface="Times New Roman" panose="02020603050405020304" pitchFamily="18" charset="0"/>
              </a:rPr>
              <a:t>Emotion recognition is a rapidly growing research domain in recent years. Unlike humans, machines lack the abilities to perceive and show emotions. </a:t>
            </a:r>
          </a:p>
          <a:p>
            <a:pPr fontAlgn="base">
              <a:buFont typeface="Wingdings" panose="05000000000000000000" pitchFamily="2" charset="2"/>
              <a:buChar char="Ø"/>
            </a:pPr>
            <a:r>
              <a:rPr lang="en-US" sz="2000" b="0" i="0" dirty="0">
                <a:solidFill>
                  <a:srgbClr val="FFFFFF"/>
                </a:solidFill>
                <a:effectLst/>
                <a:latin typeface="Times New Roman" panose="02020603050405020304" pitchFamily="18" charset="0"/>
                <a:cs typeface="Times New Roman" panose="02020603050405020304" pitchFamily="18" charset="0"/>
              </a:rPr>
              <a:t>But human-computer interaction can be improved by automated emotions recognition, thereby reducing the need of human intervention. In this project, we are going to implement four basic emotional speech signals (Anger, Happy, Fear and Neutral).</a:t>
            </a:r>
            <a:endParaRPr lang="en-IN" sz="2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4018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A306-D460-4313-B294-7E0A542B7A50}"/>
              </a:ext>
            </a:extLst>
          </p:cNvPr>
          <p:cNvSpPr>
            <a:spLocks noGrp="1"/>
          </p:cNvSpPr>
          <p:nvPr>
            <p:ph type="title"/>
          </p:nvPr>
        </p:nvSpPr>
        <p:spPr>
          <a:xfrm>
            <a:off x="677334" y="609600"/>
            <a:ext cx="3843375" cy="5175624"/>
          </a:xfrm>
        </p:spPr>
        <p:txBody>
          <a:bodyPr anchor="ctr">
            <a:normAutofit/>
          </a:bodyPr>
          <a:lstStyle/>
          <a:p>
            <a:r>
              <a:rPr lang="en-IN" dirty="0">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365A1A4E-5C04-46B3-A57A-A8A2C546B57B}"/>
              </a:ext>
            </a:extLst>
          </p:cNvPr>
          <p:cNvSpPr>
            <a:spLocks noGrp="1"/>
          </p:cNvSpPr>
          <p:nvPr>
            <p:ph idx="1"/>
          </p:nvPr>
        </p:nvSpPr>
        <p:spPr>
          <a:xfrm>
            <a:off x="6116084" y="609601"/>
            <a:ext cx="5511296" cy="5175624"/>
          </a:xfrm>
        </p:spPr>
        <p:txBody>
          <a:bodyPr anchor="ctr">
            <a:normAutofit/>
          </a:bodyPr>
          <a:lstStyle/>
          <a:p>
            <a:pPr>
              <a:lnSpc>
                <a:spcPct val="90000"/>
              </a:lnSpc>
              <a:buFont typeface="Wingdings" panose="05000000000000000000" pitchFamily="2" charset="2"/>
              <a:buChar char="Ø"/>
            </a:pPr>
            <a:r>
              <a:rPr lang="en-US" b="0" i="0" dirty="0">
                <a:solidFill>
                  <a:srgbClr val="FFFFFF"/>
                </a:solidFill>
                <a:effectLst/>
                <a:latin typeface="Georgia" panose="02040502050405020303" pitchFamily="18" charset="0"/>
              </a:rPr>
              <a:t>Human computer interaction will be natural and effective when the interfaces are sensitive to human emotion or stress. Previous studies were mainly focused on facial emotion recognition, but speech emotion detection is gaining importance due its wide range of applications. Speech emotion recognition still remains a challenging task in the field of affective computing as no defined standards exist for emotion classification. Speech signal carries large information related to the emotions conveyed by a person. Speech recognition system fails miserably if robust techniques are not implemented to address the variations in speech due to emotion. Emotion detection from speech has two main steps. They are feature extraction and classification. The goal of this project is to give an overview on the types of corpus, features and classification techniques that are associated with speech emotion recognition.</a:t>
            </a:r>
            <a:endParaRPr lang="en-IN" dirty="0">
              <a:solidFill>
                <a:srgbClr val="FFFFFF"/>
              </a:solidFill>
            </a:endParaRPr>
          </a:p>
        </p:txBody>
      </p:sp>
    </p:spTree>
    <p:extLst>
      <p:ext uri="{BB962C8B-B14F-4D97-AF65-F5344CB8AC3E}">
        <p14:creationId xmlns:p14="http://schemas.microsoft.com/office/powerpoint/2010/main" val="34357825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8AE437-903E-4D0C-8637-CE7E894F9CCE}"/>
              </a:ext>
            </a:extLst>
          </p:cNvPr>
          <p:cNvSpPr>
            <a:spLocks noGrp="1"/>
          </p:cNvSpPr>
          <p:nvPr>
            <p:ph type="subTitle" idx="1"/>
          </p:nvPr>
        </p:nvSpPr>
        <p:spPr>
          <a:xfrm>
            <a:off x="1803919" y="718879"/>
            <a:ext cx="9144000" cy="1655762"/>
          </a:xfrm>
        </p:spPr>
        <p:txBody>
          <a:bodyPr/>
          <a:lstStyle/>
          <a:p>
            <a:endParaRPr lang="en-IN"/>
          </a:p>
        </p:txBody>
      </p:sp>
      <p:graphicFrame>
        <p:nvGraphicFramePr>
          <p:cNvPr id="4" name="Table 4">
            <a:extLst>
              <a:ext uri="{FF2B5EF4-FFF2-40B4-BE49-F238E27FC236}">
                <a16:creationId xmlns:a16="http://schemas.microsoft.com/office/drawing/2014/main" id="{5168D165-3902-4142-86D7-40E944A4E34E}"/>
              </a:ext>
            </a:extLst>
          </p:cNvPr>
          <p:cNvGraphicFramePr>
            <a:graphicFrameLocks noGrp="1"/>
          </p:cNvGraphicFramePr>
          <p:nvPr>
            <p:extLst>
              <p:ext uri="{D42A27DB-BD31-4B8C-83A1-F6EECF244321}">
                <p14:modId xmlns:p14="http://schemas.microsoft.com/office/powerpoint/2010/main" val="3523135258"/>
              </p:ext>
            </p:extLst>
          </p:nvPr>
        </p:nvGraphicFramePr>
        <p:xfrm>
          <a:off x="224971" y="0"/>
          <a:ext cx="11271378" cy="7839580"/>
        </p:xfrm>
        <a:graphic>
          <a:graphicData uri="http://schemas.openxmlformats.org/drawingml/2006/table">
            <a:tbl>
              <a:tblPr firstRow="1" bandRow="1">
                <a:tableStyleId>{5C22544A-7EE6-4342-B048-85BDC9FD1C3A}</a:tableStyleId>
              </a:tblPr>
              <a:tblGrid>
                <a:gridCol w="1878563">
                  <a:extLst>
                    <a:ext uri="{9D8B030D-6E8A-4147-A177-3AD203B41FA5}">
                      <a16:colId xmlns:a16="http://schemas.microsoft.com/office/drawing/2014/main" val="3995351256"/>
                    </a:ext>
                  </a:extLst>
                </a:gridCol>
                <a:gridCol w="1878563">
                  <a:extLst>
                    <a:ext uri="{9D8B030D-6E8A-4147-A177-3AD203B41FA5}">
                      <a16:colId xmlns:a16="http://schemas.microsoft.com/office/drawing/2014/main" val="2504935588"/>
                    </a:ext>
                  </a:extLst>
                </a:gridCol>
                <a:gridCol w="1878563">
                  <a:extLst>
                    <a:ext uri="{9D8B030D-6E8A-4147-A177-3AD203B41FA5}">
                      <a16:colId xmlns:a16="http://schemas.microsoft.com/office/drawing/2014/main" val="3511717503"/>
                    </a:ext>
                  </a:extLst>
                </a:gridCol>
                <a:gridCol w="1878563">
                  <a:extLst>
                    <a:ext uri="{9D8B030D-6E8A-4147-A177-3AD203B41FA5}">
                      <a16:colId xmlns:a16="http://schemas.microsoft.com/office/drawing/2014/main" val="3295575067"/>
                    </a:ext>
                  </a:extLst>
                </a:gridCol>
                <a:gridCol w="1878563">
                  <a:extLst>
                    <a:ext uri="{9D8B030D-6E8A-4147-A177-3AD203B41FA5}">
                      <a16:colId xmlns:a16="http://schemas.microsoft.com/office/drawing/2014/main" val="736080096"/>
                    </a:ext>
                  </a:extLst>
                </a:gridCol>
                <a:gridCol w="1878563">
                  <a:extLst>
                    <a:ext uri="{9D8B030D-6E8A-4147-A177-3AD203B41FA5}">
                      <a16:colId xmlns:a16="http://schemas.microsoft.com/office/drawing/2014/main" val="660830405"/>
                    </a:ext>
                  </a:extLst>
                </a:gridCol>
              </a:tblGrid>
              <a:tr h="1530220">
                <a:tc>
                  <a:txBody>
                    <a:bodyPr/>
                    <a:lstStyle/>
                    <a:p>
                      <a:r>
                        <a:rPr lang="en-US" dirty="0"/>
                        <a:t>SNO</a:t>
                      </a:r>
                      <a:endParaRPr lang="en-IN" dirty="0"/>
                    </a:p>
                  </a:txBody>
                  <a:tcPr/>
                </a:tc>
                <a:tc>
                  <a:txBody>
                    <a:bodyPr/>
                    <a:lstStyle/>
                    <a:p>
                      <a:r>
                        <a:rPr lang="en-US" dirty="0"/>
                        <a:t>Name of the Title</a:t>
                      </a:r>
                      <a:endParaRPr lang="en-IN" dirty="0"/>
                    </a:p>
                  </a:txBody>
                  <a:tcPr/>
                </a:tc>
                <a:tc>
                  <a:txBody>
                    <a:bodyPr/>
                    <a:lstStyle/>
                    <a:p>
                      <a:r>
                        <a:rPr lang="en-US" dirty="0"/>
                        <a:t>Author</a:t>
                      </a:r>
                      <a:endParaRPr lang="en-IN" dirty="0"/>
                    </a:p>
                  </a:txBody>
                  <a:tcPr/>
                </a:tc>
                <a:tc>
                  <a:txBody>
                    <a:bodyPr/>
                    <a:lstStyle/>
                    <a:p>
                      <a:r>
                        <a:rPr lang="en-US" dirty="0"/>
                        <a:t>Tools</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3692456793"/>
                  </a:ext>
                </a:extLst>
              </a:tr>
              <a:tr h="1530220">
                <a:tc>
                  <a:txBody>
                    <a:bodyPr/>
                    <a:lstStyle/>
                    <a:p>
                      <a:r>
                        <a:rPr lang="en-US" b="1" dirty="0"/>
                        <a:t>1</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Emotion detection from speech</a:t>
                      </a:r>
                    </a:p>
                    <a:p>
                      <a:endParaRPr lang="en-IN" b="1" dirty="0"/>
                    </a:p>
                  </a:txBody>
                  <a:tcPr/>
                </a:tc>
                <a:tc>
                  <a:txBody>
                    <a:bodyPr/>
                    <a:lstStyle/>
                    <a:p>
                      <a:r>
                        <a:rPr lang="en-IN" sz="1800" b="1" kern="1200" dirty="0">
                          <a:solidFill>
                            <a:schemeClr val="dk1"/>
                          </a:solidFill>
                          <a:effectLst/>
                          <a:latin typeface="+mn-lt"/>
                          <a:ea typeface="+mn-ea"/>
                          <a:cs typeface="+mn-cs"/>
                        </a:rPr>
                        <a:t>Kashfia Sailunaz</a:t>
                      </a:r>
                      <a:r>
                        <a:rPr lang="en-IN" b="1" dirty="0"/>
                        <a:t>, </a:t>
                      </a:r>
                      <a:r>
                        <a:rPr lang="en-IN" sz="1800" b="1" kern="1200" dirty="0">
                          <a:solidFill>
                            <a:schemeClr val="dk1"/>
                          </a:solidFill>
                          <a:effectLst/>
                          <a:latin typeface="+mn-lt"/>
                          <a:ea typeface="+mn-ea"/>
                          <a:cs typeface="+mn-cs"/>
                        </a:rPr>
                        <a:t>Manmeet Dhaliwal</a:t>
                      </a:r>
                      <a:r>
                        <a:rPr lang="en-IN" b="1" dirty="0"/>
                        <a:t>, </a:t>
                      </a:r>
                      <a:r>
                        <a:rPr lang="en-IN" sz="1800" b="1" kern="1200" dirty="0">
                          <a:solidFill>
                            <a:schemeClr val="dk1"/>
                          </a:solidFill>
                          <a:effectLst/>
                          <a:latin typeface="+mn-lt"/>
                          <a:ea typeface="+mn-ea"/>
                          <a:cs typeface="+mn-cs"/>
                        </a:rPr>
                        <a:t>Jon Rokne</a:t>
                      </a:r>
                      <a:r>
                        <a:rPr lang="en-IN" b="1" dirty="0"/>
                        <a:t> &amp; </a:t>
                      </a:r>
                      <a:r>
                        <a:rPr lang="en-IN" sz="1800" b="1" kern="1200" dirty="0">
                          <a:solidFill>
                            <a:schemeClr val="dk1"/>
                          </a:solidFill>
                          <a:effectLst/>
                          <a:latin typeface="+mn-lt"/>
                          <a:ea typeface="+mn-ea"/>
                          <a:cs typeface="+mn-cs"/>
                        </a:rPr>
                        <a:t>Reda Alhaj</a:t>
                      </a:r>
                      <a:endParaRPr lang="en-IN" b="1" dirty="0"/>
                    </a:p>
                  </a:txBody>
                  <a:tcPr/>
                </a:tc>
                <a:tc>
                  <a:txBody>
                    <a:bodyPr/>
                    <a:lstStyle/>
                    <a:p>
                      <a:r>
                        <a:rPr lang="en-US" b="1" dirty="0"/>
                        <a:t>Pycharm,</a:t>
                      </a:r>
                    </a:p>
                    <a:p>
                      <a:r>
                        <a:rPr lang="en-US" b="1" dirty="0"/>
                        <a:t>Roboflow dataset</a:t>
                      </a:r>
                      <a:endParaRPr lang="en-IN" b="1" dirty="0"/>
                    </a:p>
                  </a:txBody>
                  <a:tcPr/>
                </a:tc>
                <a:tc>
                  <a:txBody>
                    <a:bodyPr/>
                    <a:lstStyle/>
                    <a:p>
                      <a:r>
                        <a:rPr lang="en-IN" sz="1800" b="1" i="0" kern="1200" dirty="0">
                          <a:solidFill>
                            <a:schemeClr val="dk1"/>
                          </a:solidFill>
                          <a:effectLst/>
                          <a:latin typeface="+mn-lt"/>
                          <a:ea typeface="+mn-ea"/>
                          <a:cs typeface="+mn-cs"/>
                        </a:rPr>
                        <a:t>People express their emotions directly or indirectly through their speech</a:t>
                      </a:r>
                      <a:endParaRPr lang="en-IN" b="1" dirty="0"/>
                    </a:p>
                  </a:txBody>
                  <a:tcPr/>
                </a:tc>
                <a:tc>
                  <a:txBody>
                    <a:bodyPr/>
                    <a:lstStyle/>
                    <a:p>
                      <a:r>
                        <a:rPr lang="en-IN" sz="1800" b="1" i="0" kern="1200" dirty="0">
                          <a:solidFill>
                            <a:schemeClr val="dk1"/>
                          </a:solidFill>
                          <a:effectLst/>
                          <a:latin typeface="+mn-lt"/>
                          <a:ea typeface="+mn-ea"/>
                          <a:cs typeface="+mn-cs"/>
                        </a:rPr>
                        <a:t>Extracting emotions behind these postings is an immense and complicated task.</a:t>
                      </a:r>
                      <a:endParaRPr lang="en-IN" b="1" dirty="0"/>
                    </a:p>
                  </a:txBody>
                  <a:tcPr/>
                </a:tc>
                <a:extLst>
                  <a:ext uri="{0D108BD9-81ED-4DB2-BD59-A6C34878D82A}">
                    <a16:rowId xmlns:a16="http://schemas.microsoft.com/office/drawing/2014/main" val="2459631551"/>
                  </a:ext>
                </a:extLst>
              </a:tr>
              <a:tr h="1530220">
                <a:tc>
                  <a:txBody>
                    <a:bodyPr/>
                    <a:lstStyle/>
                    <a:p>
                      <a:r>
                        <a:rPr lang="en-US" b="1" dirty="0"/>
                        <a:t>2</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Analysis of Speech Features for Emotion Detection</a:t>
                      </a:r>
                    </a:p>
                    <a:p>
                      <a:endParaRPr lang="en-IN" b="1" dirty="0"/>
                    </a:p>
                  </a:txBody>
                  <a:tcPr/>
                </a:tc>
                <a:tc>
                  <a:txBody>
                    <a:bodyPr/>
                    <a:lstStyle/>
                    <a:p>
                      <a:r>
                        <a:rPr lang="en-IN" sz="1800" b="1" i="0" u="none" strike="noStrike" kern="1200" dirty="0">
                          <a:solidFill>
                            <a:schemeClr val="dk1"/>
                          </a:solidFill>
                          <a:effectLst/>
                          <a:latin typeface="+mn-lt"/>
                          <a:ea typeface="+mn-ea"/>
                          <a:cs typeface="+mn-cs"/>
                        </a:rPr>
                        <a:t>Rode Snehal Sudhakar</a:t>
                      </a:r>
                      <a:r>
                        <a:rPr lang="en-IN" sz="1800" b="1" i="0" kern="1200" dirty="0">
                          <a:solidFill>
                            <a:schemeClr val="dk1"/>
                          </a:solidFill>
                          <a:effectLst/>
                          <a:latin typeface="+mn-lt"/>
                          <a:ea typeface="+mn-ea"/>
                          <a:cs typeface="+mn-cs"/>
                        </a:rPr>
                        <a:t>; </a:t>
                      </a:r>
                      <a:r>
                        <a:rPr lang="en-IN" sz="1800" b="1" i="0" u="none" kern="1200" dirty="0">
                          <a:solidFill>
                            <a:schemeClr val="dk1"/>
                          </a:solidFill>
                          <a:effectLst/>
                          <a:latin typeface="+mn-lt"/>
                          <a:ea typeface="+mn-ea"/>
                          <a:cs typeface="+mn-cs"/>
                        </a:rPr>
                        <a:t>Manjare Chandraprabha Anil</a:t>
                      </a:r>
                      <a:endParaRPr lang="en-IN" b="1" u="none" dirty="0"/>
                    </a:p>
                  </a:txBody>
                  <a:tcPr/>
                </a:tc>
                <a:tc>
                  <a:txBody>
                    <a:bodyPr/>
                    <a:lstStyle/>
                    <a:p>
                      <a:r>
                        <a:rPr lang="en-US" b="1" dirty="0"/>
                        <a:t>Pycharm,</a:t>
                      </a:r>
                    </a:p>
                    <a:p>
                      <a:r>
                        <a:rPr lang="en-US" b="1" dirty="0"/>
                        <a:t>Librosa</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Voice can communicate emotions.</a:t>
                      </a:r>
                    </a:p>
                    <a:p>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Speaking is loud and invites noise to others.</a:t>
                      </a:r>
                    </a:p>
                    <a:p>
                      <a:endParaRPr lang="en-IN" b="1" dirty="0"/>
                    </a:p>
                  </a:txBody>
                  <a:tcPr/>
                </a:tc>
                <a:extLst>
                  <a:ext uri="{0D108BD9-81ED-4DB2-BD59-A6C34878D82A}">
                    <a16:rowId xmlns:a16="http://schemas.microsoft.com/office/drawing/2014/main" val="1505737346"/>
                  </a:ext>
                </a:extLst>
              </a:tr>
              <a:tr h="1530220">
                <a:tc>
                  <a:txBody>
                    <a:bodyPr/>
                    <a:lstStyle/>
                    <a:p>
                      <a:r>
                        <a:rPr lang="en-US" b="1" dirty="0"/>
                        <a:t>3</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Iterative Feature Normalization Scheme for Automatic Emotion Detection from Speech</a:t>
                      </a:r>
                    </a:p>
                    <a:p>
                      <a:endParaRPr lang="en-IN" b="1" dirty="0"/>
                    </a:p>
                  </a:txBody>
                  <a:tcPr/>
                </a:tc>
                <a:tc>
                  <a:txBody>
                    <a:bodyPr/>
                    <a:lstStyle/>
                    <a:p>
                      <a:r>
                        <a:rPr lang="en-IN" sz="1800" b="1" i="0" u="none" kern="1200" dirty="0">
                          <a:solidFill>
                            <a:schemeClr val="dk1"/>
                          </a:solidFill>
                          <a:effectLst/>
                          <a:latin typeface="+mn-lt"/>
                          <a:ea typeface="+mn-ea"/>
                          <a:cs typeface="+mn-cs"/>
                        </a:rPr>
                        <a:t>Carlos Busso</a:t>
                      </a:r>
                    </a:p>
                    <a:p>
                      <a:r>
                        <a:rPr lang="en-IN" sz="1800" b="1" i="0" kern="1200" dirty="0">
                          <a:solidFill>
                            <a:schemeClr val="dk1"/>
                          </a:solidFill>
                          <a:effectLst/>
                          <a:latin typeface="+mn-lt"/>
                          <a:ea typeface="+mn-ea"/>
                          <a:cs typeface="+mn-cs"/>
                        </a:rPr>
                        <a:t> </a:t>
                      </a:r>
                      <a:r>
                        <a:rPr lang="en-IN" sz="1800" b="1" i="0" u="none" strike="noStrike" kern="1200" dirty="0">
                          <a:solidFill>
                            <a:schemeClr val="dk1"/>
                          </a:solidFill>
                          <a:effectLst/>
                          <a:latin typeface="+mn-lt"/>
                          <a:ea typeface="+mn-ea"/>
                          <a:cs typeface="+mn-cs"/>
                        </a:rPr>
                        <a:t>Soroosh Mariooryad,</a:t>
                      </a:r>
                      <a:r>
                        <a:rPr lang="en-IN" sz="1800" b="1" i="0" kern="1200" dirty="0">
                          <a:solidFill>
                            <a:schemeClr val="dk1"/>
                          </a:solidFill>
                          <a:effectLst/>
                          <a:latin typeface="+mn-lt"/>
                          <a:ea typeface="+mn-ea"/>
                          <a:cs typeface="+mn-cs"/>
                        </a:rPr>
                        <a:t> </a:t>
                      </a:r>
                      <a:r>
                        <a:rPr lang="en-IN" sz="1800" b="1" i="0" u="none" strike="noStrike" kern="1200" dirty="0">
                          <a:solidFill>
                            <a:schemeClr val="dk1"/>
                          </a:solidFill>
                          <a:effectLst/>
                          <a:latin typeface="+mn-lt"/>
                          <a:ea typeface="+mn-ea"/>
                          <a:cs typeface="+mn-cs"/>
                        </a:rPr>
                        <a:t>Angeliki Metallinou,</a:t>
                      </a:r>
                      <a:r>
                        <a:rPr lang="en-IN" sz="1800" b="1" i="0" kern="1200" dirty="0">
                          <a:solidFill>
                            <a:schemeClr val="dk1"/>
                          </a:solidFill>
                          <a:effectLst/>
                          <a:latin typeface="+mn-lt"/>
                          <a:ea typeface="+mn-ea"/>
                          <a:cs typeface="+mn-cs"/>
                        </a:rPr>
                        <a:t> </a:t>
                      </a:r>
                      <a:r>
                        <a:rPr lang="en-IN" sz="1800" b="1" i="0" u="none" strike="noStrike" kern="1200" dirty="0">
                          <a:solidFill>
                            <a:schemeClr val="dk1"/>
                          </a:solidFill>
                          <a:effectLst/>
                          <a:latin typeface="+mn-lt"/>
                          <a:ea typeface="+mn-ea"/>
                          <a:cs typeface="+mn-cs"/>
                        </a:rPr>
                        <a:t>Shrikanth Narayanan</a:t>
                      </a:r>
                      <a:endParaRPr lang="en-IN" b="1" dirty="0"/>
                    </a:p>
                  </a:txBody>
                  <a:tcPr/>
                </a:tc>
                <a:tc>
                  <a:txBody>
                    <a:bodyPr/>
                    <a:lstStyle/>
                    <a:p>
                      <a:r>
                        <a:rPr lang="en-US" b="1" dirty="0"/>
                        <a:t>Pycharm,librosa,numpy</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This technology solves inefficiencies and reduces wasted time.</a:t>
                      </a:r>
                    </a:p>
                    <a:p>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Error and misinterpretation of words.</a:t>
                      </a:r>
                    </a:p>
                    <a:p>
                      <a:endParaRPr lang="en-IN" dirty="0"/>
                    </a:p>
                  </a:txBody>
                  <a:tcPr/>
                </a:tc>
                <a:extLst>
                  <a:ext uri="{0D108BD9-81ED-4DB2-BD59-A6C34878D82A}">
                    <a16:rowId xmlns:a16="http://schemas.microsoft.com/office/drawing/2014/main" val="1308137323"/>
                  </a:ext>
                </a:extLst>
              </a:tr>
            </a:tbl>
          </a:graphicData>
        </a:graphic>
      </p:graphicFrame>
    </p:spTree>
    <p:extLst>
      <p:ext uri="{BB962C8B-B14F-4D97-AF65-F5344CB8AC3E}">
        <p14:creationId xmlns:p14="http://schemas.microsoft.com/office/powerpoint/2010/main" val="261341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0F14185-326A-4295-8448-68F94AB05358}"/>
              </a:ext>
            </a:extLst>
          </p:cNvPr>
          <p:cNvPicPr>
            <a:picLocks noChangeAspect="1"/>
          </p:cNvPicPr>
          <p:nvPr/>
        </p:nvPicPr>
        <p:blipFill rotWithShape="1">
          <a:blip r:embed="rId2">
            <a:duotone>
              <a:prstClr val="black"/>
              <a:schemeClr val="tx2">
                <a:tint val="45000"/>
                <a:satMod val="400000"/>
              </a:schemeClr>
            </a:duotone>
            <a:alphaModFix amt="40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2789C9CE-A8C0-424A-B61F-6CD0E7DAF8C3}"/>
              </a:ext>
            </a:extLst>
          </p:cNvPr>
          <p:cNvSpPr>
            <a:spLocks noGrp="1"/>
          </p:cNvSpPr>
          <p:nvPr>
            <p:ph type="title"/>
          </p:nvPr>
        </p:nvSpPr>
        <p:spPr>
          <a:xfrm>
            <a:off x="677334" y="609600"/>
            <a:ext cx="8596668" cy="1320800"/>
          </a:xfrm>
        </p:spPr>
        <p:txBody>
          <a:bodyPr>
            <a:normAutofit/>
          </a:bodyPr>
          <a:lstStyle/>
          <a:p>
            <a:r>
              <a:rPr lang="en-IN" dirty="0"/>
              <a:t>METHODS</a:t>
            </a:r>
          </a:p>
        </p:txBody>
      </p:sp>
      <p:sp>
        <p:nvSpPr>
          <p:cNvPr id="3" name="Content Placeholder 2">
            <a:extLst>
              <a:ext uri="{FF2B5EF4-FFF2-40B4-BE49-F238E27FC236}">
                <a16:creationId xmlns:a16="http://schemas.microsoft.com/office/drawing/2014/main" id="{F2228EE7-384A-4C3C-8CE7-DFA5BCBEF033}"/>
              </a:ext>
            </a:extLst>
          </p:cNvPr>
          <p:cNvSpPr>
            <a:spLocks noGrp="1"/>
          </p:cNvSpPr>
          <p:nvPr>
            <p:ph idx="1"/>
          </p:nvPr>
        </p:nvSpPr>
        <p:spPr>
          <a:xfrm>
            <a:off x="677334" y="2160589"/>
            <a:ext cx="5713306" cy="3854131"/>
          </a:xfrm>
        </p:spPr>
        <p:txBody>
          <a:bodyPr>
            <a:normAutofit fontScale="92500" lnSpcReduction="10000"/>
          </a:bodyPr>
          <a:lstStyle/>
          <a:p>
            <a:r>
              <a:rPr lang="en-US" b="0" i="0" dirty="0">
                <a:solidFill>
                  <a:srgbClr val="FFFFFF"/>
                </a:solidFill>
                <a:effectLst/>
                <a:latin typeface="Times New Roman" panose="02020603050405020304" pitchFamily="18" charset="0"/>
                <a:cs typeface="Times New Roman" panose="02020603050405020304" pitchFamily="18" charset="0"/>
              </a:rPr>
              <a:t>In this Python mini project, we will use the libraries librosa, soundfile, and sklearn (among others) to build a model using an MLP Classifier. This will be able to recognize emotion from sound files. We will load   the data, extract features from it, then split the dataset into training   and testing sets. Then, we’ll initialize an MLPClassifier and train the model. Finally, we’ll calculate the accuracy of our model.</a:t>
            </a:r>
          </a:p>
          <a:p>
            <a:r>
              <a:rPr lang="en-US" b="0" i="0" dirty="0">
                <a:solidFill>
                  <a:schemeClr val="tx1"/>
                </a:solidFill>
                <a:effectLst/>
                <a:latin typeface="Georgia" panose="02040502050405020303" pitchFamily="18" charset="0"/>
              </a:rPr>
              <a:t>librosa is a </a:t>
            </a:r>
            <a:r>
              <a:rPr lang="en-US" b="1" i="1" u="sng" dirty="0">
                <a:solidFill>
                  <a:schemeClr val="tx1"/>
                </a:solidFill>
                <a:effectLst/>
                <a:latin typeface="inherit"/>
                <a:hlinkClick r:id="rId3">
                  <a:extLst>
                    <a:ext uri="{A12FA001-AC4F-418D-AE19-62706E023703}">
                      <ahyp:hlinkClr xmlns:ahyp="http://schemas.microsoft.com/office/drawing/2018/hyperlinkcolor" val="tx"/>
                    </a:ext>
                  </a:extLst>
                </a:hlinkClick>
              </a:rPr>
              <a:t>Python library</a:t>
            </a:r>
            <a:r>
              <a:rPr lang="en-US" b="0" i="0" dirty="0">
                <a:solidFill>
                  <a:schemeClr val="tx1"/>
                </a:solidFill>
                <a:effectLst/>
                <a:latin typeface="Georgia" panose="02040502050405020303" pitchFamily="18" charset="0"/>
              </a:rPr>
              <a:t> for analyzing audio and music. We are going to use this library in our project. It has a flatter package layout, standardizes interfaces and names, backwards compatibility, modular functions, and readable code. Further, in this Python mini-project, we demonstrate how to install it (and a few other packages) with pip.</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257EE1E-569C-420C-8149-7E56895E1F68}"/>
              </a:ext>
            </a:extLst>
          </p:cNvPr>
          <p:cNvPicPr>
            <a:picLocks noChangeAspect="1"/>
          </p:cNvPicPr>
          <p:nvPr/>
        </p:nvPicPr>
        <p:blipFill>
          <a:blip r:embed="rId4"/>
          <a:stretch>
            <a:fillRect/>
          </a:stretch>
        </p:blipFill>
        <p:spPr>
          <a:xfrm>
            <a:off x="6618564" y="609600"/>
            <a:ext cx="4896102" cy="5105662"/>
          </a:xfrm>
          <a:prstGeom prst="rect">
            <a:avLst/>
          </a:prstGeom>
        </p:spPr>
      </p:pic>
    </p:spTree>
    <p:extLst>
      <p:ext uri="{BB962C8B-B14F-4D97-AF65-F5344CB8AC3E}">
        <p14:creationId xmlns:p14="http://schemas.microsoft.com/office/powerpoint/2010/main" val="36007739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6C1C-CF0A-441D-8151-CF8068BC9C38}"/>
              </a:ext>
            </a:extLst>
          </p:cNvPr>
          <p:cNvSpPr>
            <a:spLocks noGrp="1"/>
          </p:cNvSpPr>
          <p:nvPr>
            <p:ph type="title"/>
          </p:nvPr>
        </p:nvSpPr>
        <p:spPr>
          <a:xfrm>
            <a:off x="1419014" y="0"/>
            <a:ext cx="8596668" cy="1320800"/>
          </a:xfrm>
        </p:spPr>
        <p:txBody>
          <a:bodyPr>
            <a:normAutofit/>
          </a:bodyPr>
          <a:lstStyle/>
          <a:p>
            <a:pPr algn="ctr"/>
            <a:r>
              <a:rPr lang="en-IN" sz="4400"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58BBDF1F-BFEB-4E0E-8EDC-7F25ACE2F246}"/>
              </a:ext>
            </a:extLst>
          </p:cNvPr>
          <p:cNvSpPr>
            <a:spLocks noGrp="1"/>
          </p:cNvSpPr>
          <p:nvPr>
            <p:ph idx="1"/>
          </p:nvPr>
        </p:nvSpPr>
        <p:spPr>
          <a:xfrm>
            <a:off x="596054" y="1320800"/>
            <a:ext cx="8596668" cy="3880773"/>
          </a:xfrm>
        </p:spPr>
        <p:txBody>
          <a:bodyPr>
            <a:noAutofit/>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PROPOSED SYSTEM : -</a:t>
            </a:r>
          </a:p>
          <a:p>
            <a:pPr>
              <a:buFont typeface="Wingdings" panose="05000000000000000000" pitchFamily="2" charset="2"/>
              <a:buChar char="Ø"/>
            </a:pPr>
            <a:r>
              <a:rPr lang="en-US" b="0" i="0" dirty="0">
                <a:solidFill>
                  <a:srgbClr val="3B3835"/>
                </a:solidFill>
                <a:effectLst/>
                <a:latin typeface="Times New Roman" panose="02020603050405020304" pitchFamily="18" charset="0"/>
                <a:cs typeface="Times New Roman" panose="02020603050405020304" pitchFamily="18" charset="0"/>
              </a:rPr>
              <a:t> In this project, we are going to use MLP Classifier as the feature for classifying the speech data into various emotion categories employing artificial neural networks. </a:t>
            </a:r>
          </a:p>
          <a:p>
            <a:pPr>
              <a:buFont typeface="Wingdings" panose="05000000000000000000" pitchFamily="2" charset="2"/>
              <a:buChar char="Ø"/>
            </a:pPr>
            <a:r>
              <a:rPr lang="en-US" b="0" i="0" dirty="0">
                <a:solidFill>
                  <a:srgbClr val="3B3835"/>
                </a:solidFill>
                <a:effectLst/>
                <a:latin typeface="Times New Roman" panose="02020603050405020304" pitchFamily="18" charset="0"/>
                <a:cs typeface="Times New Roman" panose="02020603050405020304" pitchFamily="18" charset="0"/>
              </a:rPr>
              <a:t>The usage of the Neural Networks provides us the advantage of classifying many different types of emotions in a variable length of audio signal in a real time environment. </a:t>
            </a:r>
            <a:endParaRPr lang="en-US" dirty="0">
              <a:solidFill>
                <a:srgbClr val="3B3835"/>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3B3835"/>
                </a:solidFill>
                <a:effectLst/>
                <a:latin typeface="Times New Roman" panose="02020603050405020304" pitchFamily="18" charset="0"/>
                <a:cs typeface="Times New Roman" panose="02020603050405020304" pitchFamily="18" charset="0"/>
              </a:rPr>
              <a:t>This technique manages to establish a good balance between computational volume and performance accuracy of the real-time processes.</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ADVANTAGES OF PROPOSED SYSTEM: -</a:t>
            </a:r>
          </a:p>
          <a:p>
            <a:pPr>
              <a:buFont typeface="Wingdings" panose="05000000000000000000" pitchFamily="2" charset="2"/>
              <a:buChar char="Ø"/>
            </a:pPr>
            <a:r>
              <a:rPr lang="en-US" b="0" i="0" dirty="0">
                <a:solidFill>
                  <a:srgbClr val="3B3835"/>
                </a:solidFill>
                <a:effectLst/>
                <a:latin typeface="Times New Roman" panose="02020603050405020304" pitchFamily="18" charset="0"/>
                <a:cs typeface="Times New Roman" panose="02020603050405020304" pitchFamily="18" charset="0"/>
              </a:rPr>
              <a:t>Can be implemented in any hardware supporting the python language. </a:t>
            </a:r>
          </a:p>
          <a:p>
            <a:pPr>
              <a:buFont typeface="Wingdings" panose="05000000000000000000" pitchFamily="2" charset="2"/>
              <a:buChar char="Ø"/>
            </a:pPr>
            <a:r>
              <a:rPr lang="en-US" b="0" i="0" dirty="0">
                <a:solidFill>
                  <a:srgbClr val="3B3835"/>
                </a:solidFill>
                <a:effectLst/>
                <a:latin typeface="Times New Roman" panose="02020603050405020304" pitchFamily="18" charset="0"/>
                <a:cs typeface="Times New Roman" panose="02020603050405020304" pitchFamily="18" charset="0"/>
              </a:rPr>
              <a:t> Very fast in processing the audio and easy to use. </a:t>
            </a:r>
          </a:p>
          <a:p>
            <a:pPr>
              <a:buFont typeface="Wingdings" panose="05000000000000000000" pitchFamily="2" charset="2"/>
              <a:buChar char="Ø"/>
            </a:pPr>
            <a:r>
              <a:rPr lang="en-US" b="0" i="0" dirty="0">
                <a:solidFill>
                  <a:srgbClr val="3B3835"/>
                </a:solidFill>
                <a:effectLst/>
                <a:latin typeface="Times New Roman" panose="02020603050405020304" pitchFamily="18" charset="0"/>
                <a:cs typeface="Times New Roman" panose="02020603050405020304" pitchFamily="18" charset="0"/>
              </a:rPr>
              <a:t> Variable length audio files are understood by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82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7695-8122-4775-B44D-D234416E3761}"/>
              </a:ext>
            </a:extLst>
          </p:cNvPr>
          <p:cNvSpPr>
            <a:spLocks noGrp="1"/>
          </p:cNvSpPr>
          <p:nvPr>
            <p:ph type="title"/>
          </p:nvPr>
        </p:nvSpPr>
        <p:spPr>
          <a:xfrm>
            <a:off x="921174" y="0"/>
            <a:ext cx="8596668" cy="944880"/>
          </a:xfrm>
        </p:spPr>
        <p:txBody>
          <a:bodyPr/>
          <a:lstStyle/>
          <a:p>
            <a:pPr algn="ctr"/>
            <a:r>
              <a:rPr lang="en-IN" dirty="0"/>
              <a:t>Data Set</a:t>
            </a:r>
          </a:p>
        </p:txBody>
      </p:sp>
      <p:sp>
        <p:nvSpPr>
          <p:cNvPr id="3" name="Content Placeholder 2">
            <a:extLst>
              <a:ext uri="{FF2B5EF4-FFF2-40B4-BE49-F238E27FC236}">
                <a16:creationId xmlns:a16="http://schemas.microsoft.com/office/drawing/2014/main" id="{6521904E-E0EF-487B-A8CC-4AE2BA93ECA5}"/>
              </a:ext>
            </a:extLst>
          </p:cNvPr>
          <p:cNvSpPr>
            <a:spLocks noGrp="1"/>
          </p:cNvSpPr>
          <p:nvPr>
            <p:ph idx="1"/>
          </p:nvPr>
        </p:nvSpPr>
        <p:spPr/>
        <p:txBody>
          <a:bodyPr>
            <a:normAutofit/>
          </a:bodyPr>
          <a:lstStyle/>
          <a:p>
            <a:r>
              <a:rPr lang="en-US" sz="2000" b="0" i="0" dirty="0">
                <a:solidFill>
                  <a:srgbClr val="444444"/>
                </a:solidFill>
                <a:effectLst/>
                <a:latin typeface="Times New Roman" panose="02020603050405020304" pitchFamily="18" charset="0"/>
                <a:cs typeface="Times New Roman" panose="02020603050405020304" pitchFamily="18" charset="0"/>
              </a:rPr>
              <a:t>For this Python mini project, we’ll use the </a:t>
            </a:r>
            <a:r>
              <a:rPr lang="en-US" sz="2000" b="1" i="0" dirty="0">
                <a:solidFill>
                  <a:srgbClr val="444444"/>
                </a:solidFill>
                <a:effectLst/>
                <a:latin typeface="Times New Roman" panose="02020603050405020304" pitchFamily="18" charset="0"/>
                <a:cs typeface="Times New Roman" panose="02020603050405020304" pitchFamily="18" charset="0"/>
              </a:rPr>
              <a:t>RAVDESS</a:t>
            </a:r>
            <a:r>
              <a:rPr lang="en-US" sz="2000" b="0" i="0" dirty="0">
                <a:solidFill>
                  <a:srgbClr val="444444"/>
                </a:solidFill>
                <a:effectLst/>
                <a:latin typeface="Times New Roman" panose="02020603050405020304" pitchFamily="18" charset="0"/>
                <a:cs typeface="Times New Roman" panose="02020603050405020304" pitchFamily="18" charset="0"/>
              </a:rPr>
              <a:t> dataset; this is the Ryerson Audio-Visual Database of Emotional Speech. </a:t>
            </a:r>
          </a:p>
          <a:p>
            <a:r>
              <a:rPr lang="en-US" sz="2000" b="0" i="0" dirty="0">
                <a:solidFill>
                  <a:srgbClr val="444444"/>
                </a:solidFill>
                <a:effectLst/>
                <a:latin typeface="Times New Roman" panose="02020603050405020304" pitchFamily="18" charset="0"/>
                <a:cs typeface="Times New Roman" panose="02020603050405020304" pitchFamily="18" charset="0"/>
              </a:rPr>
              <a:t>This dataset has 7356 files rated by 247 individuals 10 times on emotional validity, intensity, and genuineness. The entire dataset is 24.8GB from 24 actors.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61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F311-E6F0-4071-B8B4-33F3FA465C8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6B0AD1F-2F43-44D4-9D47-99AB86AE0285}"/>
              </a:ext>
            </a:extLst>
          </p:cNvPr>
          <p:cNvSpPr>
            <a:spLocks noGrp="1"/>
          </p:cNvSpPr>
          <p:nvPr>
            <p:ph idx="1"/>
          </p:nvPr>
        </p:nvSpPr>
        <p:spPr/>
        <p:txBody>
          <a:bodyPr>
            <a:normAutofit/>
          </a:bodyPr>
          <a:lstStyle/>
          <a:p>
            <a:r>
              <a:rPr lang="en-US" sz="2000" b="0" i="0" dirty="0">
                <a:solidFill>
                  <a:srgbClr val="737373"/>
                </a:solidFill>
                <a:effectLst/>
                <a:latin typeface="Times New Roman" panose="02020603050405020304" pitchFamily="18" charset="0"/>
                <a:cs typeface="Times New Roman" panose="02020603050405020304" pitchFamily="18" charset="0"/>
              </a:rPr>
              <a:t>Through this project, we will show how we can leverage MLP Classifier to obtain the underlying emotion from speech audio data and some insights on the human expression of emotion through voice. This system can be employed </a:t>
            </a:r>
            <a:r>
              <a:rPr lang="en-US" sz="2000" b="0" i="0" dirty="0">
                <a:solidFill>
                  <a:srgbClr val="737373"/>
                </a:solidFill>
                <a:latin typeface="Times New Roman" panose="02020603050405020304" pitchFamily="18" charset="0"/>
                <a:cs typeface="Times New Roman" panose="02020603050405020304" pitchFamily="18" charset="0"/>
              </a:rPr>
              <a:t>in</a:t>
            </a:r>
            <a:r>
              <a:rPr lang="en-US" sz="2000" b="0" i="0" dirty="0">
                <a:solidFill>
                  <a:srgbClr val="737373"/>
                </a:solidFill>
                <a:effectLst/>
                <a:latin typeface="Times New Roman" panose="02020603050405020304" pitchFamily="18" charset="0"/>
                <a:cs typeface="Times New Roman" panose="02020603050405020304" pitchFamily="18" charset="0"/>
              </a:rPr>
              <a:t> a variety of setups like Call Centre for complaints or marketing, in voice-based virtual assistants or chatbots, in linguistic research, etc.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5695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TM03457485[[fn=Mesh]]</Template>
  <TotalTime>140</TotalTime>
  <Words>765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Georgia</vt:lpstr>
      <vt:lpstr>inherit</vt:lpstr>
      <vt:lpstr>Times New Roman</vt:lpstr>
      <vt:lpstr>Trebuchet MS</vt:lpstr>
      <vt:lpstr>Wingdings</vt:lpstr>
      <vt:lpstr>Wingdings 3</vt:lpstr>
      <vt:lpstr>Facet</vt:lpstr>
      <vt:lpstr>Speech Emotion Recognition with librosa Python</vt:lpstr>
      <vt:lpstr>Abstract</vt:lpstr>
      <vt:lpstr>INTRODUCTION</vt:lpstr>
      <vt:lpstr>PowerPoint Presentation</vt:lpstr>
      <vt:lpstr>METHODS</vt:lpstr>
      <vt:lpstr>Discussion</vt:lpstr>
      <vt:lpstr>Data Set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with librosa Python</dc:title>
  <dc:creator>koushikreddy36341@gmail.com</dc:creator>
  <cp:lastModifiedBy>koushikreddy36341@gmail.com</cp:lastModifiedBy>
  <cp:revision>1</cp:revision>
  <dcterms:created xsi:type="dcterms:W3CDTF">2022-01-30T16:03:09Z</dcterms:created>
  <dcterms:modified xsi:type="dcterms:W3CDTF">2022-01-31T09:01:20Z</dcterms:modified>
</cp:coreProperties>
</file>