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66" r:id="rId5"/>
    <p:sldId id="263" r:id="rId6"/>
    <p:sldId id="264" r:id="rId7"/>
    <p:sldId id="265" r:id="rId8"/>
    <p:sldId id="267" r:id="rId9"/>
    <p:sldId id="268" r:id="rId10"/>
    <p:sldId id="26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597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329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258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9329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103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65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044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17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582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6690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534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1350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5122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9927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9619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7107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3/2/2022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40404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Abstract background of data">
            <a:extLst>
              <a:ext uri="{FF2B5EF4-FFF2-40B4-BE49-F238E27FC236}">
                <a16:creationId xmlns:a16="http://schemas.microsoft.com/office/drawing/2014/main" id="{CAF047B2-F967-48EE-AA4D-DF8778369D78}"/>
              </a:ext>
            </a:extLst>
          </p:cNvPr>
          <p:cNvPicPr>
            <a:picLocks noChangeAspect="1"/>
          </p:cNvPicPr>
          <p:nvPr/>
        </p:nvPicPr>
        <p:blipFill rotWithShape="1">
          <a:blip r:embed="rId2"/>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30E5761C-5805-4AB9-82EE-157E4E2783FD}"/>
              </a:ext>
            </a:extLst>
          </p:cNvPr>
          <p:cNvSpPr>
            <a:spLocks noGrp="1"/>
          </p:cNvSpPr>
          <p:nvPr>
            <p:ph type="ctrTitle"/>
          </p:nvPr>
        </p:nvSpPr>
        <p:spPr>
          <a:xfrm>
            <a:off x="1078992" y="2641600"/>
            <a:ext cx="9052560" cy="2047579"/>
          </a:xfrm>
        </p:spPr>
        <p:txBody>
          <a:bodyPr>
            <a:normAutofit/>
          </a:bodyPr>
          <a:lstStyle/>
          <a:p>
            <a:pPr algn="ctr"/>
            <a:r>
              <a:rPr lang="en-US" dirty="0">
                <a:solidFill>
                  <a:schemeClr val="accent5"/>
                </a:solidFill>
                <a:latin typeface="Times New Roman" panose="02020603050405020304" pitchFamily="18" charset="0"/>
                <a:cs typeface="Times New Roman" panose="02020603050405020304" pitchFamily="18" charset="0"/>
              </a:rPr>
              <a:t>Speech Emotion Recognition with librosa Python</a:t>
            </a: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297552-D5C6-4ECC-970C-5E1F4EAAA835}"/>
              </a:ext>
            </a:extLst>
          </p:cNvPr>
          <p:cNvSpPr>
            <a:spLocks noGrp="1"/>
          </p:cNvSpPr>
          <p:nvPr>
            <p:ph type="subTitle" idx="1"/>
          </p:nvPr>
        </p:nvSpPr>
        <p:spPr>
          <a:xfrm>
            <a:off x="1078993" y="5010912"/>
            <a:ext cx="5250688" cy="1684528"/>
          </a:xfrm>
        </p:spPr>
        <p:txBody>
          <a:bodyPr>
            <a:normAutofit fontScale="92500" lnSpcReduction="20000"/>
          </a:bodyPr>
          <a:lstStyle/>
          <a:p>
            <a:pPr>
              <a:lnSpc>
                <a:spcPct val="90000"/>
              </a:lnSpc>
            </a:pPr>
            <a:r>
              <a:rPr lang="en-IN" sz="2000" dirty="0">
                <a:solidFill>
                  <a:srgbClr val="FFFFFF"/>
                </a:solidFill>
              </a:rPr>
              <a:t>Team Members: -</a:t>
            </a:r>
          </a:p>
          <a:p>
            <a:pPr>
              <a:lnSpc>
                <a:spcPct val="90000"/>
              </a:lnSpc>
            </a:pPr>
            <a:r>
              <a:rPr lang="en-IN" sz="2000" dirty="0">
                <a:solidFill>
                  <a:srgbClr val="FFFFFF"/>
                </a:solidFill>
              </a:rPr>
              <a:t>MTV Soumith (2010030097)</a:t>
            </a:r>
          </a:p>
          <a:p>
            <a:pPr>
              <a:lnSpc>
                <a:spcPct val="90000"/>
              </a:lnSpc>
            </a:pPr>
            <a:r>
              <a:rPr lang="en-IN" sz="2000" dirty="0">
                <a:solidFill>
                  <a:srgbClr val="FFFFFF"/>
                </a:solidFill>
              </a:rPr>
              <a:t>C.Koushik Reddy(2010030027)</a:t>
            </a:r>
          </a:p>
          <a:p>
            <a:pPr>
              <a:lnSpc>
                <a:spcPct val="90000"/>
              </a:lnSpc>
            </a:pPr>
            <a:r>
              <a:rPr lang="en-IN" sz="2000" dirty="0">
                <a:solidFill>
                  <a:srgbClr val="FFFFFF"/>
                </a:solidFill>
              </a:rPr>
              <a:t>D.Chaitanya(2010030045)</a:t>
            </a:r>
          </a:p>
          <a:p>
            <a:pPr>
              <a:lnSpc>
                <a:spcPct val="90000"/>
              </a:lnSpc>
            </a:pPr>
            <a:r>
              <a:rPr lang="en-IN" sz="2000" dirty="0">
                <a:solidFill>
                  <a:srgbClr val="FFFFFF"/>
                </a:solidFill>
              </a:rPr>
              <a:t>TSS Subramanyam(2010030167)</a:t>
            </a:r>
          </a:p>
          <a:p>
            <a:pPr>
              <a:lnSpc>
                <a:spcPct val="90000"/>
              </a:lnSpc>
            </a:pPr>
            <a:endParaRPr lang="en-IN" sz="600" dirty="0">
              <a:solidFill>
                <a:srgbClr val="FFFFFF"/>
              </a:solidFill>
            </a:endParaRPr>
          </a:p>
        </p:txBody>
      </p:sp>
    </p:spTree>
    <p:extLst>
      <p:ext uri="{BB962C8B-B14F-4D97-AF65-F5344CB8AC3E}">
        <p14:creationId xmlns:p14="http://schemas.microsoft.com/office/powerpoint/2010/main" val="145334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38F5-B73E-46A5-8858-A3C86025386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CAB18A66-4C90-469A-A70C-08627217C590}"/>
              </a:ext>
            </a:extLst>
          </p:cNvPr>
          <p:cNvPicPr>
            <a:picLocks noChangeAspect="1"/>
          </p:cNvPicPr>
          <p:nvPr/>
        </p:nvPicPr>
        <p:blipFill rotWithShape="1">
          <a:blip r:embed="rId2"/>
          <a:srcRect t="8889" b="68495"/>
          <a:stretch/>
        </p:blipFill>
        <p:spPr>
          <a:xfrm>
            <a:off x="0" y="0"/>
            <a:ext cx="12192000" cy="1550989"/>
          </a:xfrm>
          <a:prstGeom prst="rect">
            <a:avLst/>
          </a:prstGeom>
        </p:spPr>
      </p:pic>
      <p:pic>
        <p:nvPicPr>
          <p:cNvPr id="7" name="Picture 6">
            <a:extLst>
              <a:ext uri="{FF2B5EF4-FFF2-40B4-BE49-F238E27FC236}">
                <a16:creationId xmlns:a16="http://schemas.microsoft.com/office/drawing/2014/main" id="{4201220D-83C2-40C3-8B43-330F85659205}"/>
              </a:ext>
            </a:extLst>
          </p:cNvPr>
          <p:cNvPicPr>
            <a:picLocks noChangeAspect="1"/>
          </p:cNvPicPr>
          <p:nvPr/>
        </p:nvPicPr>
        <p:blipFill rotWithShape="1">
          <a:blip r:embed="rId3"/>
          <a:srcRect t="9746" b="66389"/>
          <a:stretch/>
        </p:blipFill>
        <p:spPr>
          <a:xfrm>
            <a:off x="0" y="1550989"/>
            <a:ext cx="12192000" cy="1636714"/>
          </a:xfrm>
          <a:prstGeom prst="rect">
            <a:avLst/>
          </a:prstGeom>
        </p:spPr>
      </p:pic>
      <p:pic>
        <p:nvPicPr>
          <p:cNvPr id="9" name="Picture 8">
            <a:extLst>
              <a:ext uri="{FF2B5EF4-FFF2-40B4-BE49-F238E27FC236}">
                <a16:creationId xmlns:a16="http://schemas.microsoft.com/office/drawing/2014/main" id="{1F1DF609-FD00-4981-BF70-947A4AD1EE3D}"/>
              </a:ext>
            </a:extLst>
          </p:cNvPr>
          <p:cNvPicPr>
            <a:picLocks noChangeAspect="1"/>
          </p:cNvPicPr>
          <p:nvPr/>
        </p:nvPicPr>
        <p:blipFill rotWithShape="1">
          <a:blip r:embed="rId4"/>
          <a:srcRect t="8889" b="55556"/>
          <a:stretch/>
        </p:blipFill>
        <p:spPr>
          <a:xfrm>
            <a:off x="152400" y="2978153"/>
            <a:ext cx="12192000" cy="2438400"/>
          </a:xfrm>
          <a:prstGeom prst="rect">
            <a:avLst/>
          </a:prstGeom>
        </p:spPr>
      </p:pic>
      <p:pic>
        <p:nvPicPr>
          <p:cNvPr id="10" name="Picture 9">
            <a:extLst>
              <a:ext uri="{FF2B5EF4-FFF2-40B4-BE49-F238E27FC236}">
                <a16:creationId xmlns:a16="http://schemas.microsoft.com/office/drawing/2014/main" id="{E8B7C86D-393D-43EF-A82C-E2184226C991}"/>
              </a:ext>
            </a:extLst>
          </p:cNvPr>
          <p:cNvPicPr>
            <a:picLocks noChangeAspect="1"/>
          </p:cNvPicPr>
          <p:nvPr/>
        </p:nvPicPr>
        <p:blipFill rotWithShape="1">
          <a:blip r:embed="rId4"/>
          <a:srcRect t="8889" b="55556"/>
          <a:stretch/>
        </p:blipFill>
        <p:spPr>
          <a:xfrm>
            <a:off x="152400" y="2868611"/>
            <a:ext cx="12192000" cy="2438400"/>
          </a:xfrm>
          <a:prstGeom prst="rect">
            <a:avLst/>
          </a:prstGeom>
        </p:spPr>
      </p:pic>
      <p:pic>
        <p:nvPicPr>
          <p:cNvPr id="12" name="Picture 11">
            <a:extLst>
              <a:ext uri="{FF2B5EF4-FFF2-40B4-BE49-F238E27FC236}">
                <a16:creationId xmlns:a16="http://schemas.microsoft.com/office/drawing/2014/main" id="{1AD5BF2C-7EEB-4C7D-A5EC-96A5053C61E1}"/>
              </a:ext>
            </a:extLst>
          </p:cNvPr>
          <p:cNvPicPr>
            <a:picLocks noChangeAspect="1"/>
          </p:cNvPicPr>
          <p:nvPr/>
        </p:nvPicPr>
        <p:blipFill rotWithShape="1">
          <a:blip r:embed="rId5"/>
          <a:srcRect t="8889" b="67083"/>
          <a:stretch/>
        </p:blipFill>
        <p:spPr>
          <a:xfrm>
            <a:off x="76200" y="5416553"/>
            <a:ext cx="12192000" cy="1647825"/>
          </a:xfrm>
          <a:prstGeom prst="rect">
            <a:avLst/>
          </a:prstGeom>
        </p:spPr>
      </p:pic>
    </p:spTree>
    <p:extLst>
      <p:ext uri="{BB962C8B-B14F-4D97-AF65-F5344CB8AC3E}">
        <p14:creationId xmlns:p14="http://schemas.microsoft.com/office/powerpoint/2010/main" val="353670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F311-E6F0-4071-B8B4-33F3FA465C8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6B0AD1F-2F43-44D4-9D47-99AB86AE0285}"/>
              </a:ext>
            </a:extLst>
          </p:cNvPr>
          <p:cNvSpPr>
            <a:spLocks noGrp="1"/>
          </p:cNvSpPr>
          <p:nvPr>
            <p:ph idx="1"/>
          </p:nvPr>
        </p:nvSpPr>
        <p:spPr/>
        <p:txBody>
          <a:bodyPr>
            <a:normAutofit/>
          </a:bodyPr>
          <a:lstStyle/>
          <a:p>
            <a:r>
              <a:rPr lang="en-US" sz="2000" b="0" i="0" dirty="0">
                <a:solidFill>
                  <a:srgbClr val="737373"/>
                </a:solidFill>
                <a:effectLst/>
                <a:latin typeface="Times New Roman" panose="02020603050405020304" pitchFamily="18" charset="0"/>
                <a:cs typeface="Times New Roman" panose="02020603050405020304" pitchFamily="18" charset="0"/>
              </a:rPr>
              <a:t>Through this project, we will show how we can leverage MLP Classifier to obtain the underlying emotion from speech audio data and some insights on the human expression of emotion through voice. This system can be employed </a:t>
            </a:r>
            <a:r>
              <a:rPr lang="en-US" sz="2000" b="0" i="0" dirty="0">
                <a:solidFill>
                  <a:srgbClr val="737373"/>
                </a:solidFill>
                <a:latin typeface="Times New Roman" panose="02020603050405020304" pitchFamily="18" charset="0"/>
                <a:cs typeface="Times New Roman" panose="02020603050405020304" pitchFamily="18" charset="0"/>
              </a:rPr>
              <a:t>in</a:t>
            </a:r>
            <a:r>
              <a:rPr lang="en-US" sz="2000" b="0" i="0" dirty="0">
                <a:solidFill>
                  <a:srgbClr val="737373"/>
                </a:solidFill>
                <a:effectLst/>
                <a:latin typeface="Times New Roman" panose="02020603050405020304" pitchFamily="18" charset="0"/>
                <a:cs typeface="Times New Roman" panose="02020603050405020304" pitchFamily="18" charset="0"/>
              </a:rPr>
              <a:t> a variety of setups like Call Centre for complaints or marketing, in voice-based virtual assistants or chatbots, in linguistic research,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56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6307D8-4F7C-45FC-A469-2297678D9E5C}"/>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Abstract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9D17071-A94B-49F1-AC01-262B75349499}"/>
              </a:ext>
            </a:extLst>
          </p:cNvPr>
          <p:cNvSpPr>
            <a:spLocks noGrp="1"/>
          </p:cNvSpPr>
          <p:nvPr>
            <p:ph idx="1"/>
          </p:nvPr>
        </p:nvSpPr>
        <p:spPr>
          <a:xfrm>
            <a:off x="6116084" y="609601"/>
            <a:ext cx="5511296" cy="5175624"/>
          </a:xfrm>
        </p:spPr>
        <p:txBody>
          <a:bodyPr anchor="ctr">
            <a:normAutofit/>
          </a:bodyPr>
          <a:lstStyle/>
          <a:p>
            <a:pPr fontAlgn="base">
              <a:buFont typeface="Wingdings" panose="05000000000000000000" pitchFamily="2" charset="2"/>
              <a:buChar char="Ø"/>
            </a:pPr>
            <a:r>
              <a:rPr lang="en-US" sz="2000" b="0" i="0" dirty="0">
                <a:solidFill>
                  <a:srgbClr val="FFFFFF"/>
                </a:solidFill>
                <a:effectLst/>
                <a:latin typeface="Times New Roman" panose="02020603050405020304" pitchFamily="18" charset="0"/>
                <a:cs typeface="Times New Roman" panose="02020603050405020304" pitchFamily="18" charset="0"/>
              </a:rPr>
              <a:t>Emotion recognition is a rapidly growing research domain in recent years. Unlike humans, machines lack the abilities to perceive and show emotions. </a:t>
            </a:r>
          </a:p>
          <a:p>
            <a:pPr fontAlgn="base">
              <a:buFont typeface="Wingdings" panose="05000000000000000000" pitchFamily="2" charset="2"/>
              <a:buChar char="Ø"/>
            </a:pPr>
            <a:r>
              <a:rPr lang="en-US" sz="2000" b="0" i="0" dirty="0">
                <a:solidFill>
                  <a:srgbClr val="FFFFFF"/>
                </a:solidFill>
                <a:effectLst/>
                <a:latin typeface="Times New Roman" panose="02020603050405020304" pitchFamily="18" charset="0"/>
                <a:cs typeface="Times New Roman" panose="02020603050405020304" pitchFamily="18" charset="0"/>
              </a:rPr>
              <a:t>But human-computer interaction can be improved by automated emotions recognition, thereby reducing the need of human intervention. In this project, we are going to implement four basic emotional speech signals (Anger, Happy, Fear and Neutral).</a:t>
            </a:r>
            <a:endParaRPr lang="en-IN"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4018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A306-D460-4313-B294-7E0A542B7A50}"/>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365A1A4E-5C04-46B3-A57A-A8A2C546B57B}"/>
              </a:ext>
            </a:extLst>
          </p:cNvPr>
          <p:cNvSpPr>
            <a:spLocks noGrp="1"/>
          </p:cNvSpPr>
          <p:nvPr>
            <p:ph idx="1"/>
          </p:nvPr>
        </p:nvSpPr>
        <p:spPr>
          <a:xfrm>
            <a:off x="6116084" y="609601"/>
            <a:ext cx="5511296" cy="5175624"/>
          </a:xfrm>
        </p:spPr>
        <p:txBody>
          <a:bodyPr anchor="ctr">
            <a:normAutofit/>
          </a:bodyPr>
          <a:lstStyle/>
          <a:p>
            <a:pPr>
              <a:lnSpc>
                <a:spcPct val="90000"/>
              </a:lnSpc>
              <a:buFont typeface="Wingdings" panose="05000000000000000000" pitchFamily="2" charset="2"/>
              <a:buChar char="Ø"/>
            </a:pPr>
            <a:r>
              <a:rPr lang="en-US" b="0" i="0" dirty="0">
                <a:solidFill>
                  <a:srgbClr val="FFFFFF"/>
                </a:solidFill>
                <a:effectLst/>
                <a:latin typeface="Georgia" panose="02040502050405020303" pitchFamily="18" charset="0"/>
              </a:rPr>
              <a:t>Human computer interaction will be natural and effective when the interfaces are sensitive to human emotion or stress. Previous studies were mainly focused on facial emotion recognition, but speech emotion detection is gaining importance due its wide range of applications. Speech emotion recognition still remains a challenging task in the field of affective computing as no defined standards exist for emotion classification. Speech signal carries large information related to the emotions conveyed by a person. Speech recognition system fails miserably if robust techniques are not implemented to address the variations in speech due to emotion. Emotion detection from speech has two main steps. They are feature extraction and classification. The goal of this project is to give an overview on the types of corpus, features and classification techniques that are associated with speech emotion recognition.</a:t>
            </a:r>
            <a:endParaRPr lang="en-IN" dirty="0">
              <a:solidFill>
                <a:srgbClr val="FFFFFF"/>
              </a:solidFill>
            </a:endParaRPr>
          </a:p>
        </p:txBody>
      </p:sp>
    </p:spTree>
    <p:extLst>
      <p:ext uri="{BB962C8B-B14F-4D97-AF65-F5344CB8AC3E}">
        <p14:creationId xmlns:p14="http://schemas.microsoft.com/office/powerpoint/2010/main" val="34357825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924E-19D3-4A06-8BD8-82374AC45A54}"/>
              </a:ext>
            </a:extLst>
          </p:cNvPr>
          <p:cNvSpPr>
            <a:spLocks noGrp="1"/>
          </p:cNvSpPr>
          <p:nvPr>
            <p:ph type="title"/>
          </p:nvPr>
        </p:nvSpPr>
        <p:spPr/>
        <p:txBody>
          <a:bodyPr>
            <a:normAutofit/>
          </a:bodyPr>
          <a:lstStyle/>
          <a:p>
            <a:pPr algn="ctr"/>
            <a:r>
              <a:rPr lang="en-US" sz="5400" dirty="0"/>
              <a:t>WIP</a:t>
            </a:r>
            <a:endParaRPr lang="en-IN" sz="5400" dirty="0"/>
          </a:p>
        </p:txBody>
      </p:sp>
      <p:sp>
        <p:nvSpPr>
          <p:cNvPr id="3" name="TextBox 2">
            <a:extLst>
              <a:ext uri="{FF2B5EF4-FFF2-40B4-BE49-F238E27FC236}">
                <a16:creationId xmlns:a16="http://schemas.microsoft.com/office/drawing/2014/main" id="{204437E1-7197-449A-9FDF-5EE261B2EF1A}"/>
              </a:ext>
            </a:extLst>
          </p:cNvPr>
          <p:cNvSpPr txBox="1"/>
          <p:nvPr/>
        </p:nvSpPr>
        <p:spPr>
          <a:xfrm>
            <a:off x="414214" y="1570892"/>
            <a:ext cx="9620740" cy="2862322"/>
          </a:xfrm>
          <a:prstGeom prst="rect">
            <a:avLst/>
          </a:prstGeom>
          <a:noFill/>
        </p:spPr>
        <p:txBody>
          <a:bodyPr wrap="square" rtlCol="0">
            <a:spAutoFit/>
          </a:bodyPr>
          <a:lstStyle/>
          <a:p>
            <a:r>
              <a:rPr lang="en-US" dirty="0"/>
              <a:t>In the previous review we just explained about our problem statement. But in this review we have started our implementation . First we installed libraries like  librosa  soundfile , numpy , sklearn, pyaudio by pip install library name . Also we have collected by giving some basic images of different emotions like happy , sad , frighten.. Etc . And then we have created python files for creating datasets and detecting image and audio . Also we have given an customized input by giving our own images with different</a:t>
            </a:r>
          </a:p>
          <a:p>
            <a:r>
              <a:rPr lang="en-US" dirty="0"/>
              <a:t>Expressions. Also we would like to add some other different expressions like shocked hesitated and surprised feeling . Also we would like to improve image quality by reducing the noise also the audio </a:t>
            </a:r>
          </a:p>
          <a:p>
            <a:r>
              <a:rPr lang="en-US" dirty="0"/>
              <a:t>quality</a:t>
            </a:r>
            <a:endParaRPr lang="en-IN" dirty="0"/>
          </a:p>
        </p:txBody>
      </p:sp>
    </p:spTree>
    <p:extLst>
      <p:ext uri="{BB962C8B-B14F-4D97-AF65-F5344CB8AC3E}">
        <p14:creationId xmlns:p14="http://schemas.microsoft.com/office/powerpoint/2010/main" val="377076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7695-8122-4775-B44D-D234416E3761}"/>
              </a:ext>
            </a:extLst>
          </p:cNvPr>
          <p:cNvSpPr>
            <a:spLocks noGrp="1"/>
          </p:cNvSpPr>
          <p:nvPr>
            <p:ph type="title"/>
          </p:nvPr>
        </p:nvSpPr>
        <p:spPr>
          <a:xfrm>
            <a:off x="921174" y="0"/>
            <a:ext cx="8596668" cy="944880"/>
          </a:xfrm>
        </p:spPr>
        <p:txBody>
          <a:bodyPr/>
          <a:lstStyle/>
          <a:p>
            <a:pPr algn="ctr"/>
            <a:r>
              <a:rPr lang="en-IN" dirty="0"/>
              <a:t>Data Set</a:t>
            </a:r>
          </a:p>
        </p:txBody>
      </p:sp>
      <p:sp>
        <p:nvSpPr>
          <p:cNvPr id="3" name="Content Placeholder 2">
            <a:extLst>
              <a:ext uri="{FF2B5EF4-FFF2-40B4-BE49-F238E27FC236}">
                <a16:creationId xmlns:a16="http://schemas.microsoft.com/office/drawing/2014/main" id="{6521904E-E0EF-487B-A8CC-4AE2BA93ECA5}"/>
              </a:ext>
            </a:extLst>
          </p:cNvPr>
          <p:cNvSpPr>
            <a:spLocks noGrp="1"/>
          </p:cNvSpPr>
          <p:nvPr>
            <p:ph idx="1"/>
          </p:nvPr>
        </p:nvSpPr>
        <p:spPr/>
        <p:txBody>
          <a:bodyPr>
            <a:normAutofit/>
          </a:bodyPr>
          <a:lstStyle/>
          <a:p>
            <a:r>
              <a:rPr lang="en-US" sz="2000" b="0" i="0" dirty="0">
                <a:solidFill>
                  <a:srgbClr val="444444"/>
                </a:solidFill>
                <a:effectLst/>
                <a:latin typeface="Times New Roman" panose="02020603050405020304" pitchFamily="18" charset="0"/>
                <a:cs typeface="Times New Roman" panose="02020603050405020304" pitchFamily="18" charset="0"/>
              </a:rPr>
              <a:t>For this Python mini project, we’ll use the RAVDESS dataset; this is the Ryerson Audio-Visual Database of Emotional Speech. </a:t>
            </a:r>
          </a:p>
          <a:p>
            <a:r>
              <a:rPr lang="en-US" sz="2000" b="0" i="0" dirty="0">
                <a:solidFill>
                  <a:srgbClr val="444444"/>
                </a:solidFill>
                <a:effectLst/>
                <a:latin typeface="Times New Roman" panose="02020603050405020304" pitchFamily="18" charset="0"/>
                <a:cs typeface="Times New Roman" panose="02020603050405020304" pitchFamily="18" charset="0"/>
              </a:rPr>
              <a:t>This dataset has 7356 files rated by 247 individuals 10 times on emotional validity, intensity, and genuineness. The entire dataset is 24.8GB from 24 actors.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1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E6C6-8B45-4A7F-9892-9C690FD44765}"/>
              </a:ext>
            </a:extLst>
          </p:cNvPr>
          <p:cNvSpPr>
            <a:spLocks noGrp="1"/>
          </p:cNvSpPr>
          <p:nvPr>
            <p:ph type="title"/>
          </p:nvPr>
        </p:nvSpPr>
        <p:spPr>
          <a:xfrm>
            <a:off x="565367" y="0"/>
            <a:ext cx="8596668" cy="1320800"/>
          </a:xfrm>
        </p:spPr>
        <p:txBody>
          <a:bodyPr/>
          <a:lstStyle/>
          <a:p>
            <a:r>
              <a:rPr lang="en-US" dirty="0"/>
              <a:t>Flowchart</a:t>
            </a:r>
            <a:endParaRPr lang="en-IN" dirty="0"/>
          </a:p>
        </p:txBody>
      </p:sp>
      <p:sp>
        <p:nvSpPr>
          <p:cNvPr id="4" name="Oval 3">
            <a:extLst>
              <a:ext uri="{FF2B5EF4-FFF2-40B4-BE49-F238E27FC236}">
                <a16:creationId xmlns:a16="http://schemas.microsoft.com/office/drawing/2014/main" id="{ABD602C9-2B6C-48F5-BC16-F81D68DB4140}"/>
              </a:ext>
            </a:extLst>
          </p:cNvPr>
          <p:cNvSpPr/>
          <p:nvPr/>
        </p:nvSpPr>
        <p:spPr>
          <a:xfrm>
            <a:off x="945674" y="580703"/>
            <a:ext cx="1021702" cy="569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7" name="Diamond 6">
            <a:extLst>
              <a:ext uri="{FF2B5EF4-FFF2-40B4-BE49-F238E27FC236}">
                <a16:creationId xmlns:a16="http://schemas.microsoft.com/office/drawing/2014/main" id="{1A134FA3-7FBB-48D8-9E51-DBDDDF189118}"/>
              </a:ext>
            </a:extLst>
          </p:cNvPr>
          <p:cNvSpPr/>
          <p:nvPr/>
        </p:nvSpPr>
        <p:spPr>
          <a:xfrm>
            <a:off x="565367" y="3863521"/>
            <a:ext cx="1744825" cy="114351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the data</a:t>
            </a:r>
            <a:endParaRPr lang="en-IN" dirty="0"/>
          </a:p>
        </p:txBody>
      </p:sp>
      <p:sp>
        <p:nvSpPr>
          <p:cNvPr id="8" name="Rectangle 7">
            <a:extLst>
              <a:ext uri="{FF2B5EF4-FFF2-40B4-BE49-F238E27FC236}">
                <a16:creationId xmlns:a16="http://schemas.microsoft.com/office/drawing/2014/main" id="{2BBFB880-E2A9-4F6B-920F-C0760E12C47B}"/>
              </a:ext>
            </a:extLst>
          </p:cNvPr>
          <p:cNvSpPr/>
          <p:nvPr/>
        </p:nvSpPr>
        <p:spPr>
          <a:xfrm>
            <a:off x="551457" y="2613609"/>
            <a:ext cx="1828800" cy="787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Dataset</a:t>
            </a:r>
            <a:endParaRPr lang="en-IN" dirty="0"/>
          </a:p>
        </p:txBody>
      </p:sp>
      <p:sp>
        <p:nvSpPr>
          <p:cNvPr id="60" name="TextBox 59">
            <a:extLst>
              <a:ext uri="{FF2B5EF4-FFF2-40B4-BE49-F238E27FC236}">
                <a16:creationId xmlns:a16="http://schemas.microsoft.com/office/drawing/2014/main" id="{E5F2760B-291B-4292-BBA1-49101C6AF8E2}"/>
              </a:ext>
            </a:extLst>
          </p:cNvPr>
          <p:cNvSpPr txBox="1"/>
          <p:nvPr/>
        </p:nvSpPr>
        <p:spPr>
          <a:xfrm>
            <a:off x="1707504" y="4735805"/>
            <a:ext cx="519744" cy="369332"/>
          </a:xfrm>
          <a:prstGeom prst="rect">
            <a:avLst/>
          </a:prstGeom>
          <a:noFill/>
        </p:spPr>
        <p:txBody>
          <a:bodyPr wrap="square" rtlCol="0">
            <a:spAutoFit/>
          </a:bodyPr>
          <a:lstStyle/>
          <a:p>
            <a:r>
              <a:rPr lang="en-US" dirty="0"/>
              <a:t>No</a:t>
            </a:r>
            <a:endParaRPr lang="en-IN" dirty="0"/>
          </a:p>
        </p:txBody>
      </p:sp>
      <p:cxnSp>
        <p:nvCxnSpPr>
          <p:cNvPr id="62" name="Straight Connector 61">
            <a:extLst>
              <a:ext uri="{FF2B5EF4-FFF2-40B4-BE49-F238E27FC236}">
                <a16:creationId xmlns:a16="http://schemas.microsoft.com/office/drawing/2014/main" id="{96176A38-084A-4ADE-830D-C5F536FA3860}"/>
              </a:ext>
            </a:extLst>
          </p:cNvPr>
          <p:cNvCxnSpPr>
            <a:cxnSpLocks/>
            <a:stCxn id="7" idx="3"/>
          </p:cNvCxnSpPr>
          <p:nvPr/>
        </p:nvCxnSpPr>
        <p:spPr>
          <a:xfrm flipV="1">
            <a:off x="2310192" y="4435280"/>
            <a:ext cx="8136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A21E797-7AD1-47A4-9914-6BB89980173A}"/>
              </a:ext>
            </a:extLst>
          </p:cNvPr>
          <p:cNvCxnSpPr/>
          <p:nvPr/>
        </p:nvCxnSpPr>
        <p:spPr>
          <a:xfrm flipV="1">
            <a:off x="3219061" y="2597020"/>
            <a:ext cx="0" cy="1564691"/>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2BEFD4BF-2BA4-4F62-9703-C79C89A3AA9F}"/>
              </a:ext>
            </a:extLst>
          </p:cNvPr>
          <p:cNvSpPr/>
          <p:nvPr/>
        </p:nvSpPr>
        <p:spPr>
          <a:xfrm>
            <a:off x="3574387" y="1663053"/>
            <a:ext cx="2750975" cy="19945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whether all the labels are present or not</a:t>
            </a:r>
            <a:endParaRPr lang="en-IN" dirty="0"/>
          </a:p>
          <a:p>
            <a:pPr algn="ctr"/>
            <a:endParaRPr lang="en-IN" dirty="0"/>
          </a:p>
        </p:txBody>
      </p:sp>
      <p:sp>
        <p:nvSpPr>
          <p:cNvPr id="78" name="TextBox 77">
            <a:extLst>
              <a:ext uri="{FF2B5EF4-FFF2-40B4-BE49-F238E27FC236}">
                <a16:creationId xmlns:a16="http://schemas.microsoft.com/office/drawing/2014/main" id="{566CC1AF-B38E-43F9-A96D-47F9256576BE}"/>
              </a:ext>
            </a:extLst>
          </p:cNvPr>
          <p:cNvSpPr txBox="1"/>
          <p:nvPr/>
        </p:nvSpPr>
        <p:spPr>
          <a:xfrm>
            <a:off x="2732801" y="3066662"/>
            <a:ext cx="511487" cy="369332"/>
          </a:xfrm>
          <a:prstGeom prst="rect">
            <a:avLst/>
          </a:prstGeom>
          <a:noFill/>
        </p:spPr>
        <p:txBody>
          <a:bodyPr wrap="none" rtlCol="0">
            <a:spAutoFit/>
          </a:bodyPr>
          <a:lstStyle/>
          <a:p>
            <a:r>
              <a:rPr lang="en-US" dirty="0"/>
              <a:t>Yes</a:t>
            </a:r>
            <a:endParaRPr lang="en-IN" dirty="0"/>
          </a:p>
        </p:txBody>
      </p:sp>
      <p:cxnSp>
        <p:nvCxnSpPr>
          <p:cNvPr id="83" name="Straight Connector 82">
            <a:extLst>
              <a:ext uri="{FF2B5EF4-FFF2-40B4-BE49-F238E27FC236}">
                <a16:creationId xmlns:a16="http://schemas.microsoft.com/office/drawing/2014/main" id="{6BB9BC02-990A-4ECD-9A10-B5B052E35790}"/>
              </a:ext>
            </a:extLst>
          </p:cNvPr>
          <p:cNvCxnSpPr>
            <a:endCxn id="77" idx="0"/>
          </p:cNvCxnSpPr>
          <p:nvPr/>
        </p:nvCxnSpPr>
        <p:spPr>
          <a:xfrm>
            <a:off x="4949874" y="748653"/>
            <a:ext cx="1"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1C48228-41C2-4E5C-AD77-358F83B44038}"/>
              </a:ext>
            </a:extLst>
          </p:cNvPr>
          <p:cNvSpPr txBox="1"/>
          <p:nvPr/>
        </p:nvSpPr>
        <p:spPr>
          <a:xfrm>
            <a:off x="6634066" y="2252571"/>
            <a:ext cx="511487" cy="369332"/>
          </a:xfrm>
          <a:prstGeom prst="rect">
            <a:avLst/>
          </a:prstGeom>
          <a:noFill/>
        </p:spPr>
        <p:txBody>
          <a:bodyPr wrap="none" rtlCol="0">
            <a:spAutoFit/>
          </a:bodyPr>
          <a:lstStyle/>
          <a:p>
            <a:r>
              <a:rPr lang="en-US" dirty="0"/>
              <a:t>Yes</a:t>
            </a:r>
            <a:endParaRPr lang="en-IN" dirty="0"/>
          </a:p>
        </p:txBody>
      </p:sp>
      <p:sp>
        <p:nvSpPr>
          <p:cNvPr id="85" name="TextBox 84">
            <a:extLst>
              <a:ext uri="{FF2B5EF4-FFF2-40B4-BE49-F238E27FC236}">
                <a16:creationId xmlns:a16="http://schemas.microsoft.com/office/drawing/2014/main" id="{61F08C0E-EF43-49C1-BD54-BA99116B1FD0}"/>
              </a:ext>
            </a:extLst>
          </p:cNvPr>
          <p:cNvSpPr txBox="1"/>
          <p:nvPr/>
        </p:nvSpPr>
        <p:spPr>
          <a:xfrm>
            <a:off x="5586385" y="379321"/>
            <a:ext cx="455574" cy="369332"/>
          </a:xfrm>
          <a:prstGeom prst="rect">
            <a:avLst/>
          </a:prstGeom>
          <a:noFill/>
        </p:spPr>
        <p:txBody>
          <a:bodyPr wrap="none" rtlCol="0">
            <a:spAutoFit/>
          </a:bodyPr>
          <a:lstStyle/>
          <a:p>
            <a:r>
              <a:rPr lang="en-US" dirty="0"/>
              <a:t>No</a:t>
            </a:r>
            <a:endParaRPr lang="en-IN" dirty="0"/>
          </a:p>
        </p:txBody>
      </p:sp>
      <p:sp>
        <p:nvSpPr>
          <p:cNvPr id="87" name="Flowchart: Data 86">
            <a:extLst>
              <a:ext uri="{FF2B5EF4-FFF2-40B4-BE49-F238E27FC236}">
                <a16:creationId xmlns:a16="http://schemas.microsoft.com/office/drawing/2014/main" id="{94E30ABD-84D1-4D0D-A4A3-35CE421DA53A}"/>
              </a:ext>
            </a:extLst>
          </p:cNvPr>
          <p:cNvSpPr/>
          <p:nvPr/>
        </p:nvSpPr>
        <p:spPr>
          <a:xfrm>
            <a:off x="170899" y="1525037"/>
            <a:ext cx="2598893" cy="69092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Image/audio</a:t>
            </a:r>
            <a:endParaRPr lang="en-IN" dirty="0"/>
          </a:p>
        </p:txBody>
      </p:sp>
      <p:cxnSp>
        <p:nvCxnSpPr>
          <p:cNvPr id="96" name="Straight Connector 95">
            <a:extLst>
              <a:ext uri="{FF2B5EF4-FFF2-40B4-BE49-F238E27FC236}">
                <a16:creationId xmlns:a16="http://schemas.microsoft.com/office/drawing/2014/main" id="{DE5FA53B-1515-4622-94EC-DE3A66DF201B}"/>
              </a:ext>
            </a:extLst>
          </p:cNvPr>
          <p:cNvCxnSpPr/>
          <p:nvPr/>
        </p:nvCxnSpPr>
        <p:spPr>
          <a:xfrm>
            <a:off x="3219061" y="4161711"/>
            <a:ext cx="0" cy="273570"/>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96">
            <a:extLst>
              <a:ext uri="{FF2B5EF4-FFF2-40B4-BE49-F238E27FC236}">
                <a16:creationId xmlns:a16="http://schemas.microsoft.com/office/drawing/2014/main" id="{693EFCD3-C31F-4385-83DD-2BA71B9201C6}"/>
              </a:ext>
            </a:extLst>
          </p:cNvPr>
          <p:cNvSpPr/>
          <p:nvPr/>
        </p:nvSpPr>
        <p:spPr>
          <a:xfrm>
            <a:off x="9459199" y="2111893"/>
            <a:ext cx="1737536" cy="11394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valid or not</a:t>
            </a:r>
            <a:endParaRPr lang="en-IN" dirty="0"/>
          </a:p>
        </p:txBody>
      </p:sp>
      <p:sp>
        <p:nvSpPr>
          <p:cNvPr id="102" name="Flowchart: Alternate Process 101">
            <a:extLst>
              <a:ext uri="{FF2B5EF4-FFF2-40B4-BE49-F238E27FC236}">
                <a16:creationId xmlns:a16="http://schemas.microsoft.com/office/drawing/2014/main" id="{65D9B077-979F-4305-B429-7454CEBAC917}"/>
              </a:ext>
            </a:extLst>
          </p:cNvPr>
          <p:cNvSpPr/>
          <p:nvPr/>
        </p:nvSpPr>
        <p:spPr>
          <a:xfrm>
            <a:off x="416077" y="5426002"/>
            <a:ext cx="2043403" cy="131368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by custom dataset or Predefined dataset</a:t>
            </a:r>
            <a:endParaRPr lang="en-IN" dirty="0"/>
          </a:p>
          <a:p>
            <a:pPr algn="ctr"/>
            <a:endParaRPr lang="en-IN" dirty="0"/>
          </a:p>
        </p:txBody>
      </p:sp>
      <p:sp>
        <p:nvSpPr>
          <p:cNvPr id="103" name="Flowchart: Alternate Process 102">
            <a:extLst>
              <a:ext uri="{FF2B5EF4-FFF2-40B4-BE49-F238E27FC236}">
                <a16:creationId xmlns:a16="http://schemas.microsoft.com/office/drawing/2014/main" id="{C6850EEB-A7A5-4CC6-BAA1-62FF842B7269}"/>
              </a:ext>
            </a:extLst>
          </p:cNvPr>
          <p:cNvSpPr/>
          <p:nvPr/>
        </p:nvSpPr>
        <p:spPr>
          <a:xfrm>
            <a:off x="7027985" y="346829"/>
            <a:ext cx="1222544"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error</a:t>
            </a:r>
            <a:endParaRPr lang="en-IN" dirty="0"/>
          </a:p>
          <a:p>
            <a:pPr algn="ctr"/>
            <a:endParaRPr lang="en-IN" dirty="0"/>
          </a:p>
        </p:txBody>
      </p:sp>
      <p:sp>
        <p:nvSpPr>
          <p:cNvPr id="104" name="Flowchart: Alternate Process 103">
            <a:extLst>
              <a:ext uri="{FF2B5EF4-FFF2-40B4-BE49-F238E27FC236}">
                <a16:creationId xmlns:a16="http://schemas.microsoft.com/office/drawing/2014/main" id="{A112A65C-9063-4175-8496-5832990D6825}"/>
              </a:ext>
            </a:extLst>
          </p:cNvPr>
          <p:cNvSpPr/>
          <p:nvPr/>
        </p:nvSpPr>
        <p:spPr>
          <a:xfrm>
            <a:off x="7398548" y="2152002"/>
            <a:ext cx="1156996" cy="10592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data</a:t>
            </a:r>
            <a:endParaRPr lang="en-IN" dirty="0"/>
          </a:p>
          <a:p>
            <a:pPr algn="ctr"/>
            <a:endParaRPr lang="en-IN" dirty="0"/>
          </a:p>
        </p:txBody>
      </p:sp>
      <p:sp>
        <p:nvSpPr>
          <p:cNvPr id="105" name="Flowchart: Alternate Process 104">
            <a:extLst>
              <a:ext uri="{FF2B5EF4-FFF2-40B4-BE49-F238E27FC236}">
                <a16:creationId xmlns:a16="http://schemas.microsoft.com/office/drawing/2014/main" id="{B3C22FBE-4A59-41DD-A2E4-8516571AE38F}"/>
              </a:ext>
            </a:extLst>
          </p:cNvPr>
          <p:cNvSpPr/>
          <p:nvPr/>
        </p:nvSpPr>
        <p:spPr>
          <a:xfrm>
            <a:off x="9596744" y="376087"/>
            <a:ext cx="1412355" cy="8765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the data</a:t>
            </a:r>
            <a:endParaRPr lang="en-IN" dirty="0"/>
          </a:p>
        </p:txBody>
      </p:sp>
      <p:sp>
        <p:nvSpPr>
          <p:cNvPr id="108" name="TextBox 107">
            <a:extLst>
              <a:ext uri="{FF2B5EF4-FFF2-40B4-BE49-F238E27FC236}">
                <a16:creationId xmlns:a16="http://schemas.microsoft.com/office/drawing/2014/main" id="{0AE70A39-58C3-4033-B538-1BFF1E44A48F}"/>
              </a:ext>
            </a:extLst>
          </p:cNvPr>
          <p:cNvSpPr txBox="1"/>
          <p:nvPr/>
        </p:nvSpPr>
        <p:spPr>
          <a:xfrm>
            <a:off x="10413545" y="1590579"/>
            <a:ext cx="455574" cy="369332"/>
          </a:xfrm>
          <a:prstGeom prst="rect">
            <a:avLst/>
          </a:prstGeom>
          <a:noFill/>
        </p:spPr>
        <p:txBody>
          <a:bodyPr wrap="none" rtlCol="0">
            <a:spAutoFit/>
          </a:bodyPr>
          <a:lstStyle/>
          <a:p>
            <a:r>
              <a:rPr lang="en-US" dirty="0"/>
              <a:t>No</a:t>
            </a:r>
            <a:endParaRPr lang="en-IN" dirty="0"/>
          </a:p>
        </p:txBody>
      </p:sp>
      <p:sp>
        <p:nvSpPr>
          <p:cNvPr id="109" name="Flowchart: Alternate Process 108">
            <a:extLst>
              <a:ext uri="{FF2B5EF4-FFF2-40B4-BE49-F238E27FC236}">
                <a16:creationId xmlns:a16="http://schemas.microsoft.com/office/drawing/2014/main" id="{3EAC46F9-B26D-4CD4-99E2-CD2B1AB85F85}"/>
              </a:ext>
            </a:extLst>
          </p:cNvPr>
          <p:cNvSpPr/>
          <p:nvPr/>
        </p:nvSpPr>
        <p:spPr>
          <a:xfrm>
            <a:off x="9646834" y="3959421"/>
            <a:ext cx="1362265" cy="93305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cxnSp>
        <p:nvCxnSpPr>
          <p:cNvPr id="117" name="Straight Arrow Connector 116">
            <a:extLst>
              <a:ext uri="{FF2B5EF4-FFF2-40B4-BE49-F238E27FC236}">
                <a16:creationId xmlns:a16="http://schemas.microsoft.com/office/drawing/2014/main" id="{C5134D84-58FF-48A6-A876-C9DC6487AFDC}"/>
              </a:ext>
            </a:extLst>
          </p:cNvPr>
          <p:cNvCxnSpPr>
            <a:stCxn id="4" idx="4"/>
            <a:endCxn id="87" idx="1"/>
          </p:cNvCxnSpPr>
          <p:nvPr/>
        </p:nvCxnSpPr>
        <p:spPr>
          <a:xfrm>
            <a:off x="1456525" y="1149870"/>
            <a:ext cx="13821" cy="3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D53C1B0-469D-4E70-85B9-8734223E9444}"/>
              </a:ext>
            </a:extLst>
          </p:cNvPr>
          <p:cNvCxnSpPr>
            <a:stCxn id="87" idx="4"/>
            <a:endCxn id="8" idx="0"/>
          </p:cNvCxnSpPr>
          <p:nvPr/>
        </p:nvCxnSpPr>
        <p:spPr>
          <a:xfrm flipH="1">
            <a:off x="1465857" y="2215958"/>
            <a:ext cx="4489" cy="39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DF97B26-A4B0-4A15-8C30-728B18871B62}"/>
              </a:ext>
            </a:extLst>
          </p:cNvPr>
          <p:cNvCxnSpPr>
            <a:stCxn id="8" idx="2"/>
            <a:endCxn id="7" idx="0"/>
          </p:cNvCxnSpPr>
          <p:nvPr/>
        </p:nvCxnSpPr>
        <p:spPr>
          <a:xfrm flipH="1">
            <a:off x="1437780" y="3401527"/>
            <a:ext cx="28077" cy="461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33EED7-826B-43D6-88C1-381765F82193}"/>
              </a:ext>
            </a:extLst>
          </p:cNvPr>
          <p:cNvCxnSpPr>
            <a:stCxn id="7" idx="2"/>
            <a:endCxn id="102" idx="0"/>
          </p:cNvCxnSpPr>
          <p:nvPr/>
        </p:nvCxnSpPr>
        <p:spPr>
          <a:xfrm flipH="1">
            <a:off x="1437779" y="5007040"/>
            <a:ext cx="1" cy="41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692A7BB-1433-4A79-AD3D-5B0688A619E7}"/>
              </a:ext>
            </a:extLst>
          </p:cNvPr>
          <p:cNvCxnSpPr>
            <a:endCxn id="77" idx="1"/>
          </p:cNvCxnSpPr>
          <p:nvPr/>
        </p:nvCxnSpPr>
        <p:spPr>
          <a:xfrm>
            <a:off x="3232046" y="2621904"/>
            <a:ext cx="342341" cy="3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9513ED-85EE-480B-8515-75F911653C2A}"/>
              </a:ext>
            </a:extLst>
          </p:cNvPr>
          <p:cNvCxnSpPr>
            <a:stCxn id="77" idx="3"/>
            <a:endCxn id="104" idx="1"/>
          </p:cNvCxnSpPr>
          <p:nvPr/>
        </p:nvCxnSpPr>
        <p:spPr>
          <a:xfrm>
            <a:off x="6325362" y="2660326"/>
            <a:ext cx="1073186" cy="2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0B18E72-477C-42C3-96F5-1280005F7DD1}"/>
              </a:ext>
            </a:extLst>
          </p:cNvPr>
          <p:cNvCxnSpPr>
            <a:stCxn id="104" idx="3"/>
            <a:endCxn id="97" idx="1"/>
          </p:cNvCxnSpPr>
          <p:nvPr/>
        </p:nvCxnSpPr>
        <p:spPr>
          <a:xfrm>
            <a:off x="8555544" y="2681610"/>
            <a:ext cx="9036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4D814BC-D561-480E-8063-8BAA4A831AB2}"/>
              </a:ext>
            </a:extLst>
          </p:cNvPr>
          <p:cNvCxnSpPr>
            <a:stCxn id="105" idx="2"/>
            <a:endCxn id="97" idx="0"/>
          </p:cNvCxnSpPr>
          <p:nvPr/>
        </p:nvCxnSpPr>
        <p:spPr>
          <a:xfrm>
            <a:off x="10302922" y="1252644"/>
            <a:ext cx="25045" cy="85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83FBF0A-0836-4ADB-A751-5E6C2DB6B6DB}"/>
              </a:ext>
            </a:extLst>
          </p:cNvPr>
          <p:cNvCxnSpPr>
            <a:stCxn id="97" idx="2"/>
            <a:endCxn id="109" idx="0"/>
          </p:cNvCxnSpPr>
          <p:nvPr/>
        </p:nvCxnSpPr>
        <p:spPr>
          <a:xfrm>
            <a:off x="10327967" y="3251328"/>
            <a:ext cx="0" cy="70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Flowchart: Alternate Process 138">
            <a:extLst>
              <a:ext uri="{FF2B5EF4-FFF2-40B4-BE49-F238E27FC236}">
                <a16:creationId xmlns:a16="http://schemas.microsoft.com/office/drawing/2014/main" id="{50DA5479-E938-493A-9DDB-924581A9E5F4}"/>
              </a:ext>
            </a:extLst>
          </p:cNvPr>
          <p:cNvSpPr/>
          <p:nvPr/>
        </p:nvSpPr>
        <p:spPr>
          <a:xfrm>
            <a:off x="6923314" y="3870180"/>
            <a:ext cx="1854753" cy="11115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Processing</a:t>
            </a:r>
            <a:endParaRPr lang="en-IN" dirty="0"/>
          </a:p>
        </p:txBody>
      </p:sp>
      <p:cxnSp>
        <p:nvCxnSpPr>
          <p:cNvPr id="141" name="Straight Arrow Connector 140">
            <a:extLst>
              <a:ext uri="{FF2B5EF4-FFF2-40B4-BE49-F238E27FC236}">
                <a16:creationId xmlns:a16="http://schemas.microsoft.com/office/drawing/2014/main" id="{D89F3E26-CEA3-432A-B978-7C57CDB9C57F}"/>
              </a:ext>
            </a:extLst>
          </p:cNvPr>
          <p:cNvCxnSpPr>
            <a:stCxn id="109" idx="1"/>
            <a:endCxn id="139" idx="3"/>
          </p:cNvCxnSpPr>
          <p:nvPr/>
        </p:nvCxnSpPr>
        <p:spPr>
          <a:xfrm flipH="1" flipV="1">
            <a:off x="8778067" y="4425950"/>
            <a:ext cx="8687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5EE40EE-FA32-4CAD-A966-F3462845D034}"/>
              </a:ext>
            </a:extLst>
          </p:cNvPr>
          <p:cNvCxnSpPr>
            <a:endCxn id="103" idx="1"/>
          </p:cNvCxnSpPr>
          <p:nvPr/>
        </p:nvCxnSpPr>
        <p:spPr>
          <a:xfrm>
            <a:off x="4949874" y="748653"/>
            <a:ext cx="2078111" cy="5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Flowchart: Alternate Process 144">
            <a:extLst>
              <a:ext uri="{FF2B5EF4-FFF2-40B4-BE49-F238E27FC236}">
                <a16:creationId xmlns:a16="http://schemas.microsoft.com/office/drawing/2014/main" id="{20804228-2BF3-4EF5-A245-EC8A89A6CAFF}"/>
              </a:ext>
            </a:extLst>
          </p:cNvPr>
          <p:cNvSpPr/>
          <p:nvPr/>
        </p:nvSpPr>
        <p:spPr>
          <a:xfrm>
            <a:off x="4404936" y="3929337"/>
            <a:ext cx="1649611" cy="9611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NN Classification</a:t>
            </a:r>
            <a:endParaRPr lang="en-IN" dirty="0"/>
          </a:p>
        </p:txBody>
      </p:sp>
      <p:cxnSp>
        <p:nvCxnSpPr>
          <p:cNvPr id="147" name="Straight Arrow Connector 146">
            <a:extLst>
              <a:ext uri="{FF2B5EF4-FFF2-40B4-BE49-F238E27FC236}">
                <a16:creationId xmlns:a16="http://schemas.microsoft.com/office/drawing/2014/main" id="{98409DE1-70F7-41F6-A0AE-750E56BA284B}"/>
              </a:ext>
            </a:extLst>
          </p:cNvPr>
          <p:cNvCxnSpPr>
            <a:stCxn id="139" idx="1"/>
            <a:endCxn id="145" idx="3"/>
          </p:cNvCxnSpPr>
          <p:nvPr/>
        </p:nvCxnSpPr>
        <p:spPr>
          <a:xfrm flipH="1" flipV="1">
            <a:off x="6054547" y="4409896"/>
            <a:ext cx="868767" cy="1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Flowchart: Alternate Process 148">
            <a:extLst>
              <a:ext uri="{FF2B5EF4-FFF2-40B4-BE49-F238E27FC236}">
                <a16:creationId xmlns:a16="http://schemas.microsoft.com/office/drawing/2014/main" id="{F2077EE9-829D-44B0-947F-58CA4E521E70}"/>
              </a:ext>
            </a:extLst>
          </p:cNvPr>
          <p:cNvSpPr/>
          <p:nvPr/>
        </p:nvSpPr>
        <p:spPr>
          <a:xfrm>
            <a:off x="3023119" y="5536035"/>
            <a:ext cx="1819465" cy="12036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Speech/Image Recognition</a:t>
            </a:r>
            <a:endParaRPr lang="en-IN" dirty="0"/>
          </a:p>
        </p:txBody>
      </p:sp>
      <p:cxnSp>
        <p:nvCxnSpPr>
          <p:cNvPr id="151" name="Straight Connector 150">
            <a:extLst>
              <a:ext uri="{FF2B5EF4-FFF2-40B4-BE49-F238E27FC236}">
                <a16:creationId xmlns:a16="http://schemas.microsoft.com/office/drawing/2014/main" id="{8F37D7DB-9932-442F-88F1-221455A787C6}"/>
              </a:ext>
            </a:extLst>
          </p:cNvPr>
          <p:cNvCxnSpPr>
            <a:stCxn id="145" idx="1"/>
          </p:cNvCxnSpPr>
          <p:nvPr/>
        </p:nvCxnSpPr>
        <p:spPr>
          <a:xfrm flipH="1">
            <a:off x="3965510" y="4409896"/>
            <a:ext cx="439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0E77282-279A-401E-9BF8-321BB30F252E}"/>
              </a:ext>
            </a:extLst>
          </p:cNvPr>
          <p:cNvCxnSpPr>
            <a:endCxn id="149" idx="0"/>
          </p:cNvCxnSpPr>
          <p:nvPr/>
        </p:nvCxnSpPr>
        <p:spPr>
          <a:xfrm flipH="1">
            <a:off x="3932852" y="4435280"/>
            <a:ext cx="32658" cy="1100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Diamond 153">
            <a:extLst>
              <a:ext uri="{FF2B5EF4-FFF2-40B4-BE49-F238E27FC236}">
                <a16:creationId xmlns:a16="http://schemas.microsoft.com/office/drawing/2014/main" id="{83624C97-304F-4FBB-BEBF-8421C1B01398}"/>
              </a:ext>
            </a:extLst>
          </p:cNvPr>
          <p:cNvSpPr/>
          <p:nvPr/>
        </p:nvSpPr>
        <p:spPr>
          <a:xfrm>
            <a:off x="5438883" y="5582625"/>
            <a:ext cx="1484432" cy="10794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Recognised</a:t>
            </a:r>
            <a:endParaRPr lang="en-IN" dirty="0"/>
          </a:p>
        </p:txBody>
      </p:sp>
      <p:cxnSp>
        <p:nvCxnSpPr>
          <p:cNvPr id="156" name="Straight Arrow Connector 155">
            <a:extLst>
              <a:ext uri="{FF2B5EF4-FFF2-40B4-BE49-F238E27FC236}">
                <a16:creationId xmlns:a16="http://schemas.microsoft.com/office/drawing/2014/main" id="{2E3F7DDA-9678-45B2-ACD4-B1BA70BC9D44}"/>
              </a:ext>
            </a:extLst>
          </p:cNvPr>
          <p:cNvCxnSpPr>
            <a:stCxn id="149" idx="3"/>
            <a:endCxn id="154" idx="1"/>
          </p:cNvCxnSpPr>
          <p:nvPr/>
        </p:nvCxnSpPr>
        <p:spPr>
          <a:xfrm flipV="1">
            <a:off x="4842584" y="6122341"/>
            <a:ext cx="596299" cy="1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Flowchart: Alternate Process 156">
            <a:extLst>
              <a:ext uri="{FF2B5EF4-FFF2-40B4-BE49-F238E27FC236}">
                <a16:creationId xmlns:a16="http://schemas.microsoft.com/office/drawing/2014/main" id="{2C9DDD55-7C2A-4296-9BEC-0D6E5AECDA84}"/>
              </a:ext>
            </a:extLst>
          </p:cNvPr>
          <p:cNvSpPr/>
          <p:nvPr/>
        </p:nvSpPr>
        <p:spPr>
          <a:xfrm>
            <a:off x="8285960" y="5078531"/>
            <a:ext cx="1519356" cy="72403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Code/Image</a:t>
            </a:r>
            <a:endParaRPr lang="en-IN" dirty="0"/>
          </a:p>
        </p:txBody>
      </p:sp>
      <p:cxnSp>
        <p:nvCxnSpPr>
          <p:cNvPr id="159" name="Straight Connector 158">
            <a:extLst>
              <a:ext uri="{FF2B5EF4-FFF2-40B4-BE49-F238E27FC236}">
                <a16:creationId xmlns:a16="http://schemas.microsoft.com/office/drawing/2014/main" id="{E9DAA119-73A4-4ADA-927D-C688354BC4A1}"/>
              </a:ext>
            </a:extLst>
          </p:cNvPr>
          <p:cNvCxnSpPr>
            <a:stCxn id="154" idx="3"/>
          </p:cNvCxnSpPr>
          <p:nvPr/>
        </p:nvCxnSpPr>
        <p:spPr>
          <a:xfrm>
            <a:off x="6923315" y="6122341"/>
            <a:ext cx="475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16A03F8-10A7-42CF-ACE9-47306251DB7E}"/>
              </a:ext>
            </a:extLst>
          </p:cNvPr>
          <p:cNvCxnSpPr/>
          <p:nvPr/>
        </p:nvCxnSpPr>
        <p:spPr>
          <a:xfrm flipV="1">
            <a:off x="7398548" y="5536035"/>
            <a:ext cx="0" cy="58630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941E2804-3AA3-4721-B720-B0DD506C24AE}"/>
              </a:ext>
            </a:extLst>
          </p:cNvPr>
          <p:cNvSpPr txBox="1"/>
          <p:nvPr/>
        </p:nvSpPr>
        <p:spPr>
          <a:xfrm>
            <a:off x="7087146" y="5306164"/>
            <a:ext cx="455574" cy="369332"/>
          </a:xfrm>
          <a:prstGeom prst="rect">
            <a:avLst/>
          </a:prstGeom>
          <a:noFill/>
        </p:spPr>
        <p:txBody>
          <a:bodyPr wrap="none" rtlCol="0">
            <a:spAutoFit/>
          </a:bodyPr>
          <a:lstStyle/>
          <a:p>
            <a:r>
              <a:rPr lang="en-US" dirty="0"/>
              <a:t>No</a:t>
            </a:r>
            <a:endParaRPr lang="en-IN" dirty="0"/>
          </a:p>
        </p:txBody>
      </p:sp>
      <p:sp>
        <p:nvSpPr>
          <p:cNvPr id="166" name="Oval 165">
            <a:extLst>
              <a:ext uri="{FF2B5EF4-FFF2-40B4-BE49-F238E27FC236}">
                <a16:creationId xmlns:a16="http://schemas.microsoft.com/office/drawing/2014/main" id="{16C8F08E-5297-4D19-879A-412A2AE990BA}"/>
              </a:ext>
            </a:extLst>
          </p:cNvPr>
          <p:cNvSpPr/>
          <p:nvPr/>
        </p:nvSpPr>
        <p:spPr>
          <a:xfrm>
            <a:off x="8027818" y="5949657"/>
            <a:ext cx="914400" cy="86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cxnSp>
        <p:nvCxnSpPr>
          <p:cNvPr id="168" name="Straight Connector 167">
            <a:extLst>
              <a:ext uri="{FF2B5EF4-FFF2-40B4-BE49-F238E27FC236}">
                <a16:creationId xmlns:a16="http://schemas.microsoft.com/office/drawing/2014/main" id="{D466093A-A2B8-46DB-989D-4434CDCF12C0}"/>
              </a:ext>
            </a:extLst>
          </p:cNvPr>
          <p:cNvCxnSpPr>
            <a:stCxn id="154" idx="3"/>
          </p:cNvCxnSpPr>
          <p:nvPr/>
        </p:nvCxnSpPr>
        <p:spPr>
          <a:xfrm flipH="1">
            <a:off x="6923314" y="6122341"/>
            <a:ext cx="1" cy="41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909F6DE-D90E-4A3E-AD6D-DCF3D566FA7B}"/>
              </a:ext>
            </a:extLst>
          </p:cNvPr>
          <p:cNvCxnSpPr>
            <a:stCxn id="165" idx="3"/>
            <a:endCxn id="157" idx="1"/>
          </p:cNvCxnSpPr>
          <p:nvPr/>
        </p:nvCxnSpPr>
        <p:spPr>
          <a:xfrm flipV="1">
            <a:off x="7542720" y="5440547"/>
            <a:ext cx="743240" cy="5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7AF3A8F-0F67-4DC1-9F3E-47171CB9B2E1}"/>
              </a:ext>
            </a:extLst>
          </p:cNvPr>
          <p:cNvCxnSpPr/>
          <p:nvPr/>
        </p:nvCxnSpPr>
        <p:spPr>
          <a:xfrm>
            <a:off x="6923314" y="6537180"/>
            <a:ext cx="125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899B9316-634E-41F1-A76B-BE711024BBAF}"/>
              </a:ext>
            </a:extLst>
          </p:cNvPr>
          <p:cNvSpPr txBox="1"/>
          <p:nvPr/>
        </p:nvSpPr>
        <p:spPr>
          <a:xfrm>
            <a:off x="7263870" y="6529826"/>
            <a:ext cx="511487" cy="369332"/>
          </a:xfrm>
          <a:prstGeom prst="rect">
            <a:avLst/>
          </a:prstGeom>
          <a:noFill/>
        </p:spPr>
        <p:txBody>
          <a:bodyPr wrap="none" rtlCol="0">
            <a:spAutoFit/>
          </a:bodyPr>
          <a:lstStyle/>
          <a:p>
            <a:r>
              <a:rPr lang="en-US" dirty="0"/>
              <a:t>Yes</a:t>
            </a:r>
            <a:endParaRPr lang="en-IN" dirty="0"/>
          </a:p>
        </p:txBody>
      </p:sp>
    </p:spTree>
    <p:extLst>
      <p:ext uri="{BB962C8B-B14F-4D97-AF65-F5344CB8AC3E}">
        <p14:creationId xmlns:p14="http://schemas.microsoft.com/office/powerpoint/2010/main" val="141537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0D63-E3F1-4A90-8BED-DFCAA4030B3E}"/>
              </a:ext>
            </a:extLst>
          </p:cNvPr>
          <p:cNvSpPr>
            <a:spLocks noGrp="1"/>
          </p:cNvSpPr>
          <p:nvPr>
            <p:ph type="title"/>
          </p:nvPr>
        </p:nvSpPr>
        <p:spPr>
          <a:xfrm>
            <a:off x="528044" y="156238"/>
            <a:ext cx="8596668" cy="132080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B5EC143B-FC78-4C85-9EA9-D30F658FDE15}"/>
              </a:ext>
            </a:extLst>
          </p:cNvPr>
          <p:cNvSpPr>
            <a:spLocks noGrp="1"/>
          </p:cNvSpPr>
          <p:nvPr>
            <p:ph idx="1"/>
          </p:nvPr>
        </p:nvSpPr>
        <p:spPr>
          <a:xfrm>
            <a:off x="528044" y="910287"/>
            <a:ext cx="8596668" cy="5490513"/>
          </a:xfrm>
        </p:spPr>
        <p:txBody>
          <a:bodyPr/>
          <a:lstStyle/>
          <a:p>
            <a:r>
              <a:rPr lang="en-US" dirty="0"/>
              <a:t>Step-1 Creating dataset</a:t>
            </a:r>
          </a:p>
          <a:p>
            <a:pPr lvl="1"/>
            <a:r>
              <a:rPr lang="en-US" dirty="0"/>
              <a:t>Libraries we used :</a:t>
            </a:r>
          </a:p>
          <a:p>
            <a:pPr lvl="1">
              <a:buFont typeface="Arial" panose="020B0604020202020204" pitchFamily="34" charset="0"/>
              <a:buChar char="•"/>
            </a:pPr>
            <a:r>
              <a:rPr lang="en-US" dirty="0"/>
              <a:t>  numpy</a:t>
            </a:r>
          </a:p>
          <a:p>
            <a:pPr lvl="1">
              <a:buFont typeface="Arial" panose="020B0604020202020204" pitchFamily="34" charset="0"/>
              <a:buChar char="•"/>
            </a:pPr>
            <a:r>
              <a:rPr lang="en-IN" dirty="0"/>
              <a:t>   Opencv</a:t>
            </a:r>
          </a:p>
          <a:p>
            <a:pPr lvl="1">
              <a:buFont typeface="Arial" panose="020B0604020202020204" pitchFamily="34" charset="0"/>
              <a:buChar char="•"/>
            </a:pPr>
            <a:r>
              <a:rPr lang="en-IN" dirty="0"/>
              <a:t>   mutils</a:t>
            </a:r>
          </a:p>
          <a:p>
            <a:pPr lvl="1">
              <a:buFont typeface="Arial" panose="020B0604020202020204" pitchFamily="34" charset="0"/>
              <a:buChar char="•"/>
            </a:pPr>
            <a:r>
              <a:rPr lang="en-IN" dirty="0"/>
              <a:t>   math</a:t>
            </a:r>
          </a:p>
          <a:p>
            <a:pPr lvl="1">
              <a:buFont typeface="Arial" panose="020B0604020202020204" pitchFamily="34" charset="0"/>
              <a:buChar char="•"/>
            </a:pPr>
            <a:r>
              <a:rPr lang="en-IN" dirty="0"/>
              <a:t>We have to import these libraries by adding some packages</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3874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83EB-7D69-472B-8017-1D61C9A1AF10}"/>
              </a:ext>
            </a:extLst>
          </p:cNvPr>
          <p:cNvSpPr>
            <a:spLocks noGrp="1"/>
          </p:cNvSpPr>
          <p:nvPr>
            <p:ph type="title"/>
          </p:nvPr>
        </p:nvSpPr>
        <p:spPr>
          <a:xfrm>
            <a:off x="481391" y="133739"/>
            <a:ext cx="8596668" cy="1320800"/>
          </a:xfrm>
        </p:spPr>
        <p:txBody>
          <a:bodyPr/>
          <a:lstStyle/>
          <a:p>
            <a:r>
              <a:rPr lang="en-US" dirty="0"/>
              <a:t> Code</a:t>
            </a:r>
            <a:endParaRPr lang="en-IN" dirty="0"/>
          </a:p>
        </p:txBody>
      </p:sp>
      <p:sp>
        <p:nvSpPr>
          <p:cNvPr id="6" name="Rectangle 3">
            <a:extLst>
              <a:ext uri="{FF2B5EF4-FFF2-40B4-BE49-F238E27FC236}">
                <a16:creationId xmlns:a16="http://schemas.microsoft.com/office/drawing/2014/main" id="{EFB885A9-B935-4AA7-86E4-5C77C3E6704C}"/>
              </a:ext>
            </a:extLst>
          </p:cNvPr>
          <p:cNvSpPr>
            <a:spLocks noChangeArrowheads="1"/>
          </p:cNvSpPr>
          <p:nvPr/>
        </p:nvSpPr>
        <p:spPr bwMode="auto">
          <a:xfrm>
            <a:off x="397416" y="794139"/>
            <a:ext cx="5878532" cy="60170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def </a:t>
            </a:r>
            <a:r>
              <a:rPr kumimoji="0" lang="en-US" altLang="en-US" sz="1100" b="0" i="0" u="none" strike="noStrike" cap="none" normalizeH="0" baseline="0" dirty="0">
                <a:ln>
                  <a:noFill/>
                </a:ln>
                <a:solidFill>
                  <a:srgbClr val="FFC66D"/>
                </a:solidFill>
                <a:effectLst/>
                <a:latin typeface="JetBrains Mono"/>
              </a:rPr>
              <a:t>create_dataset_folders</a:t>
            </a:r>
            <a:r>
              <a:rPr kumimoji="0" lang="en-US" altLang="en-US" sz="1100" b="0" i="0" u="none" strike="noStrike" cap="none" normalizeH="0" baseline="0" dirty="0">
                <a:ln>
                  <a:noFill/>
                </a:ln>
                <a:solidFill>
                  <a:srgbClr val="A9B7C6"/>
                </a:solidFill>
                <a:effectLst/>
                <a:latin typeface="JetBrains Mono"/>
              </a:rPr>
              <a:t>(dataset_path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labels):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for </a:t>
            </a:r>
            <a:r>
              <a:rPr kumimoji="0" lang="en-US" altLang="en-US" sz="1100" b="0" i="0" u="none" strike="noStrike" cap="none" normalizeH="0" baseline="0" dirty="0">
                <a:ln>
                  <a:noFill/>
                </a:ln>
                <a:solidFill>
                  <a:srgbClr val="A9B7C6"/>
                </a:solidFill>
                <a:effectLst/>
                <a:latin typeface="JetBrains Mono"/>
              </a:rPr>
              <a:t>label </a:t>
            </a:r>
            <a:r>
              <a:rPr kumimoji="0" lang="en-US" altLang="en-US" sz="1100" b="0" i="0" u="none" strike="noStrike" cap="none" normalizeH="0" baseline="0" dirty="0">
                <a:ln>
                  <a:noFill/>
                </a:ln>
                <a:solidFill>
                  <a:srgbClr val="CC7832"/>
                </a:solidFill>
                <a:effectLst/>
                <a:latin typeface="JetBrains Mono"/>
              </a:rPr>
              <a:t>in </a:t>
            </a:r>
            <a:r>
              <a:rPr kumimoji="0" lang="en-US" altLang="en-US" sz="1100" b="0" i="0" u="none" strike="noStrike" cap="none" normalizeH="0" baseline="0" dirty="0">
                <a:ln>
                  <a:noFill/>
                </a:ln>
                <a:solidFill>
                  <a:srgbClr val="A9B7C6"/>
                </a:solidFill>
                <a:effectLst/>
                <a:latin typeface="JetBrains Mono"/>
              </a:rPr>
              <a:t>labels: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dataset_folder = dataset_path + </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label</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if not </a:t>
            </a:r>
            <a:r>
              <a:rPr kumimoji="0" lang="en-US" altLang="en-US" sz="1100" b="0" i="0" u="none" strike="noStrike" cap="none" normalizeH="0" baseline="0" dirty="0">
                <a:ln>
                  <a:noFill/>
                </a:ln>
                <a:solidFill>
                  <a:srgbClr val="A9B7C6"/>
                </a:solidFill>
                <a:effectLst/>
                <a:latin typeface="JetBrains Mono"/>
              </a:rPr>
              <a:t>os.path.exists(dataset_folder):</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os.makedirs(dataset_folder)</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def </a:t>
            </a:r>
            <a:r>
              <a:rPr kumimoji="0" lang="en-US" altLang="en-US" sz="1100" b="0" i="0" u="none" strike="noStrike" cap="none" normalizeH="0" baseline="0" dirty="0">
                <a:ln>
                  <a:noFill/>
                </a:ln>
                <a:solidFill>
                  <a:srgbClr val="FFC66D"/>
                </a:solidFill>
                <a:effectLst/>
                <a:latin typeface="JetBrains Mono"/>
              </a:rPr>
              <a:t>detect_face</a:t>
            </a:r>
            <a:r>
              <a:rPr kumimoji="0" lang="en-US" altLang="en-US" sz="1100" b="0" i="0" u="none" strike="noStrike" cap="none" normalizeH="0" baseline="0" dirty="0">
                <a:ln>
                  <a:noFill/>
                </a:ln>
                <a:solidFill>
                  <a:srgbClr val="A9B7C6"/>
                </a:solidFill>
                <a:effectLst/>
                <a:latin typeface="JetBrains Mono"/>
              </a:rPr>
              <a:t>(frame</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faceNet</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threshold=</a:t>
            </a:r>
            <a:r>
              <a:rPr kumimoji="0" lang="en-US" altLang="en-US" sz="1100" b="0" i="0" u="none" strike="noStrike" cap="none" normalizeH="0" baseline="0" dirty="0">
                <a:ln>
                  <a:noFill/>
                </a:ln>
                <a:solidFill>
                  <a:srgbClr val="6897BB"/>
                </a:solidFill>
                <a:effectLst/>
                <a:latin typeface="JetBrains Mono"/>
              </a:rPr>
              <a:t>0.5</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global </a:t>
            </a:r>
            <a:r>
              <a:rPr kumimoji="0" lang="en-US" altLang="en-US" sz="1100" b="0" i="0" u="none" strike="noStrike" cap="none" normalizeH="0" baseline="0" dirty="0">
                <a:ln>
                  <a:noFill/>
                </a:ln>
                <a:solidFill>
                  <a:srgbClr val="A9B7C6"/>
                </a:solidFill>
                <a:effectLst/>
                <a:latin typeface="JetBrains Mono"/>
              </a:rPr>
              <a:t>detections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w) = frame.shape[:</a:t>
            </a:r>
            <a:r>
              <a:rPr kumimoji="0" lang="en-US" altLang="en-US" sz="1100" b="0" i="0" u="none" strike="noStrike" cap="none" normalizeH="0" baseline="0" dirty="0">
                <a:ln>
                  <a:noFill/>
                </a:ln>
                <a:solidFill>
                  <a:srgbClr val="6897BB"/>
                </a:solidFill>
                <a:effectLst/>
                <a:latin typeface="JetBrains Mono"/>
              </a:rPr>
              <a:t>2</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blob = cv2.dnn.blobFromImage(frame</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1.0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300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300</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104.0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177.0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123.0</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faceNet.setInput(blob)</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detections = faceNet.forward()</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locs =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for </a:t>
            </a:r>
            <a:r>
              <a:rPr kumimoji="0" lang="en-US" altLang="en-US" sz="1100" b="0" i="0" u="none" strike="noStrike" cap="none" normalizeH="0" baseline="0" dirty="0">
                <a:ln>
                  <a:noFill/>
                </a:ln>
                <a:solidFill>
                  <a:srgbClr val="A9B7C6"/>
                </a:solidFill>
                <a:effectLst/>
                <a:latin typeface="JetBrains Mono"/>
              </a:rPr>
              <a:t>i </a:t>
            </a:r>
            <a:r>
              <a:rPr kumimoji="0" lang="en-US" altLang="en-US" sz="1100" b="0" i="0" u="none" strike="noStrike" cap="none" normalizeH="0" baseline="0" dirty="0">
                <a:ln>
                  <a:noFill/>
                </a:ln>
                <a:solidFill>
                  <a:srgbClr val="CC7832"/>
                </a:solidFill>
                <a:effectLst/>
                <a:latin typeface="JetBrains Mono"/>
              </a:rPr>
              <a:t>in </a:t>
            </a:r>
            <a:r>
              <a:rPr kumimoji="0" lang="en-US" altLang="en-US" sz="1100" b="0" i="0" u="none" strike="noStrike" cap="none" normalizeH="0" baseline="0" dirty="0">
                <a:ln>
                  <a:noFill/>
                </a:ln>
                <a:solidFill>
                  <a:srgbClr val="8888C6"/>
                </a:solidFill>
                <a:effectLst/>
                <a:latin typeface="JetBrains Mono"/>
              </a:rPr>
              <a:t>range</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detections.shape[</a:t>
            </a:r>
            <a:r>
              <a:rPr kumimoji="0" lang="en-US" altLang="en-US" sz="1100" b="0" i="0" u="none" strike="noStrike" cap="none" normalizeH="0" baseline="0" dirty="0">
                <a:ln>
                  <a:noFill/>
                </a:ln>
                <a:solidFill>
                  <a:srgbClr val="6897BB"/>
                </a:solidFill>
                <a:effectLst/>
                <a:latin typeface="JetBrains Mono"/>
              </a:rPr>
              <a:t>2</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confidence = detections[</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i</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2</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if </a:t>
            </a:r>
            <a:r>
              <a:rPr kumimoji="0" lang="en-US" altLang="en-US" sz="1100" b="0" i="0" u="none" strike="noStrike" cap="none" normalizeH="0" baseline="0" dirty="0">
                <a:ln>
                  <a:noFill/>
                </a:ln>
                <a:solidFill>
                  <a:srgbClr val="A9B7C6"/>
                </a:solidFill>
                <a:effectLst/>
                <a:latin typeface="JetBrains Mono"/>
              </a:rPr>
              <a:t>confidence &gt; threshold:</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box = detections[</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i</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3</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7</a:t>
            </a:r>
            <a:r>
              <a:rPr kumimoji="0" lang="en-US" altLang="en-US" sz="1100" b="0" i="0" u="none" strike="noStrike" cap="none" normalizeH="0" baseline="0" dirty="0">
                <a:ln>
                  <a:noFill/>
                </a:ln>
                <a:solidFill>
                  <a:srgbClr val="A9B7C6"/>
                </a:solidFill>
                <a:effectLst/>
                <a:latin typeface="JetBrains Mono"/>
              </a:rPr>
              <a:t>] * np.array([w</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w</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(startX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startY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endY) = box.astype(</a:t>
            </a:r>
            <a:r>
              <a:rPr kumimoji="0" lang="en-US" altLang="en-US" sz="1100" b="0" i="0" u="none" strike="noStrike" cap="none" normalizeH="0" baseline="0" dirty="0">
                <a:ln>
                  <a:noFill/>
                </a:ln>
                <a:solidFill>
                  <a:srgbClr val="6A8759"/>
                </a:solidFill>
                <a:effectLst/>
                <a:latin typeface="JetBrains Mono"/>
              </a:rPr>
              <a:t>"int"</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(locs)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def </a:t>
            </a:r>
            <a:r>
              <a:rPr kumimoji="0" lang="en-US" altLang="en-US" sz="1100" b="0" i="0" u="none" strike="noStrike" cap="none" normalizeH="0" baseline="0" dirty="0">
                <a:ln>
                  <a:noFill/>
                </a:ln>
                <a:solidFill>
                  <a:srgbClr val="FFC66D"/>
                </a:solidFill>
                <a:effectLst/>
                <a:latin typeface="JetBrains Mono"/>
              </a:rPr>
              <a:t>capture_face_expression</a:t>
            </a:r>
            <a:r>
              <a:rPr kumimoji="0" lang="en-US" altLang="en-US" sz="1100" b="0" i="0" u="none" strike="noStrike" cap="none" normalizeH="0" baseline="0" dirty="0">
                <a:ln>
                  <a:noFill/>
                </a:ln>
                <a:solidFill>
                  <a:srgbClr val="A9B7C6"/>
                </a:solidFill>
                <a:effectLst/>
                <a:latin typeface="JetBrains Mono"/>
              </a:rPr>
              <a:t>(face_expression</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label</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dataset_path):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if </a:t>
            </a:r>
            <a:r>
              <a:rPr kumimoji="0" lang="en-US" altLang="en-US" sz="1100" b="0" i="0" u="none" strike="noStrike" cap="none" normalizeH="0" baseline="0" dirty="0">
                <a:ln>
                  <a:noFill/>
                </a:ln>
                <a:solidFill>
                  <a:srgbClr val="8888C6"/>
                </a:solidFill>
                <a:effectLst/>
                <a:latin typeface="JetBrains Mono"/>
              </a:rPr>
              <a:t>len</a:t>
            </a:r>
            <a:r>
              <a:rPr kumimoji="0" lang="en-US" altLang="en-US" sz="1100" b="0" i="0" u="none" strike="noStrike" cap="none" normalizeH="0" baseline="0" dirty="0">
                <a:ln>
                  <a:noFill/>
                </a:ln>
                <a:solidFill>
                  <a:srgbClr val="A9B7C6"/>
                </a:solidFill>
                <a:effectLst/>
                <a:latin typeface="JetBrains Mono"/>
              </a:rPr>
              <a:t>(face_expression) != </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dataset_folder = dataset_path + </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label</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number_files = </a:t>
            </a:r>
            <a:r>
              <a:rPr kumimoji="0" lang="en-US" altLang="en-US" sz="1100" b="0" i="0" u="none" strike="noStrike" cap="none" normalizeH="0" baseline="0" dirty="0">
                <a:ln>
                  <a:noFill/>
                </a:ln>
                <a:solidFill>
                  <a:srgbClr val="8888C6"/>
                </a:solidFill>
                <a:effectLst/>
                <a:latin typeface="JetBrains Mono"/>
              </a:rPr>
              <a:t>len</a:t>
            </a:r>
            <a:r>
              <a:rPr kumimoji="0" lang="en-US" altLang="en-US" sz="1100" b="0" i="0" u="none" strike="noStrike" cap="none" normalizeH="0" baseline="0" dirty="0">
                <a:ln>
                  <a:noFill/>
                </a:ln>
                <a:solidFill>
                  <a:srgbClr val="A9B7C6"/>
                </a:solidFill>
                <a:effectLst/>
                <a:latin typeface="JetBrains Mono"/>
              </a:rPr>
              <a:t>(os.listdir(dataset_folder))  </a:t>
            </a:r>
            <a:r>
              <a:rPr kumimoji="0" lang="en-US" altLang="en-US" sz="1100" b="0" i="0" u="none" strike="noStrike" cap="none" normalizeH="0" baseline="0" dirty="0">
                <a:ln>
                  <a:noFill/>
                </a:ln>
                <a:solidFill>
                  <a:srgbClr val="808080"/>
                </a:solidFill>
                <a:effectLst/>
                <a:latin typeface="JetBrains Mono"/>
              </a:rPr>
              <a:t># dir is your directory path</a:t>
            </a:r>
            <a:br>
              <a:rPr kumimoji="0" lang="en-US" altLang="en-US" sz="1100" b="0" i="0"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image_path = </a:t>
            </a:r>
            <a:r>
              <a:rPr kumimoji="0" lang="en-US" altLang="en-US" sz="1100" b="0" i="0" u="none" strike="noStrike" cap="none" normalizeH="0" baseline="0" dirty="0">
                <a:ln>
                  <a:noFill/>
                </a:ln>
                <a:solidFill>
                  <a:srgbClr val="6A8759"/>
                </a:solidFill>
                <a:effectLst/>
                <a:latin typeface="JetBrains Mono"/>
              </a:rPr>
              <a:t>"%s</a:t>
            </a:r>
            <a:r>
              <a:rPr kumimoji="0" lang="en-US" altLang="en-US" sz="1100" b="0" i="0" u="none" strike="noStrike" cap="none" normalizeH="0" baseline="0" dirty="0">
                <a:ln>
                  <a:noFill/>
                </a:ln>
                <a:solidFill>
                  <a:srgbClr val="CC7832"/>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%s_%d.jpg" </a:t>
            </a:r>
            <a:r>
              <a:rPr kumimoji="0" lang="en-US" altLang="en-US" sz="1100" b="0" i="0" u="none" strike="noStrike" cap="none" normalizeH="0" baseline="0" dirty="0">
                <a:ln>
                  <a:noFill/>
                </a:ln>
                <a:solidFill>
                  <a:srgbClr val="A9B7C6"/>
                </a:solidFill>
                <a:effectLst/>
                <a:latin typeface="JetBrains Mono"/>
              </a:rPr>
              <a:t>% (dataset_folder</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label</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number_files)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cv2.imwrite(image_path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face_expression)</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dataset_path = os.getcwd() + </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dataset"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A9B7C6"/>
                </a:solidFill>
                <a:effectLst/>
                <a:latin typeface="JetBrains Mono"/>
              </a:rPr>
              <a:t>face_model_path = os.getcwd() + </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face_detector"</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A9B7C6"/>
                </a:solidFill>
                <a:effectLst/>
                <a:latin typeface="JetBrains Mono"/>
              </a:rPr>
              <a:t>labels = [</a:t>
            </a:r>
            <a:r>
              <a:rPr kumimoji="0" lang="en-US" altLang="en-US" sz="1100" b="0" i="0" u="none" strike="noStrike" cap="none" normalizeH="0" baseline="0" dirty="0">
                <a:ln>
                  <a:noFill/>
                </a:ln>
                <a:solidFill>
                  <a:srgbClr val="6A8759"/>
                </a:solidFill>
                <a:effectLst/>
                <a:latin typeface="JetBrains Mono"/>
              </a:rPr>
              <a:t>"neutral"</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"happy"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"sad"</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"angry"</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"[INFO] loading face detector model..."</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prototxtPath = os.path.sep.join([face_model_path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"deploy.prototxt"</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weightsPath = os.path.sep.join([face_model_path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"res10_300x300_ssd_iter_140000.caffemodel"</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faceNet = cv2.dnn.readNet(prototxtPath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weightsPath)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"[INFO] Creating dataset folders..."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create_dataset_folders(dataset_path</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labels)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cap = cv2.VideoCapture(</a:t>
            </a:r>
            <a:r>
              <a:rPr kumimoji="0" lang="en-US" altLang="en-US" sz="1100" b="0" i="0" u="none" strike="noStrike" cap="none" normalizeH="0" baseline="0" dirty="0">
                <a:ln>
                  <a:noFill/>
                </a:ln>
                <a:solidFill>
                  <a:srgbClr val="6897BB"/>
                </a:solidFill>
                <a:effectLst/>
                <a:latin typeface="JetBrains Mono"/>
              </a:rPr>
              <a:t>0</a:t>
            </a:r>
            <a:r>
              <a:rPr kumimoji="0" lang="en-US" altLang="en-US" sz="1100" b="0" i="0" u="none" strike="noStrike" cap="none" normalizeH="0" baseline="0" dirty="0">
                <a:ln>
                  <a:noFill/>
                </a:ln>
                <a:solidFill>
                  <a:srgbClr val="A9B7C6"/>
                </a:solidFill>
                <a:effectLst/>
                <a:latin typeface="JetBrains Mono"/>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151ED24-1278-4D48-92CC-2C1C6D24D677}"/>
              </a:ext>
            </a:extLst>
          </p:cNvPr>
          <p:cNvSpPr>
            <a:spLocks noChangeArrowheads="1"/>
          </p:cNvSpPr>
          <p:nvPr/>
        </p:nvSpPr>
        <p:spPr bwMode="auto">
          <a:xfrm>
            <a:off x="6428792" y="881615"/>
            <a:ext cx="4838184"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while </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True</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ret</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frame = cap.read()</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gray = cv2.cvtColor(frame</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cv2.COLOR_BGR2GRAY)</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locs = detect_face(frame</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faceNet</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A4926"/>
                </a:solidFill>
                <a:effectLst/>
                <a:latin typeface="JetBrains Mono"/>
              </a:rPr>
              <a:t>threshold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0.5</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face_expression = </a:t>
            </a:r>
            <a:r>
              <a:rPr kumimoji="0" lang="en-US" altLang="en-US" sz="1100" b="0" i="0" u="none" strike="noStrike" cap="none" normalizeH="0" baseline="0" dirty="0">
                <a:ln>
                  <a:noFill/>
                </a:ln>
                <a:solidFill>
                  <a:srgbClr val="CC7832"/>
                </a:solidFill>
                <a:effectLst/>
                <a:latin typeface="JetBrains Mono"/>
              </a:rPr>
              <a:t>None</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for </a:t>
            </a:r>
            <a:r>
              <a:rPr kumimoji="0" lang="en-US" altLang="en-US" sz="1100" b="0" i="0" u="none" strike="noStrike" cap="none" normalizeH="0" baseline="0" dirty="0">
                <a:ln>
                  <a:noFill/>
                </a:ln>
                <a:solidFill>
                  <a:srgbClr val="A9B7C6"/>
                </a:solidFill>
                <a:effectLst/>
                <a:latin typeface="JetBrains Mono"/>
              </a:rPr>
              <a:t>box </a:t>
            </a:r>
            <a:r>
              <a:rPr kumimoji="0" lang="en-US" altLang="en-US" sz="1100" b="0" i="0" u="none" strike="noStrike" cap="none" normalizeH="0" baseline="0" dirty="0">
                <a:ln>
                  <a:noFill/>
                </a:ln>
                <a:solidFill>
                  <a:srgbClr val="CC7832"/>
                </a:solidFill>
                <a:effectLst/>
                <a:latin typeface="JetBrains Mono"/>
              </a:rPr>
              <a:t>in </a:t>
            </a:r>
            <a:r>
              <a:rPr kumimoji="0" lang="en-US" altLang="en-US" sz="1100" b="0" i="0" u="none" strike="noStrike" cap="none" normalizeH="0" baseline="0" dirty="0">
                <a:ln>
                  <a:noFill/>
                </a:ln>
                <a:solidFill>
                  <a:srgbClr val="A9B7C6"/>
                </a:solidFill>
                <a:effectLst/>
                <a:latin typeface="JetBrains Mono"/>
              </a:rPr>
              <a:t>locs: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(startX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startY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endY) = box</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face_expression = gray[startY:endY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startX:endX].copy()</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cv2.rectangle(gray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(startX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startY)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(endX</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endY)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897BB"/>
                </a:solidFill>
                <a:effectLst/>
                <a:latin typeface="JetBrains Mono"/>
              </a:rPr>
              <a:t>255</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255</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255</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897BB"/>
                </a:solidFill>
                <a:effectLst/>
                <a:latin typeface="JetBrains Mono"/>
              </a:rPr>
              <a:t>2</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cv2.imshow(</a:t>
            </a:r>
            <a:r>
              <a:rPr kumimoji="0" lang="en-US" altLang="en-US" sz="1100" b="0" i="0" u="none" strike="noStrike" cap="none" normalizeH="0" baseline="0" dirty="0">
                <a:ln>
                  <a:noFill/>
                </a:ln>
                <a:solidFill>
                  <a:srgbClr val="6A8759"/>
                </a:solidFill>
                <a:effectLst/>
                <a:latin typeface="JetBrains Mono"/>
              </a:rPr>
              <a:t>'Data Set Creation'</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gray)</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key = cv2.waitKey(</a:t>
            </a:r>
            <a:r>
              <a:rPr kumimoji="0" lang="en-US" altLang="en-US" sz="1100" b="0" i="0" u="none" strike="noStrike" cap="none" normalizeH="0" baseline="0" dirty="0">
                <a:ln>
                  <a:noFill/>
                </a:ln>
                <a:solidFill>
                  <a:srgbClr val="6897BB"/>
                </a:solidFill>
                <a:effectLst/>
                <a:latin typeface="JetBrains Mono"/>
              </a:rPr>
              <a:t>1</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if </a:t>
            </a:r>
            <a:r>
              <a:rPr kumimoji="0" lang="en-US" altLang="en-US" sz="1100" b="0" i="0" u="none" strike="noStrike" cap="none" normalizeH="0" baseline="0" dirty="0">
                <a:ln>
                  <a:noFill/>
                </a:ln>
                <a:solidFill>
                  <a:srgbClr val="A9B7C6"/>
                </a:solidFill>
                <a:effectLst/>
                <a:latin typeface="JetBrains Mono"/>
              </a:rPr>
              <a:t>key == </a:t>
            </a:r>
            <a:r>
              <a:rPr kumimoji="0" lang="en-US" altLang="en-US" sz="1100" b="0" i="0" u="none" strike="noStrike" cap="none" normalizeH="0" baseline="0" dirty="0">
                <a:ln>
                  <a:noFill/>
                </a:ln>
                <a:solidFill>
                  <a:srgbClr val="8888C6"/>
                </a:solidFill>
                <a:effectLst/>
                <a:latin typeface="JetBrains Mono"/>
              </a:rPr>
              <a:t>ord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'q'</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"neutral"</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elif </a:t>
            </a:r>
            <a:r>
              <a:rPr kumimoji="0" lang="en-US" altLang="en-US" sz="1100" b="0" i="0" u="none" strike="noStrike" cap="none" normalizeH="0" baseline="0" dirty="0">
                <a:ln>
                  <a:noFill/>
                </a:ln>
                <a:solidFill>
                  <a:srgbClr val="A9B7C6"/>
                </a:solidFill>
                <a:effectLst/>
                <a:latin typeface="JetBrains Mono"/>
              </a:rPr>
              <a:t>key == </a:t>
            </a:r>
            <a:r>
              <a:rPr kumimoji="0" lang="en-US" altLang="en-US" sz="1100" b="0" i="0" u="none" strike="noStrike" cap="none" normalizeH="0" baseline="0" dirty="0">
                <a:ln>
                  <a:noFill/>
                </a:ln>
                <a:solidFill>
                  <a:srgbClr val="8888C6"/>
                </a:solidFill>
                <a:effectLst/>
                <a:latin typeface="JetBrains Mono"/>
              </a:rPr>
              <a:t>ord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capture_face_expression(face_expression</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"happy"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dataset_path)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"happy"</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elif </a:t>
            </a:r>
            <a:r>
              <a:rPr kumimoji="0" lang="en-US" altLang="en-US" sz="1100" b="0" i="0" u="none" strike="noStrike" cap="none" normalizeH="0" baseline="0" dirty="0">
                <a:ln>
                  <a:noFill/>
                </a:ln>
                <a:solidFill>
                  <a:srgbClr val="A9B7C6"/>
                </a:solidFill>
                <a:effectLst/>
                <a:latin typeface="JetBrains Mono"/>
              </a:rPr>
              <a:t>key == </a:t>
            </a:r>
            <a:r>
              <a:rPr kumimoji="0" lang="en-US" altLang="en-US" sz="1100" b="0" i="0" u="none" strike="noStrike" cap="none" normalizeH="0" baseline="0" dirty="0">
                <a:ln>
                  <a:noFill/>
                </a:ln>
                <a:solidFill>
                  <a:srgbClr val="8888C6"/>
                </a:solidFill>
                <a:effectLst/>
                <a:latin typeface="JetBrains Mono"/>
              </a:rPr>
              <a:t>ord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capture_face_expression(face_expression</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"sad"</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dataset_path)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"sad"</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elif </a:t>
            </a:r>
            <a:r>
              <a:rPr kumimoji="0" lang="en-US" altLang="en-US" sz="1100" b="0" i="0" u="none" strike="noStrike" cap="none" normalizeH="0" baseline="0" dirty="0">
                <a:ln>
                  <a:noFill/>
                </a:ln>
                <a:solidFill>
                  <a:srgbClr val="A9B7C6"/>
                </a:solidFill>
                <a:effectLst/>
                <a:latin typeface="JetBrains Mono"/>
              </a:rPr>
              <a:t>key == </a:t>
            </a:r>
            <a:r>
              <a:rPr kumimoji="0" lang="en-US" altLang="en-US" sz="1100" b="0" i="0" u="none" strike="noStrike" cap="none" normalizeH="0" baseline="0" dirty="0">
                <a:ln>
                  <a:noFill/>
                </a:ln>
                <a:solidFill>
                  <a:srgbClr val="8888C6"/>
                </a:solidFill>
                <a:effectLst/>
                <a:latin typeface="JetBrains Mono"/>
              </a:rPr>
              <a:t>ord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capture_face_expression(face_expression</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"angry"</a:t>
            </a: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dataset_path)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8888C6"/>
                </a:solidFill>
                <a:effectLst/>
                <a:latin typeface="JetBrains Mono"/>
              </a:rPr>
              <a:t>print</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"angry"</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cap.release()</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cv2.destroyAllWindows()</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0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6373-2179-4807-BCD5-7CD0C259C9C1}"/>
              </a:ext>
            </a:extLst>
          </p:cNvPr>
          <p:cNvSpPr>
            <a:spLocks noGrp="1"/>
          </p:cNvSpPr>
          <p:nvPr>
            <p:ph type="title"/>
          </p:nvPr>
        </p:nvSpPr>
        <p:spPr>
          <a:xfrm>
            <a:off x="677334" y="156238"/>
            <a:ext cx="8596668" cy="1320800"/>
          </a:xfrm>
        </p:spPr>
        <p:txBody>
          <a:bodyPr/>
          <a:lstStyle/>
          <a:p>
            <a:r>
              <a:rPr lang="en-US"/>
              <a:t>Output</a:t>
            </a:r>
            <a:endParaRPr lang="en-IN" dirty="0"/>
          </a:p>
        </p:txBody>
      </p:sp>
      <p:pic>
        <p:nvPicPr>
          <p:cNvPr id="5" name="Content Placeholder 4">
            <a:extLst>
              <a:ext uri="{FF2B5EF4-FFF2-40B4-BE49-F238E27FC236}">
                <a16:creationId xmlns:a16="http://schemas.microsoft.com/office/drawing/2014/main" id="{B15FBCFD-791D-405E-912A-9D781356B551}"/>
              </a:ext>
            </a:extLst>
          </p:cNvPr>
          <p:cNvPicPr>
            <a:picLocks noGrp="1" noChangeAspect="1"/>
          </p:cNvPicPr>
          <p:nvPr>
            <p:ph idx="1"/>
          </p:nvPr>
        </p:nvPicPr>
        <p:blipFill rotWithShape="1">
          <a:blip r:embed="rId2"/>
          <a:srcRect r="-13" b="5188"/>
          <a:stretch/>
        </p:blipFill>
        <p:spPr>
          <a:xfrm>
            <a:off x="1299779" y="882424"/>
            <a:ext cx="6901245" cy="3680051"/>
          </a:xfrm>
        </p:spPr>
      </p:pic>
    </p:spTree>
    <p:extLst>
      <p:ext uri="{BB962C8B-B14F-4D97-AF65-F5344CB8AC3E}">
        <p14:creationId xmlns:p14="http://schemas.microsoft.com/office/powerpoint/2010/main" val="100527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TM03457485[[fn=Mesh]]</Template>
  <TotalTime>212</TotalTime>
  <Words>1330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Georgia</vt:lpstr>
      <vt:lpstr>JetBrains Mono</vt:lpstr>
      <vt:lpstr>Times New Roman</vt:lpstr>
      <vt:lpstr>Trebuchet MS</vt:lpstr>
      <vt:lpstr>Wingdings</vt:lpstr>
      <vt:lpstr>Wingdings 3</vt:lpstr>
      <vt:lpstr>Facet</vt:lpstr>
      <vt:lpstr>Speech Emotion Recognition with librosa Python</vt:lpstr>
      <vt:lpstr>Abstract</vt:lpstr>
      <vt:lpstr>INTRODUCTION</vt:lpstr>
      <vt:lpstr>WIP</vt:lpstr>
      <vt:lpstr>Data Set</vt:lpstr>
      <vt:lpstr>Flowchart</vt:lpstr>
      <vt:lpstr>Implementation</vt:lpstr>
      <vt:lpstr> Code</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with librosa Python</dc:title>
  <dc:creator>koushikreddy36341@gmail.com</dc:creator>
  <cp:lastModifiedBy>chaitanya chaitanya</cp:lastModifiedBy>
  <cp:revision>16</cp:revision>
  <dcterms:created xsi:type="dcterms:W3CDTF">2022-01-30T16:03:09Z</dcterms:created>
  <dcterms:modified xsi:type="dcterms:W3CDTF">2022-03-02T06:03:34Z</dcterms:modified>
</cp:coreProperties>
</file>