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CC15F1-2B6A-4456-BCC0-D9E6143A6717}">
  <a:tblStyle styleId="{25CC15F1-2B6A-4456-BCC0-D9E6143A6717}" styleName="Table_0">
    <a:wholeTbl>
      <a:tcTxStyle b="off" i="off">
        <a:font>
          <a:latin typeface="Aptos"/>
          <a:ea typeface="Aptos"/>
          <a:cs typeface="Aptos"/>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FF7"/>
          </a:solidFill>
        </a:fill>
      </a:tcStyle>
    </a:band1H>
    <a:band2H>
      <a:tcTxStyle b="off" i="off"/>
    </a:band2H>
    <a:band1V>
      <a:tcTxStyle b="off" i="off"/>
      <a:tcStyle>
        <a:fill>
          <a:solidFill>
            <a:srgbClr val="E6EFF7"/>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 styleId="{B12458C5-D1C5-492B-A6F5-654B9AD06B9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5b48b9cf_2_7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1b5b48b9c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5b48b9cf_2_16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1b5b48b9c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5b48b9cf_2_18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31b5b48b9cf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b5b48b9cf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31b5b48b9cf_2_2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b5b48b9cf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1b5b48b9cf_2_2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b5b48b9cf_2_1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31b5b48b9cf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b5b48b9cf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1b5b48b9cf_2_2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b5b48b9cf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b5b48b9cf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5b48b9cf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1b5b48b9cf_2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5b48b9cf_2_2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31b5b48b9cf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b5b48b9cf_2_2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31b5b48b9cf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5b48b9cf_2_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1b5b48b9cf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5b48b9cf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1b5b48b9c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5b48b9cf_2_10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1b5b48b9cf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5b48b9cf_2_1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1b5b48b9c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5b48b9cf_2_1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31b5b48b9cf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5b48b9cf_2_1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31b5b48b9cf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b5b48b9cf_2_14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31b5b48b9cf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b5b48b9cf_2_1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
        <p:nvSpPr>
          <p:cNvPr id="218" name="Google Shape;218;g31b5b48b9cf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835357" y="2220537"/>
            <a:ext cx="3027251" cy="1790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900"/>
              <a:buFont typeface="Arial"/>
              <a:buNone/>
            </a:pPr>
            <a:r>
              <a:rPr b="1" i="0" lang="en" sz="2900" u="none" strike="noStrike">
                <a:latin typeface="Arial"/>
                <a:ea typeface="Arial"/>
                <a:cs typeface="Arial"/>
                <a:sym typeface="Arial"/>
              </a:rPr>
              <a:t>Cyberbullying Detection using Hybrid RNN and LSTM</a:t>
            </a:r>
            <a:endParaRPr sz="2900">
              <a:latin typeface="Arial"/>
              <a:ea typeface="Arial"/>
              <a:cs typeface="Arial"/>
              <a:sym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25"/>
          <p:cNvSpPr/>
          <p:nvPr/>
        </p:nvSpPr>
        <p:spPr>
          <a:xfrm>
            <a:off x="4264358" y="293915"/>
            <a:ext cx="4507025" cy="451280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person sitting at a computer&#10;&#10;Description automatically generated" id="137" name="Google Shape;137;p25"/>
          <p:cNvPicPr preferRelativeResize="0"/>
          <p:nvPr/>
        </p:nvPicPr>
        <p:blipFill rotWithShape="1">
          <a:blip r:embed="rId3">
            <a:alphaModFix/>
          </a:blip>
          <a:srcRect b="0" l="0" r="0" t="0"/>
          <a:stretch/>
        </p:blipFill>
        <p:spPr>
          <a:xfrm>
            <a:off x="4441869" y="769547"/>
            <a:ext cx="4152001" cy="3560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4"/>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28" name="Google Shape;228;p34"/>
          <p:cNvGrpSpPr/>
          <p:nvPr/>
        </p:nvGrpSpPr>
        <p:grpSpPr>
          <a:xfrm>
            <a:off x="3" y="912448"/>
            <a:ext cx="548641" cy="505095"/>
            <a:chOff x="3940602" y="308034"/>
            <a:chExt cx="2116791" cy="3428999"/>
          </a:xfrm>
        </p:grpSpPr>
        <p:sp>
          <p:nvSpPr>
            <p:cNvPr id="229" name="Google Shape;229;p34"/>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34"/>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1" name="Google Shape;231;p34"/>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32" name="Google Shape;232;p34"/>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34"/>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Advantages of different models</a:t>
            </a:r>
            <a:endParaRPr/>
          </a:p>
        </p:txBody>
      </p:sp>
      <p:sp>
        <p:nvSpPr>
          <p:cNvPr id="234" name="Google Shape;234;p34"/>
          <p:cNvSpPr txBox="1"/>
          <p:nvPr>
            <p:ph idx="1" type="body"/>
          </p:nvPr>
        </p:nvSpPr>
        <p:spPr>
          <a:xfrm>
            <a:off x="548725" y="1968050"/>
            <a:ext cx="8261400" cy="2982900"/>
          </a:xfrm>
          <a:prstGeom prst="rect">
            <a:avLst/>
          </a:prstGeom>
          <a:noFill/>
          <a:ln>
            <a:noFill/>
          </a:ln>
        </p:spPr>
        <p:txBody>
          <a:bodyPr anchorCtr="0" anchor="ctr" bIns="34275" lIns="68575" spcFirstLastPara="1" rIns="68575" wrap="square" tIns="34275">
            <a:normAutofit/>
          </a:bodyPr>
          <a:lstStyle/>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Logistic Regression</a:t>
            </a:r>
            <a:r>
              <a:rPr lang="en" sz="1200">
                <a:latin typeface="Play"/>
                <a:ea typeface="Play"/>
                <a:cs typeface="Play"/>
                <a:sym typeface="Play"/>
              </a:rPr>
              <a:t> is simple, efficient, and suitable for real-time applications, especially with large features.</a:t>
            </a:r>
            <a:endParaRPr/>
          </a:p>
          <a:p>
            <a:pPr indent="0" lvl="0" marL="0" rtl="0" algn="l">
              <a:lnSpc>
                <a:spcPct val="100000"/>
              </a:lnSpc>
              <a:spcBef>
                <a:spcPts val="0"/>
              </a:spcBef>
              <a:spcAft>
                <a:spcPts val="0"/>
              </a:spcAft>
              <a:buClr>
                <a:schemeClr val="dk1"/>
              </a:buClr>
              <a:buSzPts val="1400"/>
              <a:buNone/>
            </a:pPr>
            <a:r>
              <a:t/>
            </a:r>
            <a:endParaRPr sz="6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Random Forest classifier</a:t>
            </a:r>
            <a:r>
              <a:rPr lang="en" sz="1200">
                <a:latin typeface="Play"/>
                <a:ea typeface="Play"/>
                <a:cs typeface="Play"/>
                <a:sym typeface="Play"/>
              </a:rPr>
              <a:t> offers high accuracy, is robust against overfitting, and handles noisy or missing data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Support Vector Machine (SVM)</a:t>
            </a:r>
            <a:r>
              <a:rPr lang="en" sz="1200">
                <a:latin typeface="Play"/>
                <a:ea typeface="Play"/>
                <a:cs typeface="Play"/>
                <a:sym typeface="Play"/>
              </a:rPr>
              <a:t> excels in high-dimensional data, is robust to overfitting, and flexible for both linear and non-linear classification.</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K-Nearest Neighbors (KNN)</a:t>
            </a:r>
            <a:r>
              <a:rPr lang="en" sz="1200">
                <a:latin typeface="Play"/>
                <a:ea typeface="Play"/>
                <a:cs typeface="Play"/>
                <a:sym typeface="Play"/>
              </a:rPr>
              <a:t> is easy to implement, intuitive, and adaptable for varied datasets without a training phase.</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Decision Tree classifier</a:t>
            </a:r>
            <a:r>
              <a:rPr lang="en" sz="1200">
                <a:latin typeface="Play"/>
                <a:ea typeface="Play"/>
                <a:cs typeface="Play"/>
                <a:sym typeface="Play"/>
              </a:rPr>
              <a:t> is highly interpretable, captures non-linear relationships, and efficiently handles both numerical and categorical data.</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Long Short-Term Memory (LSTM)</a:t>
            </a:r>
            <a:r>
              <a:rPr lang="en" sz="1200">
                <a:latin typeface="Play"/>
                <a:ea typeface="Play"/>
                <a:cs typeface="Play"/>
                <a:sym typeface="Play"/>
              </a:rPr>
              <a:t>: Excels in processing and predicting sequential data, retaining long-term dependencies, and addressing the vanishing gradient problem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Recurrent Neural Network (RNN)</a:t>
            </a:r>
            <a:r>
              <a:rPr lang="en" sz="1200">
                <a:latin typeface="Play"/>
                <a:ea typeface="Play"/>
                <a:cs typeface="Play"/>
                <a:sym typeface="Play"/>
              </a:rPr>
              <a:t>: Suitable for sequential and time-series data, capturing temporal patterns efficiently, and is adaptable for tasks like text, audio, and video analysis.</a:t>
            </a:r>
            <a:endParaRPr sz="1200">
              <a:latin typeface="Play"/>
              <a:ea typeface="Play"/>
              <a:cs typeface="Play"/>
              <a:sym typeface="Play"/>
            </a:endParaRPr>
          </a:p>
        </p:txBody>
      </p:sp>
      <p:cxnSp>
        <p:nvCxnSpPr>
          <p:cNvPr id="235" name="Google Shape;235;p34"/>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1" name="Google Shape;241;p35"/>
          <p:cNvGrpSpPr/>
          <p:nvPr/>
        </p:nvGrpSpPr>
        <p:grpSpPr>
          <a:xfrm>
            <a:off x="3" y="912448"/>
            <a:ext cx="548641" cy="505095"/>
            <a:chOff x="3940602" y="308034"/>
            <a:chExt cx="2116791" cy="3428999"/>
          </a:xfrm>
        </p:grpSpPr>
        <p:sp>
          <p:nvSpPr>
            <p:cNvPr id="242" name="Google Shape;242;p3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3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3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5" name="Google Shape;245;p35"/>
          <p:cNvSpPr/>
          <p:nvPr/>
        </p:nvSpPr>
        <p:spPr>
          <a:xfrm>
            <a:off x="481696" y="460440"/>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35"/>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Software tools Used</a:t>
            </a:r>
            <a:endParaRPr/>
          </a:p>
        </p:txBody>
      </p:sp>
      <p:sp>
        <p:nvSpPr>
          <p:cNvPr id="247" name="Google Shape;247;p35"/>
          <p:cNvSpPr txBox="1"/>
          <p:nvPr>
            <p:ph idx="1" type="body"/>
          </p:nvPr>
        </p:nvSpPr>
        <p:spPr>
          <a:xfrm>
            <a:off x="628650" y="1881052"/>
            <a:ext cx="8261400" cy="2982900"/>
          </a:xfrm>
          <a:prstGeom prst="rect">
            <a:avLst/>
          </a:prstGeom>
          <a:noFill/>
          <a:ln>
            <a:noFill/>
          </a:ln>
        </p:spPr>
        <p:txBody>
          <a:bodyPr anchorCtr="0" anchor="ctr" bIns="34275" lIns="68575" spcFirstLastPara="1" rIns="68575" wrap="square" tIns="34275">
            <a:normAutofit fontScale="92500" lnSpcReduction="20000"/>
          </a:bodyPr>
          <a:lstStyle/>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Google Colab </a:t>
            </a:r>
            <a:r>
              <a:rPr lang="en" sz="1200">
                <a:latin typeface="Play"/>
                <a:ea typeface="Play"/>
                <a:cs typeface="Play"/>
                <a:sym typeface="Play"/>
              </a:rPr>
              <a:t>- provide an online, cloud-based platform for writing and executing the code</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TensorFlow/Keras </a:t>
            </a:r>
            <a:r>
              <a:rPr lang="en" sz="1200">
                <a:latin typeface="Play"/>
                <a:ea typeface="Play"/>
                <a:cs typeface="Play"/>
                <a:sym typeface="Play"/>
              </a:rPr>
              <a:t>- For building deep learning models </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scikit-learn </a:t>
            </a:r>
            <a:r>
              <a:rPr lang="en" sz="1200">
                <a:latin typeface="Play"/>
                <a:ea typeface="Play"/>
                <a:cs typeface="Play"/>
                <a:sym typeface="Play"/>
              </a:rPr>
              <a:t>- For data preprocessing and model evaluation</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pandas</a:t>
            </a:r>
            <a:r>
              <a:rPr lang="en" sz="1200">
                <a:latin typeface="Play"/>
                <a:ea typeface="Play"/>
                <a:cs typeface="Play"/>
                <a:sym typeface="Play"/>
              </a:rPr>
              <a:t> - For data manipulation</a:t>
            </a:r>
            <a:endParaRPr sz="1200">
              <a:latin typeface="Play"/>
              <a:ea typeface="Play"/>
              <a:cs typeface="Play"/>
              <a:sym typeface="Play"/>
            </a:endParaRPr>
          </a:p>
          <a:p>
            <a:pPr indent="-171132" lvl="0" marL="177800" rtl="0" algn="l">
              <a:lnSpc>
                <a:spcPct val="100000"/>
              </a:lnSpc>
              <a:spcBef>
                <a:spcPts val="0"/>
              </a:spcBef>
              <a:spcAft>
                <a:spcPts val="0"/>
              </a:spcAft>
              <a:buClr>
                <a:schemeClr val="dk1"/>
              </a:buClr>
              <a:buSzPct val="116666"/>
              <a:buFont typeface="Arial"/>
              <a:buChar char="•"/>
            </a:pPr>
            <a:r>
              <a:rPr b="1" lang="en" sz="1200">
                <a:latin typeface="Play"/>
                <a:ea typeface="Play"/>
                <a:cs typeface="Play"/>
                <a:sym typeface="Play"/>
              </a:rPr>
              <a:t>Flask</a:t>
            </a:r>
            <a:r>
              <a:rPr lang="en" sz="1200">
                <a:latin typeface="Play"/>
                <a:ea typeface="Play"/>
                <a:cs typeface="Play"/>
                <a:sym typeface="Play"/>
              </a:rPr>
              <a:t> - For deploying the trained model</a:t>
            </a:r>
            <a:endParaRPr sz="1200">
              <a:latin typeface="Play"/>
              <a:ea typeface="Play"/>
              <a:cs typeface="Play"/>
              <a:sym typeface="Play"/>
            </a:endParaRPr>
          </a:p>
          <a:p>
            <a:pPr indent="-159385" lvl="0" marL="177800" rtl="0" algn="l">
              <a:lnSpc>
                <a:spcPct val="100000"/>
              </a:lnSpc>
              <a:spcBef>
                <a:spcPts val="0"/>
              </a:spcBef>
              <a:spcAft>
                <a:spcPts val="0"/>
              </a:spcAft>
              <a:buSzPct val="100000"/>
              <a:buFont typeface="Play"/>
              <a:buChar char="•"/>
            </a:pPr>
            <a:r>
              <a:rPr b="1" lang="en" sz="1200">
                <a:latin typeface="Play"/>
                <a:ea typeface="Play"/>
                <a:cs typeface="Play"/>
                <a:sym typeface="Play"/>
              </a:rPr>
              <a:t>Gradio-</a:t>
            </a:r>
            <a:r>
              <a:rPr lang="en" sz="1200">
                <a:latin typeface="Play"/>
                <a:ea typeface="Play"/>
                <a:cs typeface="Play"/>
                <a:sym typeface="Play"/>
              </a:rPr>
              <a:t> For designing the system</a:t>
            </a:r>
            <a:endParaRPr sz="1200">
              <a:latin typeface="Play"/>
              <a:ea typeface="Play"/>
              <a:cs typeface="Play"/>
              <a:sym typeface="Play"/>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matplotlib</a:t>
            </a:r>
            <a:r>
              <a:rPr lang="en" sz="1200">
                <a:latin typeface="Play"/>
                <a:ea typeface="Play"/>
                <a:cs typeface="Play"/>
                <a:sym typeface="Play"/>
              </a:rPr>
              <a:t> </a:t>
            </a:r>
            <a:r>
              <a:rPr b="1" i="1" lang="en" sz="1200">
                <a:latin typeface="Play"/>
                <a:ea typeface="Play"/>
                <a:cs typeface="Play"/>
                <a:sym typeface="Play"/>
              </a:rPr>
              <a:t>&amp; seaborn </a:t>
            </a:r>
            <a:r>
              <a:rPr lang="en" sz="1200">
                <a:latin typeface="Play"/>
                <a:ea typeface="Play"/>
                <a:cs typeface="Play"/>
                <a:sym typeface="Play"/>
              </a:rPr>
              <a:t>- For data visualization and model evaluation</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Git LFS </a:t>
            </a:r>
            <a:r>
              <a:rPr lang="en" sz="1200">
                <a:latin typeface="Play"/>
                <a:ea typeface="Play"/>
                <a:cs typeface="Play"/>
                <a:sym typeface="Play"/>
              </a:rPr>
              <a:t>- For managing large files like the trained model</a:t>
            </a:r>
            <a:endParaRPr/>
          </a:p>
          <a:p>
            <a:pPr indent="0" lvl="0" marL="0" rtl="0" algn="l">
              <a:lnSpc>
                <a:spcPct val="100000"/>
              </a:lnSpc>
              <a:spcBef>
                <a:spcPts val="0"/>
              </a:spcBef>
              <a:spcAft>
                <a:spcPts val="0"/>
              </a:spcAft>
              <a:buClr>
                <a:schemeClr val="dk1"/>
              </a:buClr>
              <a:buSzPct val="116666"/>
              <a:buNone/>
            </a:pPr>
            <a:r>
              <a:t/>
            </a:r>
            <a:endParaRPr sz="1200">
              <a:latin typeface="Play"/>
              <a:ea typeface="Play"/>
              <a:cs typeface="Play"/>
              <a:sym typeface="Play"/>
            </a:endParaRPr>
          </a:p>
          <a:p>
            <a:pPr indent="0" lvl="0" marL="0" rtl="0" algn="l">
              <a:lnSpc>
                <a:spcPct val="100000"/>
              </a:lnSpc>
              <a:spcBef>
                <a:spcPts val="0"/>
              </a:spcBef>
              <a:spcAft>
                <a:spcPts val="0"/>
              </a:spcAft>
              <a:buClr>
                <a:schemeClr val="dk1"/>
              </a:buClr>
              <a:buSzPct val="116666"/>
              <a:buNone/>
            </a:pPr>
            <a:r>
              <a:rPr b="1" lang="en" sz="1200">
                <a:latin typeface="Play"/>
                <a:ea typeface="Play"/>
                <a:cs typeface="Play"/>
                <a:sym typeface="Play"/>
              </a:rPr>
              <a:t>VERSIONS:</a:t>
            </a:r>
            <a:endParaRPr/>
          </a:p>
          <a:p>
            <a:pPr indent="0" lvl="0" marL="0" rtl="0" algn="l">
              <a:lnSpc>
                <a:spcPct val="100000"/>
              </a:lnSpc>
              <a:spcBef>
                <a:spcPts val="0"/>
              </a:spcBef>
              <a:spcAft>
                <a:spcPts val="0"/>
              </a:spcAft>
              <a:buClr>
                <a:schemeClr val="dk1"/>
              </a:buClr>
              <a:buSzPct val="116666"/>
              <a:buNone/>
            </a:pPr>
            <a:r>
              <a:t/>
            </a:r>
            <a:endParaRPr b="1" sz="1200">
              <a:latin typeface="Play"/>
              <a:ea typeface="Play"/>
              <a:cs typeface="Play"/>
              <a:sym typeface="Play"/>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Python == 3.12.3</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Flask == 3.1.0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Tensorflow == 2.18.0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Keras == 3.7.0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Scikit-learn == 1.5.2</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Pandas == 2.2.3</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Gradio == 5.6.0</a:t>
            </a:r>
            <a:endParaRPr sz="1200">
              <a:latin typeface="Play"/>
              <a:ea typeface="Play"/>
              <a:cs typeface="Play"/>
              <a:sym typeface="Play"/>
            </a:endParaRPr>
          </a:p>
        </p:txBody>
      </p:sp>
      <p:cxnSp>
        <p:nvCxnSpPr>
          <p:cNvPr id="248" name="Google Shape;248;p35"/>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72075" y="20338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3000"/>
              <a:t>Working of the frontend </a:t>
            </a:r>
            <a:br>
              <a:rPr b="1" lang="en" sz="3000"/>
            </a:br>
            <a:endParaRPr sz="3000"/>
          </a:p>
        </p:txBody>
      </p:sp>
      <p:grpSp>
        <p:nvGrpSpPr>
          <p:cNvPr id="254" name="Google Shape;254;p36"/>
          <p:cNvGrpSpPr/>
          <p:nvPr/>
        </p:nvGrpSpPr>
        <p:grpSpPr>
          <a:xfrm rot="5400000">
            <a:off x="-2151145" y="2420847"/>
            <a:ext cx="4695600" cy="395784"/>
            <a:chOff x="6081624" y="1998368"/>
            <a:chExt cx="5613457" cy="782175"/>
          </a:xfrm>
        </p:grpSpPr>
        <p:sp>
          <p:nvSpPr>
            <p:cNvPr id="255" name="Google Shape;255;p36"/>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36"/>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257" name="Google Shape;257;p36"/>
          <p:cNvPicPr preferRelativeResize="0"/>
          <p:nvPr/>
        </p:nvPicPr>
        <p:blipFill>
          <a:blip r:embed="rId3">
            <a:alphaModFix/>
          </a:blip>
          <a:stretch>
            <a:fillRect/>
          </a:stretch>
        </p:blipFill>
        <p:spPr>
          <a:xfrm>
            <a:off x="758450" y="786750"/>
            <a:ext cx="7955052" cy="4035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37"/>
          <p:cNvSpPr/>
          <p:nvPr/>
        </p:nvSpPr>
        <p:spPr>
          <a:xfrm rot="-5400000">
            <a:off x="-2061575" y="2436002"/>
            <a:ext cx="4266688" cy="1435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4" name="Google Shape;264;p37"/>
          <p:cNvSpPr txBox="1"/>
          <p:nvPr/>
        </p:nvSpPr>
        <p:spPr>
          <a:xfrm>
            <a:off x="607075" y="189214"/>
            <a:ext cx="59097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0000"/>
                </a:solidFill>
                <a:latin typeface="Play"/>
                <a:ea typeface="Play"/>
                <a:cs typeface="Play"/>
                <a:sym typeface="Play"/>
              </a:rPr>
              <a:t>Working of the backend</a:t>
            </a:r>
            <a:endParaRPr/>
          </a:p>
        </p:txBody>
      </p:sp>
      <p:grpSp>
        <p:nvGrpSpPr>
          <p:cNvPr id="265" name="Google Shape;265;p37"/>
          <p:cNvGrpSpPr/>
          <p:nvPr/>
        </p:nvGrpSpPr>
        <p:grpSpPr>
          <a:xfrm rot="5400000">
            <a:off x="-2151147" y="2420853"/>
            <a:ext cx="4695604" cy="395784"/>
            <a:chOff x="6081624" y="1998368"/>
            <a:chExt cx="5613457" cy="782175"/>
          </a:xfrm>
        </p:grpSpPr>
        <p:sp>
          <p:nvSpPr>
            <p:cNvPr id="266" name="Google Shape;266;p37"/>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7" name="Google Shape;267;p37"/>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268" name="Google Shape;268;p37"/>
          <p:cNvPicPr preferRelativeResize="0"/>
          <p:nvPr/>
        </p:nvPicPr>
        <p:blipFill>
          <a:blip r:embed="rId3">
            <a:alphaModFix/>
          </a:blip>
          <a:stretch>
            <a:fillRect/>
          </a:stretch>
        </p:blipFill>
        <p:spPr>
          <a:xfrm>
            <a:off x="710600" y="774000"/>
            <a:ext cx="8036726" cy="4073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38"/>
          <p:cNvSpPr/>
          <p:nvPr/>
        </p:nvSpPr>
        <p:spPr>
          <a:xfrm>
            <a:off x="0" y="7434"/>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74" name="Google Shape;274;p38"/>
          <p:cNvGrpSpPr/>
          <p:nvPr/>
        </p:nvGrpSpPr>
        <p:grpSpPr>
          <a:xfrm>
            <a:off x="62" y="912447"/>
            <a:ext cx="548661" cy="505092"/>
            <a:chOff x="3940602" y="308034"/>
            <a:chExt cx="2116748" cy="3429000"/>
          </a:xfrm>
        </p:grpSpPr>
        <p:sp>
          <p:nvSpPr>
            <p:cNvPr id="275" name="Google Shape;275;p38"/>
            <p:cNvSpPr/>
            <p:nvPr/>
          </p:nvSpPr>
          <p:spPr>
            <a:xfrm>
              <a:off x="3940602"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6" name="Google Shape;276;p38"/>
            <p:cNvSpPr/>
            <p:nvPr/>
          </p:nvSpPr>
          <p:spPr>
            <a:xfrm>
              <a:off x="4715626"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7" name="Google Shape;277;p38"/>
            <p:cNvSpPr/>
            <p:nvPr/>
          </p:nvSpPr>
          <p:spPr>
            <a:xfrm>
              <a:off x="5490650"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78" name="Google Shape;278;p38"/>
          <p:cNvSpPr/>
          <p:nvPr/>
        </p:nvSpPr>
        <p:spPr>
          <a:xfrm>
            <a:off x="480059" y="460465"/>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9" name="Google Shape;279;p38"/>
          <p:cNvSpPr txBox="1"/>
          <p:nvPr>
            <p:ph type="title"/>
          </p:nvPr>
        </p:nvSpPr>
        <p:spPr>
          <a:xfrm>
            <a:off x="782723" y="607424"/>
            <a:ext cx="7457100" cy="1165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100"/>
              <a:buNone/>
            </a:pPr>
            <a:r>
              <a:rPr b="1" lang="en" sz="2500"/>
              <a:t>GUI development with flask &amp; gradio</a:t>
            </a:r>
            <a:endParaRPr b="1" sz="3900"/>
          </a:p>
        </p:txBody>
      </p:sp>
      <p:sp>
        <p:nvSpPr>
          <p:cNvPr id="280" name="Google Shape;280;p38"/>
          <p:cNvSpPr txBox="1"/>
          <p:nvPr>
            <p:ph idx="1" type="body"/>
          </p:nvPr>
        </p:nvSpPr>
        <p:spPr>
          <a:xfrm>
            <a:off x="783772" y="1884943"/>
            <a:ext cx="7758600" cy="2830800"/>
          </a:xfrm>
          <a:prstGeom prst="rect">
            <a:avLst/>
          </a:prstGeom>
          <a:noFill/>
          <a:ln>
            <a:noFill/>
          </a:ln>
        </p:spPr>
        <p:txBody>
          <a:bodyPr anchorCtr="0" anchor="ctr" bIns="34275" lIns="68575" spcFirstLastPara="1" rIns="68575" wrap="square" tIns="34275">
            <a:normAutofit/>
          </a:bodyPr>
          <a:lstStyle/>
          <a:p>
            <a:pPr indent="-317500" lvl="0" marL="457200" rtl="0" algn="l">
              <a:lnSpc>
                <a:spcPct val="115000"/>
              </a:lnSpc>
              <a:spcBef>
                <a:spcPts val="1200"/>
              </a:spcBef>
              <a:spcAft>
                <a:spcPts val="0"/>
              </a:spcAft>
              <a:buSzPts val="1400"/>
              <a:buFont typeface="Play"/>
              <a:buChar char="•"/>
            </a:pPr>
            <a:r>
              <a:rPr b="1" lang="en" sz="1400">
                <a:latin typeface="Play"/>
                <a:ea typeface="Play"/>
                <a:cs typeface="Play"/>
                <a:sym typeface="Play"/>
              </a:rPr>
              <a:t>Flask for Backend:</a:t>
            </a:r>
            <a:r>
              <a:rPr lang="en" sz="1400">
                <a:latin typeface="Play"/>
                <a:ea typeface="Play"/>
                <a:cs typeface="Play"/>
                <a:sym typeface="Play"/>
              </a:rPr>
              <a:t> Use Flask to handle user requests, manage routes, and integrate with the trained model for predictions and evaluations.</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Gradio for Interface Prototyping:</a:t>
            </a:r>
            <a:r>
              <a:rPr lang="en" sz="1400">
                <a:latin typeface="Play"/>
                <a:ea typeface="Play"/>
                <a:cs typeface="Play"/>
                <a:sym typeface="Play"/>
              </a:rPr>
              <a:t> Incorporate Gradio for rapid prototyping of the model’s UI, enabling real-time testing of predictions with minimal effort.</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Seamless Model Integration:</a:t>
            </a:r>
            <a:r>
              <a:rPr lang="en" sz="1400">
                <a:latin typeface="Play"/>
                <a:ea typeface="Play"/>
                <a:cs typeface="Play"/>
                <a:sym typeface="Play"/>
              </a:rPr>
              <a:t> Both Flask and Gradio can easily integrate the trained machine learning model for smooth interaction and testing.</a:t>
            </a:r>
            <a:endParaRPr sz="1400">
              <a:latin typeface="Play"/>
              <a:ea typeface="Play"/>
              <a:cs typeface="Play"/>
              <a:sym typeface="Play"/>
            </a:endParaRPr>
          </a:p>
          <a:p>
            <a:pPr indent="0" lvl="0" marL="914400" rtl="0" algn="l">
              <a:lnSpc>
                <a:spcPct val="115000"/>
              </a:lnSpc>
              <a:spcBef>
                <a:spcPts val="1200"/>
              </a:spcBef>
              <a:spcAft>
                <a:spcPts val="1200"/>
              </a:spcAft>
              <a:buSzPts val="1400"/>
              <a:buNone/>
            </a:pPr>
            <a:r>
              <a:t/>
            </a:r>
            <a:endParaRPr sz="2400">
              <a:latin typeface="Play"/>
              <a:ea typeface="Play"/>
              <a:cs typeface="Play"/>
              <a:sym typeface="Play"/>
            </a:endParaRPr>
          </a:p>
        </p:txBody>
      </p:sp>
      <p:cxnSp>
        <p:nvCxnSpPr>
          <p:cNvPr id="281" name="Google Shape;281;p38"/>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descr="A screenshot of a computer&#10;&#10;Description automatically generated" id="286" name="Google Shape;286;p39"/>
          <p:cNvPicPr preferRelativeResize="0"/>
          <p:nvPr/>
        </p:nvPicPr>
        <p:blipFill rotWithShape="1">
          <a:blip r:embed="rId3">
            <a:alphaModFix/>
          </a:blip>
          <a:srcRect b="1747" l="0" r="0" t="0"/>
          <a:stretch/>
        </p:blipFill>
        <p:spPr>
          <a:xfrm>
            <a:off x="20" y="10"/>
            <a:ext cx="9143980" cy="5143490"/>
          </a:xfrm>
          <a:prstGeom prst="rect">
            <a:avLst/>
          </a:prstGeom>
          <a:noFill/>
          <a:ln>
            <a:noFill/>
          </a:ln>
        </p:spPr>
      </p:pic>
      <p:sp>
        <p:nvSpPr>
          <p:cNvPr id="287" name="Google Shape;287;p39"/>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39"/>
          <p:cNvSpPr txBox="1"/>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n" sz="2700" u="none" cap="none" strike="noStrike">
                <a:solidFill>
                  <a:srgbClr val="262626"/>
                </a:solidFill>
                <a:latin typeface="Arial"/>
                <a:ea typeface="Arial"/>
                <a:cs typeface="Arial"/>
                <a:sym typeface="Arial"/>
              </a:rPr>
              <a:t>Final User Interface</a:t>
            </a:r>
            <a:endParaRPr/>
          </a:p>
        </p:txBody>
      </p:sp>
      <p:cxnSp>
        <p:nvCxnSpPr>
          <p:cNvPr id="289" name="Google Shape;289;p39"/>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0" name="Google Shape;290;p39"/>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descr="A screenshot of a computer&#10;&#10;Description automatically generated" id="295" name="Google Shape;295;p40"/>
          <p:cNvPicPr preferRelativeResize="0"/>
          <p:nvPr/>
        </p:nvPicPr>
        <p:blipFill rotWithShape="1">
          <a:blip r:embed="rId3">
            <a:alphaModFix/>
          </a:blip>
          <a:srcRect b="2173" l="0" r="0" t="0"/>
          <a:stretch/>
        </p:blipFill>
        <p:spPr>
          <a:xfrm>
            <a:off x="20" y="10"/>
            <a:ext cx="9143980" cy="5143490"/>
          </a:xfrm>
          <a:prstGeom prst="rect">
            <a:avLst/>
          </a:prstGeom>
          <a:noFill/>
          <a:ln>
            <a:noFill/>
          </a:ln>
        </p:spPr>
      </p:pic>
      <p:sp>
        <p:nvSpPr>
          <p:cNvPr id="296" name="Google Shape;296;p40"/>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40"/>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Cyberbullying detected</a:t>
            </a:r>
            <a:endParaRPr/>
          </a:p>
        </p:txBody>
      </p:sp>
      <p:cxnSp>
        <p:nvCxnSpPr>
          <p:cNvPr id="298" name="Google Shape;298;p40"/>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9" name="Google Shape;299;p40"/>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descr="A screenshot of a computer&#10;&#10;Description automatically generated" id="304" name="Google Shape;304;p41"/>
          <p:cNvPicPr preferRelativeResize="0"/>
          <p:nvPr/>
        </p:nvPicPr>
        <p:blipFill rotWithShape="1">
          <a:blip r:embed="rId3">
            <a:alphaModFix/>
          </a:blip>
          <a:srcRect b="1315" l="0" r="0" t="0"/>
          <a:stretch/>
        </p:blipFill>
        <p:spPr>
          <a:xfrm>
            <a:off x="20" y="10"/>
            <a:ext cx="9143980" cy="5143490"/>
          </a:xfrm>
          <a:prstGeom prst="rect">
            <a:avLst/>
          </a:prstGeom>
          <a:noFill/>
          <a:ln>
            <a:noFill/>
          </a:ln>
        </p:spPr>
      </p:pic>
      <p:sp>
        <p:nvSpPr>
          <p:cNvPr id="305" name="Google Shape;305;p41"/>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p41"/>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No Cyberbullying detected</a:t>
            </a:r>
            <a:endParaRPr sz="2700">
              <a:solidFill>
                <a:srgbClr val="262626"/>
              </a:solidFill>
              <a:latin typeface="Arial"/>
              <a:ea typeface="Arial"/>
              <a:cs typeface="Arial"/>
              <a:sym typeface="Arial"/>
            </a:endParaRPr>
          </a:p>
        </p:txBody>
      </p:sp>
      <p:cxnSp>
        <p:nvCxnSpPr>
          <p:cNvPr id="307" name="Google Shape;307;p41"/>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308" name="Google Shape;308;p41"/>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42"/>
          <p:cNvSpPr txBox="1"/>
          <p:nvPr>
            <p:ph type="title"/>
          </p:nvPr>
        </p:nvSpPr>
        <p:spPr>
          <a:xfrm>
            <a:off x="606478" y="290198"/>
            <a:ext cx="6927525" cy="89171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b="1" lang="en" sz="4100"/>
              <a:t>Conclusion</a:t>
            </a:r>
            <a:endParaRPr/>
          </a:p>
        </p:txBody>
      </p:sp>
      <p:grpSp>
        <p:nvGrpSpPr>
          <p:cNvPr id="315" name="Google Shape;315;p42"/>
          <p:cNvGrpSpPr/>
          <p:nvPr/>
        </p:nvGrpSpPr>
        <p:grpSpPr>
          <a:xfrm>
            <a:off x="-1" y="1498776"/>
            <a:ext cx="8771312" cy="586632"/>
            <a:chOff x="-2" y="1998368"/>
            <a:chExt cx="11695083" cy="782176"/>
          </a:xfrm>
        </p:grpSpPr>
        <p:sp>
          <p:nvSpPr>
            <p:cNvPr id="316" name="Google Shape;316;p42"/>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42"/>
            <p:cNvSpPr/>
            <p:nvPr/>
          </p:nvSpPr>
          <p:spPr>
            <a:xfrm rot="10800000">
              <a:off x="-2" y="1998845"/>
              <a:ext cx="11454595"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18" name="Google Shape;318;p42"/>
          <p:cNvSpPr/>
          <p:nvPr/>
        </p:nvSpPr>
        <p:spPr>
          <a:xfrm>
            <a:off x="0" y="1652309"/>
            <a:ext cx="8537522" cy="3110884"/>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42"/>
          <p:cNvSpPr txBox="1"/>
          <p:nvPr>
            <p:ph idx="1" type="body"/>
          </p:nvPr>
        </p:nvSpPr>
        <p:spPr>
          <a:xfrm>
            <a:off x="417257" y="1985357"/>
            <a:ext cx="7607700" cy="2576700"/>
          </a:xfrm>
          <a:prstGeom prst="rect">
            <a:avLst/>
          </a:prstGeom>
          <a:noFill/>
          <a:ln>
            <a:noFill/>
          </a:ln>
        </p:spPr>
        <p:txBody>
          <a:bodyPr anchorCtr="0" anchor="ctr"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b="1" lang="en" sz="1400">
                <a:latin typeface="Play"/>
                <a:ea typeface="Play"/>
                <a:cs typeface="Play"/>
                <a:sym typeface="Play"/>
              </a:rPr>
              <a:t>Web Scraping:</a:t>
            </a:r>
            <a:r>
              <a:rPr lang="en" sz="1400">
                <a:latin typeface="Play"/>
                <a:ea typeface="Play"/>
                <a:cs typeface="Play"/>
                <a:sym typeface="Play"/>
              </a:rPr>
              <a:t> Data was collected from online platforms like YouTube and Reddit to gather real-world comments for analysis.</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Labeling and Tokenization:</a:t>
            </a:r>
            <a:r>
              <a:rPr lang="en" sz="1400">
                <a:latin typeface="Play"/>
                <a:ea typeface="Play"/>
                <a:cs typeface="Play"/>
                <a:sym typeface="Play"/>
              </a:rPr>
              <a:t> Comments were labeled as cyberbullying or non-cyberbullying, followed by text preprocessing, including tokenization and stopword removal.</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Model Training:</a:t>
            </a:r>
            <a:r>
              <a:rPr lang="en" sz="1400">
                <a:latin typeface="Play"/>
                <a:ea typeface="Play"/>
                <a:cs typeface="Play"/>
                <a:sym typeface="Play"/>
              </a:rPr>
              <a:t> Various machine learning models, including Logistic Regression, Random Forest, KNN, and SVM, were trained and evaluated for accurate cyberbullying detection.</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GUI:</a:t>
            </a:r>
            <a:r>
              <a:rPr lang="en" sz="1400">
                <a:latin typeface="Play"/>
                <a:ea typeface="Play"/>
                <a:cs typeface="Play"/>
                <a:sym typeface="Play"/>
              </a:rPr>
              <a:t> A user interface was built using Flask to facilitate interaction and model evaluation. The trained model was integrated within the web interface, enabling tests with new data. Additional functionalities, such as real-time feedback and error handling, were incorporated to enhance the user experience.</a:t>
            </a:r>
            <a:endParaRPr b="1" sz="1800">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25" name="Google Shape;325;p43"/>
          <p:cNvGrpSpPr/>
          <p:nvPr/>
        </p:nvGrpSpPr>
        <p:grpSpPr>
          <a:xfrm rot="5400000">
            <a:off x="-1755331" y="1999637"/>
            <a:ext cx="4395038" cy="395784"/>
            <a:chOff x="6081624" y="1998368"/>
            <a:chExt cx="5613457" cy="782175"/>
          </a:xfrm>
        </p:grpSpPr>
        <p:sp>
          <p:nvSpPr>
            <p:cNvPr id="326" name="Google Shape;326;p43"/>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43"/>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28" name="Google Shape;328;p43"/>
          <p:cNvSpPr/>
          <p:nvPr/>
        </p:nvSpPr>
        <p:spPr>
          <a:xfrm>
            <a:off x="434646" y="692189"/>
            <a:ext cx="8333797" cy="409593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3"/>
          <p:cNvSpPr txBox="1"/>
          <p:nvPr>
            <p:ph type="title"/>
          </p:nvPr>
        </p:nvSpPr>
        <p:spPr>
          <a:xfrm>
            <a:off x="962222" y="928560"/>
            <a:ext cx="7387313" cy="10122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lang="en" sz="4100"/>
              <a:t>Team Members</a:t>
            </a:r>
            <a:endParaRPr/>
          </a:p>
        </p:txBody>
      </p:sp>
      <p:sp>
        <p:nvSpPr>
          <p:cNvPr id="330" name="Google Shape;330;p43"/>
          <p:cNvSpPr txBox="1"/>
          <p:nvPr>
            <p:ph idx="1" type="body"/>
          </p:nvPr>
        </p:nvSpPr>
        <p:spPr>
          <a:xfrm>
            <a:off x="966978" y="2177185"/>
            <a:ext cx="7387313" cy="2274126"/>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Sruthi Sai Prabha K S</a:t>
            </a:r>
            <a:endParaRPr/>
          </a:p>
          <a:p>
            <a:pPr indent="-171450" lvl="0" marL="177800" rtl="0" algn="l">
              <a:lnSpc>
                <a:spcPct val="90000"/>
              </a:lnSpc>
              <a:spcBef>
                <a:spcPts val="800"/>
              </a:spcBef>
              <a:spcAft>
                <a:spcPts val="0"/>
              </a:spcAft>
              <a:buClr>
                <a:schemeClr val="dk1"/>
              </a:buClr>
              <a:buSzPts val="1500"/>
              <a:buChar char="•"/>
            </a:pPr>
            <a:r>
              <a:rPr lang="en" sz="1500"/>
              <a:t>Kanika B</a:t>
            </a:r>
            <a:endParaRPr/>
          </a:p>
          <a:p>
            <a:pPr indent="-171450" lvl="0" marL="177800" rtl="0" algn="l">
              <a:lnSpc>
                <a:spcPct val="90000"/>
              </a:lnSpc>
              <a:spcBef>
                <a:spcPts val="800"/>
              </a:spcBef>
              <a:spcAft>
                <a:spcPts val="0"/>
              </a:spcAft>
              <a:buClr>
                <a:schemeClr val="dk1"/>
              </a:buClr>
              <a:buSzPts val="1500"/>
              <a:buChar char="•"/>
            </a:pPr>
            <a:r>
              <a:rPr lang="en" sz="1500"/>
              <a:t>Billa Nithin Reddy</a:t>
            </a:r>
            <a:endParaRPr/>
          </a:p>
          <a:p>
            <a:pPr indent="-171450" lvl="0" marL="177800" rtl="0" algn="l">
              <a:lnSpc>
                <a:spcPct val="90000"/>
              </a:lnSpc>
              <a:spcBef>
                <a:spcPts val="800"/>
              </a:spcBef>
              <a:spcAft>
                <a:spcPts val="0"/>
              </a:spcAft>
              <a:buClr>
                <a:schemeClr val="dk1"/>
              </a:buClr>
              <a:buSzPts val="1500"/>
              <a:buChar char="•"/>
            </a:pPr>
            <a:r>
              <a:rPr lang="en" sz="1500"/>
              <a:t>Mohan Prasath R</a:t>
            </a:r>
            <a:endParaRPr/>
          </a:p>
          <a:p>
            <a:pPr indent="-171450" lvl="0" marL="177800" rtl="0" algn="l">
              <a:lnSpc>
                <a:spcPct val="90000"/>
              </a:lnSpc>
              <a:spcBef>
                <a:spcPts val="800"/>
              </a:spcBef>
              <a:spcAft>
                <a:spcPts val="0"/>
              </a:spcAft>
              <a:buClr>
                <a:schemeClr val="dk1"/>
              </a:buClr>
              <a:buSzPts val="1500"/>
              <a:buChar char="•"/>
            </a:pPr>
            <a:r>
              <a:rPr lang="en" sz="1500"/>
              <a:t>Lakshmi Sowmya Mallela</a:t>
            </a:r>
            <a:endParaRPr/>
          </a:p>
          <a:p>
            <a:pPr indent="0" lvl="0" marL="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26"/>
          <p:cNvSpPr txBox="1"/>
          <p:nvPr>
            <p:ph type="title"/>
          </p:nvPr>
        </p:nvSpPr>
        <p:spPr>
          <a:xfrm>
            <a:off x="903392" y="581268"/>
            <a:ext cx="7387313" cy="79659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 </a:t>
            </a:r>
            <a:r>
              <a:rPr b="1" lang="en"/>
              <a:t>Introduction</a:t>
            </a:r>
            <a:endParaRPr/>
          </a:p>
        </p:txBody>
      </p:sp>
      <p:sp>
        <p:nvSpPr>
          <p:cNvPr id="148" name="Google Shape;148;p26"/>
          <p:cNvSpPr txBox="1"/>
          <p:nvPr>
            <p:ph idx="1" type="body"/>
          </p:nvPr>
        </p:nvSpPr>
        <p:spPr>
          <a:xfrm>
            <a:off x="969932" y="1550145"/>
            <a:ext cx="7376530" cy="2705447"/>
          </a:xfrm>
          <a:prstGeom prst="rect">
            <a:avLst/>
          </a:prstGeom>
          <a:noFill/>
          <a:ln>
            <a:noFill/>
          </a:ln>
        </p:spPr>
        <p:txBody>
          <a:bodyPr anchorCtr="0" anchor="ctr"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Font typeface="Noto Sans Symbols"/>
              <a:buChar char="▪"/>
            </a:pPr>
            <a:r>
              <a:rPr b="0" i="0" lang="en" sz="1500" u="none" strike="noStrike">
                <a:latin typeface="Play"/>
                <a:ea typeface="Play"/>
                <a:cs typeface="Play"/>
                <a:sym typeface="Play"/>
              </a:rPr>
              <a:t>Cyberbullying is a pervasive issue in today's digital era, particularly on social media platforms. This project aims to develop a model to detect cyberbullying based on comments extracted</a:t>
            </a:r>
            <a:r>
              <a:rPr b="1" lang="en" sz="1500">
                <a:latin typeface="Play"/>
                <a:ea typeface="Play"/>
                <a:cs typeface="Play"/>
                <a:sym typeface="Play"/>
              </a:rPr>
              <a:t>[Web Scraping]</a:t>
            </a:r>
            <a:r>
              <a:rPr b="1" i="0" lang="en" sz="1500" u="none" strike="noStrike">
                <a:latin typeface="Play"/>
                <a:ea typeface="Play"/>
                <a:cs typeface="Play"/>
                <a:sym typeface="Play"/>
              </a:rPr>
              <a:t> </a:t>
            </a:r>
            <a:r>
              <a:rPr b="0" i="0" lang="en" sz="1500" u="none" strike="noStrike">
                <a:latin typeface="Play"/>
                <a:ea typeface="Play"/>
                <a:cs typeface="Play"/>
                <a:sym typeface="Play"/>
              </a:rPr>
              <a:t>from </a:t>
            </a:r>
            <a:r>
              <a:rPr b="0" i="1" lang="en" sz="1500" u="none" strike="noStrike">
                <a:latin typeface="Play"/>
                <a:ea typeface="Play"/>
                <a:cs typeface="Play"/>
                <a:sym typeface="Play"/>
              </a:rPr>
              <a:t>social media platform</a:t>
            </a:r>
            <a:r>
              <a:rPr b="0" i="0" lang="en" sz="1500" u="none" strike="noStrike">
                <a:latin typeface="Play"/>
                <a:ea typeface="Play"/>
                <a:cs typeface="Play"/>
                <a:sym typeface="Play"/>
              </a:rPr>
              <a:t>s such as YouTube and Reddit. </a:t>
            </a:r>
            <a:endParaRPr sz="1500">
              <a:latin typeface="Play"/>
              <a:ea typeface="Play"/>
              <a:cs typeface="Play"/>
              <a:sym typeface="Play"/>
            </a:endParaRPr>
          </a:p>
          <a:p>
            <a:pPr indent="-171450" lvl="0" marL="177800" rtl="0" algn="l">
              <a:lnSpc>
                <a:spcPct val="90000"/>
              </a:lnSpc>
              <a:spcBef>
                <a:spcPts val="800"/>
              </a:spcBef>
              <a:spcAft>
                <a:spcPts val="0"/>
              </a:spcAft>
              <a:buClr>
                <a:schemeClr val="dk1"/>
              </a:buClr>
              <a:buSzPts val="1500"/>
              <a:buFont typeface="Noto Sans Symbols"/>
              <a:buChar char="▪"/>
            </a:pPr>
            <a:r>
              <a:rPr lang="en" sz="1500">
                <a:latin typeface="Play"/>
                <a:ea typeface="Play"/>
                <a:cs typeface="Play"/>
                <a:sym typeface="Play"/>
              </a:rPr>
              <a:t>To accomplish this,</a:t>
            </a:r>
            <a:r>
              <a:rPr b="1" lang="en" sz="1500">
                <a:latin typeface="Play"/>
                <a:ea typeface="Play"/>
                <a:cs typeface="Play"/>
                <a:sym typeface="Play"/>
              </a:rPr>
              <a:t> text cleaning </a:t>
            </a:r>
            <a:r>
              <a:rPr lang="en" sz="1500">
                <a:latin typeface="Play"/>
                <a:ea typeface="Play"/>
                <a:cs typeface="Play"/>
                <a:sym typeface="Play"/>
              </a:rPr>
              <a:t>methods will be applied to remove noise from the data, including </a:t>
            </a:r>
            <a:r>
              <a:rPr i="1" lang="en" sz="1500">
                <a:latin typeface="Play"/>
                <a:ea typeface="Play"/>
                <a:cs typeface="Play"/>
                <a:sym typeface="Play"/>
              </a:rPr>
              <a:t>special characters, emojis, and URLs,</a:t>
            </a:r>
            <a:r>
              <a:rPr lang="en" sz="1500">
                <a:latin typeface="Play"/>
                <a:ea typeface="Play"/>
                <a:cs typeface="Play"/>
                <a:sym typeface="Play"/>
              </a:rPr>
              <a:t> followed by </a:t>
            </a:r>
            <a:r>
              <a:rPr b="1" lang="en" sz="1500">
                <a:latin typeface="Play"/>
                <a:ea typeface="Play"/>
                <a:cs typeface="Play"/>
                <a:sym typeface="Play"/>
              </a:rPr>
              <a:t>tokenization</a:t>
            </a:r>
            <a:r>
              <a:rPr lang="en" sz="1500">
                <a:latin typeface="Play"/>
                <a:ea typeface="Play"/>
                <a:cs typeface="Play"/>
                <a:sym typeface="Play"/>
              </a:rPr>
              <a:t> to break down the comments into analyzable components.</a:t>
            </a:r>
            <a:endParaRPr/>
          </a:p>
          <a:p>
            <a:pPr indent="-171450" lvl="0" marL="177800" rtl="0" algn="l">
              <a:lnSpc>
                <a:spcPct val="90000"/>
              </a:lnSpc>
              <a:spcBef>
                <a:spcPts val="800"/>
              </a:spcBef>
              <a:spcAft>
                <a:spcPts val="0"/>
              </a:spcAft>
              <a:buSzPts val="1500"/>
              <a:buFont typeface="Noto Sans Symbols"/>
              <a:buChar char="▪"/>
            </a:pPr>
            <a:r>
              <a:rPr lang="en" sz="1500">
                <a:latin typeface="Play"/>
                <a:ea typeface="Play"/>
                <a:cs typeface="Play"/>
                <a:sym typeface="Play"/>
              </a:rPr>
              <a:t>The processed dataset will then be used to train a machine learning model, experimenting with algorithms like </a:t>
            </a:r>
            <a:r>
              <a:rPr b="1" lang="en" sz="1500">
                <a:latin typeface="Play"/>
                <a:ea typeface="Play"/>
                <a:cs typeface="Play"/>
                <a:sym typeface="Play"/>
              </a:rPr>
              <a:t>Logistic Regression, Support Vector Machines (SVM), and Decision Trees</a:t>
            </a:r>
            <a:r>
              <a:rPr lang="en" sz="1500">
                <a:latin typeface="Play"/>
                <a:ea typeface="Play"/>
                <a:cs typeface="Play"/>
                <a:sym typeface="Play"/>
              </a:rPr>
              <a:t> and </a:t>
            </a:r>
            <a:r>
              <a:rPr b="1" lang="en" sz="1500">
                <a:latin typeface="Play"/>
                <a:ea typeface="Play"/>
                <a:cs typeface="Play"/>
                <a:sym typeface="Play"/>
              </a:rPr>
              <a:t>neural networks </a:t>
            </a:r>
            <a:r>
              <a:rPr lang="en" sz="1500">
                <a:latin typeface="Play"/>
                <a:ea typeface="Play"/>
                <a:cs typeface="Play"/>
                <a:sym typeface="Play"/>
              </a:rPr>
              <a:t>to identify the most effective approach for detecting offensive and harmful content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grpSp>
        <p:nvGrpSpPr>
          <p:cNvPr id="153" name="Google Shape;153;p27"/>
          <p:cNvGrpSpPr/>
          <p:nvPr/>
        </p:nvGrpSpPr>
        <p:grpSpPr>
          <a:xfrm>
            <a:off x="3" y="912448"/>
            <a:ext cx="548641" cy="505095"/>
            <a:chOff x="3940602" y="308034"/>
            <a:chExt cx="2116791" cy="3428999"/>
          </a:xfrm>
        </p:grpSpPr>
        <p:sp>
          <p:nvSpPr>
            <p:cNvPr id="154" name="Google Shape;154;p27"/>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 name="Google Shape;155;p27"/>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27"/>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7" name="Google Shape;157;p27"/>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27"/>
          <p:cNvSpPr txBox="1"/>
          <p:nvPr>
            <p:ph type="title"/>
          </p:nvPr>
        </p:nvSpPr>
        <p:spPr>
          <a:xfrm>
            <a:off x="782723" y="607424"/>
            <a:ext cx="8010241" cy="109931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300"/>
              <a:buNone/>
            </a:pPr>
            <a:r>
              <a:rPr b="1" lang="en" sz="3200"/>
              <a:t>Data Collection and </a:t>
            </a:r>
            <a:r>
              <a:rPr b="1" lang="en" sz="3200">
                <a:latin typeface="Play"/>
                <a:ea typeface="Play"/>
                <a:cs typeface="Play"/>
                <a:sym typeface="Play"/>
              </a:rPr>
              <a:t>Data Preprocessing</a:t>
            </a:r>
            <a:endParaRPr sz="3200"/>
          </a:p>
        </p:txBody>
      </p:sp>
      <p:sp>
        <p:nvSpPr>
          <p:cNvPr id="159" name="Google Shape;159;p27"/>
          <p:cNvSpPr txBox="1"/>
          <p:nvPr>
            <p:ph idx="1" type="body"/>
          </p:nvPr>
        </p:nvSpPr>
        <p:spPr>
          <a:xfrm>
            <a:off x="628351" y="2126225"/>
            <a:ext cx="7467802" cy="1801334"/>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rPr i="0" lang="en" sz="1200" u="none" strike="noStrike">
                <a:latin typeface="Play"/>
                <a:ea typeface="Play"/>
                <a:cs typeface="Play"/>
                <a:sym typeface="Play"/>
              </a:rPr>
              <a:t>We collected data by web scraping comments from YouTube and Reddit. We used the </a:t>
            </a:r>
            <a:r>
              <a:rPr b="1" i="0" lang="en" sz="1200" u="none" strike="noStrike">
                <a:latin typeface="Play"/>
                <a:ea typeface="Play"/>
                <a:cs typeface="Play"/>
                <a:sym typeface="Play"/>
              </a:rPr>
              <a:t>YouTube Data API</a:t>
            </a:r>
            <a:r>
              <a:rPr i="0" lang="en" sz="1200" u="none" strike="noStrike">
                <a:latin typeface="Play"/>
                <a:ea typeface="Play"/>
                <a:cs typeface="Play"/>
                <a:sym typeface="Play"/>
              </a:rPr>
              <a:t> to extract comments and </a:t>
            </a:r>
            <a:r>
              <a:rPr b="1" i="0" lang="en" sz="1200" u="none" strike="noStrike">
                <a:latin typeface="Play"/>
                <a:ea typeface="Play"/>
                <a:cs typeface="Play"/>
                <a:sym typeface="Play"/>
              </a:rPr>
              <a:t>PRAW </a:t>
            </a:r>
            <a:r>
              <a:rPr i="0" lang="en" sz="1200" u="none" strike="noStrike">
                <a:latin typeface="Play"/>
                <a:ea typeface="Play"/>
                <a:cs typeface="Play"/>
                <a:sym typeface="Play"/>
              </a:rPr>
              <a:t>libraries for scraping Reddit. The collected data was stored as </a:t>
            </a:r>
            <a:r>
              <a:rPr b="1" i="0" lang="en" sz="1200" u="none" strike="noStrike">
                <a:latin typeface="Play"/>
                <a:ea typeface="Play"/>
                <a:cs typeface="Play"/>
                <a:sym typeface="Play"/>
              </a:rPr>
              <a:t>CSV </a:t>
            </a:r>
            <a:r>
              <a:rPr b="1" lang="en" sz="1200">
                <a:latin typeface="Play"/>
                <a:ea typeface="Play"/>
                <a:cs typeface="Play"/>
                <a:sym typeface="Play"/>
              </a:rPr>
              <a:t>f</a:t>
            </a:r>
            <a:r>
              <a:rPr b="1" i="0" lang="en" sz="1200" u="none" strike="noStrike">
                <a:latin typeface="Play"/>
                <a:ea typeface="Play"/>
                <a:cs typeface="Play"/>
                <a:sym typeface="Play"/>
              </a:rPr>
              <a:t>iles</a:t>
            </a:r>
            <a:r>
              <a:rPr i="0" lang="en" sz="1200" u="none" strike="noStrike">
                <a:latin typeface="Play"/>
                <a:ea typeface="Play"/>
                <a:cs typeface="Play"/>
                <a:sym typeface="Play"/>
              </a:rPr>
              <a:t> for further processing.</a:t>
            </a:r>
            <a:endParaRPr/>
          </a:p>
          <a:p>
            <a:pPr indent="0" lvl="0" marL="0" rtl="0" algn="l">
              <a:lnSpc>
                <a:spcPct val="80000"/>
              </a:lnSpc>
              <a:spcBef>
                <a:spcPts val="0"/>
              </a:spcBef>
              <a:spcAft>
                <a:spcPts val="0"/>
              </a:spcAft>
              <a:buClr>
                <a:schemeClr val="dk1"/>
              </a:buClr>
              <a:buSzPts val="1300"/>
              <a:buNone/>
            </a:pPr>
            <a:r>
              <a:rPr i="0" lang="en" sz="1200" u="none" strike="noStrike">
                <a:latin typeface="Play"/>
                <a:ea typeface="Play"/>
                <a:cs typeface="Play"/>
                <a:sym typeface="Play"/>
              </a:rPr>
              <a:t> </a:t>
            </a:r>
            <a:endParaRPr/>
          </a:p>
          <a:p>
            <a:pPr indent="0" lvl="0" marL="0" rtl="0" algn="l">
              <a:lnSpc>
                <a:spcPct val="90000"/>
              </a:lnSpc>
              <a:spcBef>
                <a:spcPts val="0"/>
              </a:spcBef>
              <a:spcAft>
                <a:spcPts val="0"/>
              </a:spcAft>
              <a:buClr>
                <a:schemeClr val="dk1"/>
              </a:buClr>
              <a:buSzPts val="1400"/>
              <a:buNone/>
            </a:pPr>
            <a:r>
              <a:rPr b="0" i="0" lang="en" sz="1200" u="none" strike="noStrike">
                <a:latin typeface="Play"/>
                <a:ea typeface="Play"/>
                <a:cs typeface="Play"/>
                <a:sym typeface="Play"/>
              </a:rPr>
              <a:t>After collecting the data, we performed several </a:t>
            </a:r>
            <a:r>
              <a:rPr b="1" i="0" lang="en" sz="1200" u="none" strike="noStrike">
                <a:latin typeface="Play"/>
                <a:ea typeface="Play"/>
                <a:cs typeface="Play"/>
                <a:sym typeface="Play"/>
              </a:rPr>
              <a:t>text cleaning </a:t>
            </a:r>
            <a:r>
              <a:rPr b="0" i="0" lang="en" sz="1200" u="none" strike="noStrike">
                <a:latin typeface="Play"/>
                <a:ea typeface="Play"/>
                <a:cs typeface="Play"/>
                <a:sym typeface="Play"/>
              </a:rPr>
              <a:t>operations to remove unwanted characters, URLs, emojis, and punctuation. We also removed extra </a:t>
            </a:r>
            <a:r>
              <a:rPr b="0" i="0" lang="en" sz="1200" u="none" strike="noStrike">
                <a:latin typeface="Play"/>
                <a:ea typeface="Play"/>
                <a:cs typeface="Play"/>
                <a:sym typeface="Play"/>
              </a:rPr>
              <a:t>whitespaces</a:t>
            </a:r>
            <a:r>
              <a:rPr b="0" i="0" lang="en" sz="1200" u="none" strike="noStrike">
                <a:latin typeface="Play"/>
                <a:ea typeface="Play"/>
                <a:cs typeface="Play"/>
                <a:sym typeface="Play"/>
              </a:rPr>
              <a:t> to prepare the text for further analysis. </a:t>
            </a:r>
            <a:endParaRPr sz="1200"/>
          </a:p>
          <a:p>
            <a:pPr indent="-177800" lvl="0" marL="177800" rtl="0" algn="l">
              <a:lnSpc>
                <a:spcPct val="90000"/>
              </a:lnSpc>
              <a:spcBef>
                <a:spcPts val="800"/>
              </a:spcBef>
              <a:spcAft>
                <a:spcPts val="0"/>
              </a:spcAft>
              <a:buClr>
                <a:schemeClr val="dk1"/>
              </a:buClr>
              <a:buSzPts val="1400"/>
              <a:buChar char="•"/>
            </a:pPr>
            <a:r>
              <a:rPr b="1" lang="en" sz="1200">
                <a:latin typeface="Play"/>
                <a:ea typeface="Play"/>
                <a:cs typeface="Play"/>
                <a:sym typeface="Play"/>
              </a:rPr>
              <a:t>Module Used  - Regular Expression (import re)</a:t>
            </a:r>
            <a:endParaRPr/>
          </a:p>
          <a:p>
            <a:pPr indent="0" lvl="0" marL="0" rtl="0" algn="l">
              <a:lnSpc>
                <a:spcPct val="90000"/>
              </a:lnSpc>
              <a:spcBef>
                <a:spcPts val="800"/>
              </a:spcBef>
              <a:spcAft>
                <a:spcPts val="0"/>
              </a:spcAft>
              <a:buClr>
                <a:schemeClr val="dk1"/>
              </a:buClr>
              <a:buSzPts val="1400"/>
              <a:buNone/>
            </a:pPr>
            <a:r>
              <a:rPr b="1" lang="en" sz="1200">
                <a:latin typeface="Play"/>
                <a:ea typeface="Play"/>
                <a:cs typeface="Play"/>
                <a:sym typeface="Play"/>
              </a:rPr>
              <a:t>Tokenization</a:t>
            </a:r>
            <a:r>
              <a:rPr lang="en" sz="1200">
                <a:latin typeface="Play"/>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sz="1200"/>
          </a:p>
          <a:p>
            <a:pPr indent="-177800" lvl="0" marL="177800" rtl="0" algn="l">
              <a:lnSpc>
                <a:spcPct val="90000"/>
              </a:lnSpc>
              <a:spcBef>
                <a:spcPts val="800"/>
              </a:spcBef>
              <a:spcAft>
                <a:spcPts val="0"/>
              </a:spcAft>
              <a:buSzPts val="1400"/>
              <a:buChar char="•"/>
            </a:pPr>
            <a:r>
              <a:rPr b="1" lang="en" sz="1200">
                <a:latin typeface="Play"/>
                <a:ea typeface="Play"/>
                <a:cs typeface="Play"/>
                <a:sym typeface="Play"/>
              </a:rPr>
              <a:t>Modules Used  - Natural Language Toolkit (Nltk) , tokenize , stopwords</a:t>
            </a:r>
            <a:endParaRPr b="1" sz="1200">
              <a:latin typeface="Play"/>
              <a:ea typeface="Play"/>
              <a:cs typeface="Play"/>
              <a:sym typeface="Play"/>
            </a:endParaRPr>
          </a:p>
          <a:p>
            <a:pPr indent="0" lvl="0" marL="0" rtl="0" algn="l">
              <a:lnSpc>
                <a:spcPct val="90000"/>
              </a:lnSpc>
              <a:spcBef>
                <a:spcPts val="800"/>
              </a:spcBef>
              <a:spcAft>
                <a:spcPts val="0"/>
              </a:spcAft>
              <a:buClr>
                <a:schemeClr val="dk1"/>
              </a:buClr>
              <a:buSzPts val="1400"/>
              <a:buNone/>
            </a:pPr>
            <a:r>
              <a:rPr b="0" lang="en" sz="1200">
                <a:latin typeface="Play"/>
                <a:ea typeface="Play"/>
                <a:cs typeface="Play"/>
                <a:sym typeface="Play"/>
              </a:rPr>
              <a:t>Removing </a:t>
            </a:r>
            <a:r>
              <a:rPr b="1" lang="en" sz="1200">
                <a:latin typeface="Play"/>
                <a:ea typeface="Play"/>
                <a:cs typeface="Play"/>
                <a:sym typeface="Play"/>
              </a:rPr>
              <a:t>stopwords</a:t>
            </a:r>
            <a:r>
              <a:rPr b="0" lang="en" sz="1200">
                <a:latin typeface="Play"/>
                <a:ea typeface="Play"/>
                <a:cs typeface="Play"/>
                <a:sym typeface="Play"/>
              </a:rPr>
              <a:t> involves eliminating common words like "and," "the," and "is" that don't add significant meaning to text analysis. This process helps improve model efficiency by focusing on more relevant words in the data.</a:t>
            </a:r>
            <a:endParaRPr i="0" sz="1200" u="none" strike="noStrike">
              <a:latin typeface="Play"/>
              <a:ea typeface="Play"/>
              <a:cs typeface="Play"/>
              <a:sym typeface="Play"/>
            </a:endParaRPr>
          </a:p>
          <a:p>
            <a:pPr indent="0" lvl="0" marL="0" rtl="0" algn="l">
              <a:lnSpc>
                <a:spcPct val="80000"/>
              </a:lnSpc>
              <a:spcBef>
                <a:spcPts val="800"/>
              </a:spcBef>
              <a:spcAft>
                <a:spcPts val="0"/>
              </a:spcAft>
              <a:buClr>
                <a:schemeClr val="dk1"/>
              </a:buClr>
              <a:buSzPts val="1300"/>
              <a:buNone/>
            </a:pPr>
            <a:r>
              <a:t/>
            </a:r>
            <a:endParaRPr sz="1200">
              <a:latin typeface="Play"/>
              <a:ea typeface="Play"/>
              <a:cs typeface="Play"/>
              <a:sym typeface="Play"/>
            </a:endParaRPr>
          </a:p>
        </p:txBody>
      </p:sp>
      <p:cxnSp>
        <p:nvCxnSpPr>
          <p:cNvPr id="160" name="Google Shape;160;p27"/>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8"/>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66" name="Google Shape;166;p28"/>
          <p:cNvGrpSpPr/>
          <p:nvPr/>
        </p:nvGrpSpPr>
        <p:grpSpPr>
          <a:xfrm>
            <a:off x="3" y="912448"/>
            <a:ext cx="548641" cy="505095"/>
            <a:chOff x="3940602" y="308034"/>
            <a:chExt cx="2116791" cy="3428999"/>
          </a:xfrm>
        </p:grpSpPr>
        <p:sp>
          <p:nvSpPr>
            <p:cNvPr id="167" name="Google Shape;167;p28"/>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8" name="Google Shape;168;p28"/>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9" name="Google Shape;169;p28"/>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grpSp>
      <p:sp>
        <p:nvSpPr>
          <p:cNvPr id="170" name="Google Shape;170;p28"/>
          <p:cNvSpPr/>
          <p:nvPr/>
        </p:nvSpPr>
        <p:spPr>
          <a:xfrm>
            <a:off x="615517" y="224158"/>
            <a:ext cx="8180700" cy="8592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28"/>
          <p:cNvSpPr txBox="1"/>
          <p:nvPr>
            <p:ph type="title"/>
          </p:nvPr>
        </p:nvSpPr>
        <p:spPr>
          <a:xfrm>
            <a:off x="631669" y="720465"/>
            <a:ext cx="5135808" cy="19117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omic Sans MS"/>
              <a:buNone/>
            </a:pPr>
            <a:r>
              <a:rPr b="1" i="0" lang="en" sz="3000" u="none" strike="noStrike"/>
              <a:t>Data </a:t>
            </a:r>
            <a:r>
              <a:rPr b="1" lang="en" sz="3000"/>
              <a:t>Labeling</a:t>
            </a:r>
            <a:endParaRPr sz="3000"/>
          </a:p>
        </p:txBody>
      </p:sp>
      <p:sp>
        <p:nvSpPr>
          <p:cNvPr id="172" name="Google Shape;172;p28"/>
          <p:cNvSpPr txBox="1"/>
          <p:nvPr>
            <p:ph idx="1" type="body"/>
          </p:nvPr>
        </p:nvSpPr>
        <p:spPr>
          <a:xfrm>
            <a:off x="524275" y="1182090"/>
            <a:ext cx="4336502" cy="364271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000000"/>
              </a:buClr>
              <a:buSzPts val="1200"/>
              <a:buNone/>
            </a:pPr>
            <a:r>
              <a:rPr b="1" lang="en" sz="1300" u="sng">
                <a:solidFill>
                  <a:srgbClr val="000000"/>
                </a:solidFill>
                <a:latin typeface="Play"/>
                <a:ea typeface="Play"/>
                <a:cs typeface="Play"/>
                <a:sym typeface="Play"/>
              </a:rPr>
              <a:t>Manual Labeling</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rPr b="0" i="0" lang="en" sz="1200" u="none" strike="noStrike">
                <a:solidFill>
                  <a:srgbClr val="000000"/>
                </a:solidFill>
                <a:latin typeface="Play"/>
                <a:ea typeface="Play"/>
                <a:cs typeface="Play"/>
                <a:sym typeface="Play"/>
              </a:rPr>
              <a:t>After cleaning the data, we manually </a:t>
            </a:r>
            <a:r>
              <a:rPr lang="en" sz="1200">
                <a:solidFill>
                  <a:srgbClr val="000000"/>
                </a:solidFill>
                <a:latin typeface="Play"/>
                <a:ea typeface="Play"/>
                <a:cs typeface="Play"/>
                <a:sym typeface="Play"/>
              </a:rPr>
              <a:t>labelled</a:t>
            </a:r>
            <a:r>
              <a:rPr b="0" i="0" lang="en" sz="1200" u="none" strike="noStrike">
                <a:solidFill>
                  <a:srgbClr val="000000"/>
                </a:solidFill>
                <a:latin typeface="Play"/>
                <a:ea typeface="Play"/>
                <a:cs typeface="Play"/>
                <a:sym typeface="Play"/>
              </a:rPr>
              <a:t> the comments as 'cyberbullying' or 'non-cyberbullying'. This labeling process was crucial in providing labeled training data for the machine learning model.</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 labeling,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1 for Cyberbullying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0 for Non Cyberbullying</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Initially, comments scraped from a single platform resulted in a </a:t>
            </a:r>
            <a:r>
              <a:rPr b="1" i="1" lang="en" sz="1200">
                <a:latin typeface="Play"/>
                <a:ea typeface="Play"/>
                <a:cs typeface="Play"/>
                <a:sym typeface="Play"/>
              </a:rPr>
              <a:t>biased dataset </a:t>
            </a:r>
            <a:r>
              <a:rPr lang="en" sz="1200">
                <a:latin typeface="Play"/>
                <a:ea typeface="Play"/>
                <a:cs typeface="Play"/>
                <a:sym typeface="Play"/>
              </a:rPr>
              <a:t>that didn’t fully represent the diversity of online interactions. To create a more balanced and unbiased dataset, we </a:t>
            </a:r>
            <a:r>
              <a:rPr i="1" lang="en" sz="1200">
                <a:latin typeface="Play"/>
                <a:ea typeface="Play"/>
                <a:cs typeface="Play"/>
                <a:sym typeface="Play"/>
              </a:rPr>
              <a:t>included comments from both YouTube and Reddit,</a:t>
            </a:r>
            <a:r>
              <a:rPr lang="en" sz="1200">
                <a:latin typeface="Play"/>
                <a:ea typeface="Play"/>
                <a:cs typeface="Play"/>
                <a:sym typeface="Play"/>
              </a:rPr>
              <a:t> ensuring the model captures a broader range of language patterns and behaviors.</a:t>
            </a:r>
            <a:endParaRPr/>
          </a:p>
        </p:txBody>
      </p:sp>
      <p:cxnSp>
        <p:nvCxnSpPr>
          <p:cNvPr id="173" name="Google Shape;173;p28"/>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
        <p:nvSpPr>
          <p:cNvPr id="174" name="Google Shape;174;p28"/>
          <p:cNvSpPr txBox="1"/>
          <p:nvPr/>
        </p:nvSpPr>
        <p:spPr>
          <a:xfrm>
            <a:off x="5001381" y="1415089"/>
            <a:ext cx="3702900" cy="2270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300" u="sng" cap="none" strike="noStrike">
                <a:solidFill>
                  <a:schemeClr val="dk1"/>
                </a:solidFill>
                <a:latin typeface="Play"/>
                <a:ea typeface="Play"/>
                <a:cs typeface="Play"/>
                <a:sym typeface="Play"/>
              </a:rPr>
              <a:t>Automatic labeling</a:t>
            </a:r>
            <a:endParaRPr b="1" i="0" sz="1300" u="sng"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None/>
            </a:pPr>
            <a:r>
              <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Play"/>
                <a:ea typeface="Play"/>
                <a:cs typeface="Play"/>
                <a:sym typeface="Play"/>
              </a:rPr>
              <a:t>To automate labeling, we used the "</a:t>
            </a:r>
            <a:r>
              <a:rPr b="1" i="0" lang="en" sz="1300" u="none" cap="none" strike="noStrike">
                <a:solidFill>
                  <a:schemeClr val="dk1"/>
                </a:solidFill>
                <a:latin typeface="Play"/>
                <a:ea typeface="Play"/>
                <a:cs typeface="Play"/>
                <a:sym typeface="Play"/>
              </a:rPr>
              <a:t>unitary/toxic-bert</a:t>
            </a:r>
            <a:r>
              <a:rPr b="0" i="0" lang="en" sz="1300" u="none" cap="none" strike="noStrike">
                <a:solidFill>
                  <a:schemeClr val="dk1"/>
                </a:solidFill>
                <a:latin typeface="Play"/>
                <a:ea typeface="Play"/>
                <a:cs typeface="Play"/>
                <a:sym typeface="Play"/>
              </a:rPr>
              <a:t>" model to classify comments as "cyberbullying" or "non-cyberbullying" based on toxicity scores. Comments with scores above a set threshold are labeled as "cyberbullying”.</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Modules Used - AutoTokenizer, AutoModelForSequenceClassification , torch</a:t>
            </a:r>
            <a:endParaRPr b="0" i="0" sz="1300" u="none" cap="none" strike="noStrike">
              <a:solidFill>
                <a:schemeClr val="dk1"/>
              </a:solidFill>
              <a:latin typeface="Arial"/>
              <a:ea typeface="Arial"/>
              <a:cs typeface="Arial"/>
              <a:sym typeface="Arial"/>
            </a:endParaRPr>
          </a:p>
        </p:txBody>
      </p:sp>
      <p:sp>
        <p:nvSpPr>
          <p:cNvPr id="175" name="Google Shape;175;p28"/>
          <p:cNvSpPr/>
          <p:nvPr/>
        </p:nvSpPr>
        <p:spPr>
          <a:xfrm flipH="1">
            <a:off x="4856567" y="1647010"/>
            <a:ext cx="12278" cy="3191934"/>
          </a:xfrm>
          <a:prstGeom prst="rect">
            <a:avLst/>
          </a:prstGeom>
          <a:solidFill>
            <a:srgbClr val="0F9E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txBox="1"/>
          <p:nvPr>
            <p:ph idx="1" type="body"/>
          </p:nvPr>
        </p:nvSpPr>
        <p:spPr>
          <a:xfrm>
            <a:off x="4565144" y="443854"/>
            <a:ext cx="4011600" cy="16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b="1" lang="en" sz="1300">
                <a:latin typeface="Play"/>
                <a:ea typeface="Play"/>
                <a:cs typeface="Play"/>
                <a:sym typeface="Play"/>
              </a:rPr>
              <a:t>Phase 2: Data Splitting &amp; Model Training</a:t>
            </a:r>
            <a:endParaRPr b="1" sz="13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t/>
            </a:r>
            <a:endParaRPr b="1" sz="1300">
              <a:latin typeface="Play"/>
              <a:ea typeface="Play"/>
              <a:cs typeface="Play"/>
              <a:sym typeface="Play"/>
            </a:endParaRPr>
          </a:p>
          <a:p>
            <a:pPr indent="-171450" lvl="0" marL="177800" rtl="0" algn="l">
              <a:lnSpc>
                <a:spcPct val="100000"/>
              </a:lnSpc>
              <a:spcBef>
                <a:spcPts val="0"/>
              </a:spcBef>
              <a:spcAft>
                <a:spcPts val="0"/>
              </a:spcAft>
              <a:buSzPts val="1300"/>
              <a:buChar char="•"/>
            </a:pPr>
            <a:r>
              <a:rPr lang="en" sz="1300">
                <a:latin typeface="Play"/>
                <a:ea typeface="Play"/>
                <a:cs typeface="Play"/>
                <a:sym typeface="Play"/>
              </a:rPr>
              <a:t>Classified the data into two groups: Cyberbullying and Non-Cyberbullying.</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Used several classifiers, including Logistic Regression, SVM, and Random Forest, to train the model and assess performance.</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Tuned hyperparameters to optimize each model's accuracy and efficiency.</a:t>
            </a:r>
            <a:endParaRPr sz="1300">
              <a:latin typeface="Play"/>
              <a:ea typeface="Play"/>
              <a:cs typeface="Play"/>
              <a:sym typeface="Play"/>
            </a:endParaRPr>
          </a:p>
          <a:p>
            <a:pPr indent="-88900" lvl="0" marL="177800" rtl="0" algn="l">
              <a:lnSpc>
                <a:spcPct val="90000"/>
              </a:lnSpc>
              <a:spcBef>
                <a:spcPts val="800"/>
              </a:spcBef>
              <a:spcAft>
                <a:spcPts val="0"/>
              </a:spcAft>
              <a:buClr>
                <a:schemeClr val="dk1"/>
              </a:buClr>
              <a:buSzPts val="1400"/>
              <a:buNone/>
            </a:pPr>
            <a:r>
              <a:t/>
            </a:r>
            <a:endParaRPr sz="1300">
              <a:latin typeface="Play"/>
              <a:ea typeface="Play"/>
              <a:cs typeface="Play"/>
              <a:sym typeface="Play"/>
            </a:endParaRPr>
          </a:p>
        </p:txBody>
      </p:sp>
      <p:sp>
        <p:nvSpPr>
          <p:cNvPr id="181" name="Google Shape;181;p29"/>
          <p:cNvSpPr txBox="1"/>
          <p:nvPr/>
        </p:nvSpPr>
        <p:spPr>
          <a:xfrm>
            <a:off x="252092" y="379728"/>
            <a:ext cx="41550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1: Web Scraping &amp; Data Preprocessing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Retrieved data using the YouTube Data API v3 to gather video comments.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Processed and cleaned the data by removing unwanted elements, normalizing text, and breaking down sentences into tokens.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Performed initial data analysis to understand the comment patterns and potential challenges.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2" name="Google Shape;182;p29"/>
          <p:cNvSpPr txBox="1"/>
          <p:nvPr/>
        </p:nvSpPr>
        <p:spPr>
          <a:xfrm>
            <a:off x="280000" y="2507175"/>
            <a:ext cx="4099200" cy="234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3: Model Training using Neural Network</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Trained the LSTM and RNN models on the updated dataset to improve the accuracy of cyberbullying detection.</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900"/>
              <a:buFont typeface="Arial"/>
              <a:buNone/>
            </a:pPr>
            <a:r>
              <a:t/>
            </a:r>
            <a:endParaRPr b="0" i="0" sz="8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Incorporated additional data to refine the model's ability to classify comments effectively.</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Evaluated model performance and accuracy to assess detection improvements.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3" name="Google Shape;183;p29"/>
          <p:cNvSpPr txBox="1"/>
          <p:nvPr/>
        </p:nvSpPr>
        <p:spPr>
          <a:xfrm>
            <a:off x="4565595" y="2445532"/>
            <a:ext cx="4326300" cy="2470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4: GUI Development with Flask &amp; Gradio</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Built a user interface with Flask for interaction and model evaluation.</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Integrated the trained model within the web interface and performed tests with new data.</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Added functionalities for real-time feedback and error handling to improve user experience.</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628650" y="1723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3200"/>
              <a:t>Workflow of the process</a:t>
            </a:r>
            <a:endParaRPr/>
          </a:p>
        </p:txBody>
      </p:sp>
      <p:pic>
        <p:nvPicPr>
          <p:cNvPr id="189" name="Google Shape;189;p30"/>
          <p:cNvPicPr preferRelativeResize="0"/>
          <p:nvPr/>
        </p:nvPicPr>
        <p:blipFill>
          <a:blip r:embed="rId3">
            <a:alphaModFix/>
          </a:blip>
          <a:stretch>
            <a:fillRect/>
          </a:stretch>
        </p:blipFill>
        <p:spPr>
          <a:xfrm>
            <a:off x="380213" y="854425"/>
            <a:ext cx="8383574" cy="4153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95" name="Google Shape;195;p31"/>
          <p:cNvGrpSpPr/>
          <p:nvPr/>
        </p:nvGrpSpPr>
        <p:grpSpPr>
          <a:xfrm>
            <a:off x="3" y="912448"/>
            <a:ext cx="548641" cy="505095"/>
            <a:chOff x="3940602" y="308034"/>
            <a:chExt cx="2116791" cy="3428999"/>
          </a:xfrm>
        </p:grpSpPr>
        <p:sp>
          <p:nvSpPr>
            <p:cNvPr id="196" name="Google Shape;196;p31"/>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31"/>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31"/>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99" name="Google Shape;199;p31"/>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31"/>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b="1" lang="en" sz="3600">
                <a:latin typeface="Play"/>
                <a:ea typeface="Play"/>
                <a:cs typeface="Play"/>
                <a:sym typeface="Play"/>
              </a:rPr>
              <a:t>Model Training</a:t>
            </a:r>
            <a:endParaRPr/>
          </a:p>
        </p:txBody>
      </p:sp>
      <p:sp>
        <p:nvSpPr>
          <p:cNvPr id="201" name="Google Shape;201;p31"/>
          <p:cNvSpPr txBox="1"/>
          <p:nvPr>
            <p:ph idx="1" type="body"/>
          </p:nvPr>
        </p:nvSpPr>
        <p:spPr>
          <a:xfrm>
            <a:off x="628650" y="2386976"/>
            <a:ext cx="8180614" cy="2197971"/>
          </a:xfrm>
          <a:prstGeom prst="rect">
            <a:avLst/>
          </a:prstGeom>
          <a:noFill/>
          <a:ln>
            <a:noFill/>
          </a:ln>
        </p:spPr>
        <p:txBody>
          <a:bodyPr anchorCtr="0" anchor="ctr" bIns="34275" lIns="68575" spcFirstLastPara="1" rIns="68575" wrap="square" tIns="34275">
            <a:noAutofit/>
          </a:bodyPr>
          <a:lstStyle/>
          <a:p>
            <a:pPr indent="-171450" lvl="0" marL="171450" rtl="0" algn="l">
              <a:lnSpc>
                <a:spcPct val="90000"/>
              </a:lnSpc>
              <a:spcBef>
                <a:spcPts val="0"/>
              </a:spcBef>
              <a:spcAft>
                <a:spcPts val="0"/>
              </a:spcAft>
              <a:buSzPts val="1400"/>
              <a:buChar char="•"/>
            </a:pPr>
            <a:r>
              <a:rPr b="1" lang="en" sz="1200">
                <a:latin typeface="Play"/>
                <a:ea typeface="Play"/>
                <a:cs typeface="Play"/>
                <a:sym typeface="Play"/>
              </a:rPr>
              <a:t>Feature Extraction and Model Selection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preprocessed text data was converted into numerical format using </a:t>
            </a:r>
            <a:r>
              <a:rPr b="1" lang="en" sz="1200">
                <a:latin typeface="Play"/>
                <a:ea typeface="Play"/>
                <a:cs typeface="Play"/>
                <a:sym typeface="Play"/>
              </a:rPr>
              <a:t>TF-IDF Vectorization</a:t>
            </a:r>
            <a:r>
              <a:rPr lang="en" sz="1200">
                <a:latin typeface="Play"/>
                <a:ea typeface="Play"/>
                <a:cs typeface="Play"/>
                <a:sym typeface="Play"/>
              </a:rPr>
              <a:t>. Multiple models, including </a:t>
            </a:r>
            <a:r>
              <a:rPr b="1" lang="en" sz="1200">
                <a:latin typeface="Play"/>
                <a:ea typeface="Play"/>
                <a:cs typeface="Play"/>
                <a:sym typeface="Play"/>
              </a:rPr>
              <a:t>Logistic Regression, Random Forest, and LSTM,</a:t>
            </a:r>
            <a:r>
              <a:rPr lang="en" sz="1200">
                <a:latin typeface="Play"/>
                <a:ea typeface="Play"/>
                <a:cs typeface="Play"/>
                <a:sym typeface="Play"/>
              </a:rPr>
              <a:t> were trained to identify the most effective approach.</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171450" lvl="0" marL="171450" rtl="0" algn="l">
              <a:lnSpc>
                <a:spcPct val="90000"/>
              </a:lnSpc>
              <a:spcBef>
                <a:spcPts val="0"/>
              </a:spcBef>
              <a:spcAft>
                <a:spcPts val="0"/>
              </a:spcAft>
              <a:buSzPts val="1400"/>
              <a:buChar char="•"/>
            </a:pPr>
            <a:r>
              <a:rPr b="1" lang="en" sz="1200">
                <a:latin typeface="Play"/>
                <a:ea typeface="Play"/>
                <a:cs typeface="Play"/>
                <a:sym typeface="Play"/>
              </a:rPr>
              <a:t>Evaluation and Integration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best-performing model, </a:t>
            </a:r>
            <a:r>
              <a:rPr b="1" lang="en" sz="1200">
                <a:latin typeface="Play"/>
                <a:ea typeface="Play"/>
                <a:cs typeface="Play"/>
                <a:sym typeface="Play"/>
              </a:rPr>
              <a:t>LSTM</a:t>
            </a:r>
            <a:r>
              <a:rPr lang="en" sz="1200">
                <a:latin typeface="Play"/>
                <a:ea typeface="Play"/>
                <a:cs typeface="Play"/>
                <a:sym typeface="Play"/>
              </a:rPr>
              <a:t>, was selected based on metrics like accuracy and F1-score. It was then integrated into the system to provide real-time, personalized career recommendations.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0" lvl="0" marL="139700" rtl="0" algn="l">
              <a:lnSpc>
                <a:spcPct val="50000"/>
              </a:lnSpc>
              <a:spcBef>
                <a:spcPts val="800"/>
              </a:spcBef>
              <a:spcAft>
                <a:spcPts val="0"/>
              </a:spcAft>
              <a:buSzPts val="1400"/>
              <a:buNone/>
            </a:pPr>
            <a:r>
              <a:rPr b="1" lang="en" sz="1050">
                <a:latin typeface="Play"/>
                <a:ea typeface="Play"/>
                <a:cs typeface="Play"/>
                <a:sym typeface="Play"/>
              </a:rPr>
              <a:t>Modules Used for Model Training</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Scikit-learn</a:t>
            </a:r>
            <a:r>
              <a:rPr lang="en" sz="1050">
                <a:latin typeface="Play"/>
                <a:ea typeface="Play"/>
                <a:cs typeface="Play"/>
                <a:sym typeface="Play"/>
              </a:rPr>
              <a:t>: For traditional machine learning models like Logistic Regression and Random Forest, and evaluation metrics.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TensorFlow/Keras</a:t>
            </a:r>
            <a:r>
              <a:rPr lang="en" sz="1050">
                <a:latin typeface="Play"/>
                <a:ea typeface="Play"/>
                <a:cs typeface="Play"/>
                <a:sym typeface="Play"/>
              </a:rPr>
              <a:t>: For building and training deep learning models such as LSTM.</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Pandas</a:t>
            </a:r>
            <a:r>
              <a:rPr lang="en" sz="1050">
                <a:latin typeface="Play"/>
                <a:ea typeface="Play"/>
                <a:cs typeface="Play"/>
                <a:sym typeface="Play"/>
              </a:rPr>
              <a:t>: For data manipulation and preparation.</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NumPy</a:t>
            </a:r>
            <a:r>
              <a:rPr lang="en" sz="1050">
                <a:latin typeface="Play"/>
                <a:ea typeface="Play"/>
                <a:cs typeface="Play"/>
                <a:sym typeface="Play"/>
              </a:rPr>
              <a:t>: For numerical computations and matrix operations.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Matplotlib/Seaborn</a:t>
            </a:r>
            <a:r>
              <a:rPr lang="en" sz="1050">
                <a:latin typeface="Play"/>
                <a:ea typeface="Play"/>
                <a:cs typeface="Play"/>
                <a:sym typeface="Play"/>
              </a:rPr>
              <a:t>: For visualizing model performance metrics.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p:txBody>
      </p:sp>
      <p:cxnSp>
        <p:nvCxnSpPr>
          <p:cNvPr id="202" name="Google Shape;202;p31"/>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08" name="Google Shape;208;p32"/>
          <p:cNvGrpSpPr/>
          <p:nvPr/>
        </p:nvGrpSpPr>
        <p:grpSpPr>
          <a:xfrm>
            <a:off x="3" y="912448"/>
            <a:ext cx="548641" cy="505095"/>
            <a:chOff x="3940602" y="308034"/>
            <a:chExt cx="2116791" cy="3428999"/>
          </a:xfrm>
        </p:grpSpPr>
        <p:sp>
          <p:nvSpPr>
            <p:cNvPr id="209" name="Google Shape;209;p32"/>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32"/>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32"/>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12" name="Google Shape;212;p32"/>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32"/>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200"/>
              <a:t>Advanced models using RNN-LSTM</a:t>
            </a:r>
            <a:endParaRPr sz="3200"/>
          </a:p>
        </p:txBody>
      </p:sp>
      <p:sp>
        <p:nvSpPr>
          <p:cNvPr id="214" name="Google Shape;214;p32"/>
          <p:cNvSpPr txBox="1"/>
          <p:nvPr>
            <p:ph idx="1" type="body"/>
          </p:nvPr>
        </p:nvSpPr>
        <p:spPr>
          <a:xfrm>
            <a:off x="547161" y="1869526"/>
            <a:ext cx="8261400" cy="2982900"/>
          </a:xfrm>
          <a:prstGeom prst="rect">
            <a:avLst/>
          </a:prstGeom>
          <a:noFill/>
          <a:ln>
            <a:noFill/>
          </a:ln>
        </p:spPr>
        <p:txBody>
          <a:bodyPr anchorCtr="0" anchor="ctr" bIns="34275" lIns="68575" spcFirstLastPara="1" rIns="68575" wrap="square" tIns="34275">
            <a:normAutofit/>
          </a:bodyPr>
          <a:lstStyle/>
          <a:p>
            <a:pPr indent="-285750" lvl="0" marL="285750" rtl="0" algn="l">
              <a:lnSpc>
                <a:spcPct val="100000"/>
              </a:lnSpc>
              <a:spcBef>
                <a:spcPts val="0"/>
              </a:spcBef>
              <a:spcAft>
                <a:spcPts val="0"/>
              </a:spcAft>
              <a:buSzPts val="1400"/>
              <a:buChar char="•"/>
            </a:pPr>
            <a:r>
              <a:rPr lang="en" sz="1400">
                <a:latin typeface="Play"/>
                <a:ea typeface="Play"/>
                <a:cs typeface="Play"/>
                <a:sym typeface="Play"/>
              </a:rPr>
              <a:t>RNN is a type of neural network designed to process sequential data, such as time series, text, or audio.</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a special type of RNN designed to overcome the limitations of standard RNNs.</a:t>
            </a:r>
            <a:endParaRPr/>
          </a:p>
          <a:p>
            <a:pPr indent="-196850" lvl="0" marL="285750" rtl="0" algn="l">
              <a:lnSpc>
                <a:spcPct val="100000"/>
              </a:lnSpc>
              <a:spcBef>
                <a:spcPts val="0"/>
              </a:spcBef>
              <a:spcAft>
                <a:spcPts val="0"/>
              </a:spcAft>
              <a:buSzPts val="1400"/>
              <a:buNone/>
            </a:pPr>
            <a:r>
              <a:t/>
            </a:r>
            <a:endParaRPr sz="14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800">
                <a:latin typeface="Play"/>
                <a:ea typeface="Play"/>
                <a:cs typeface="Play"/>
                <a:sym typeface="Play"/>
              </a:rPr>
              <a:t>WHY RNN-LSTM</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They are excellent at analyzing and predicting patterns in data.</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particularly effective in text-based tasks, as it can capture the context and relationships between words over long sentences.</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captures subtle details in comments or messages by analyzing context, tone, and word sequence, thereby enhancing detection accuracy,</a:t>
            </a:r>
            <a:endParaRPr sz="1400">
              <a:latin typeface="Play"/>
              <a:ea typeface="Play"/>
              <a:cs typeface="Play"/>
              <a:sym typeface="Play"/>
            </a:endParaRPr>
          </a:p>
        </p:txBody>
      </p:sp>
      <p:cxnSp>
        <p:nvCxnSpPr>
          <p:cNvPr id="215" name="Google Shape;215;p32"/>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39050" y="531391"/>
            <a:ext cx="7886700" cy="41484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Play"/>
              <a:buNone/>
            </a:pPr>
            <a:r>
              <a:rPr b="1" lang="en" sz="2700"/>
              <a:t>Statistical Analysis of Model training data</a:t>
            </a:r>
            <a:endParaRPr/>
          </a:p>
          <a:p>
            <a:pPr indent="0" lvl="0" marL="0" rtl="0" algn="l">
              <a:lnSpc>
                <a:spcPct val="90000"/>
              </a:lnSpc>
              <a:spcBef>
                <a:spcPts val="0"/>
              </a:spcBef>
              <a:spcAft>
                <a:spcPts val="0"/>
              </a:spcAft>
              <a:buClr>
                <a:schemeClr val="dk1"/>
              </a:buClr>
              <a:buSzPts val="2700"/>
              <a:buFont typeface="Play"/>
              <a:buNone/>
            </a:pPr>
            <a:r>
              <a:t/>
            </a:r>
            <a:endParaRPr sz="2700"/>
          </a:p>
        </p:txBody>
      </p:sp>
      <p:graphicFrame>
        <p:nvGraphicFramePr>
          <p:cNvPr id="221" name="Google Shape;221;p33"/>
          <p:cNvGraphicFramePr/>
          <p:nvPr/>
        </p:nvGraphicFramePr>
        <p:xfrm>
          <a:off x="646277" y="946230"/>
          <a:ext cx="3000000" cy="3000000"/>
        </p:xfrm>
        <a:graphic>
          <a:graphicData uri="http://schemas.openxmlformats.org/drawingml/2006/table">
            <a:tbl>
              <a:tblPr bandRow="1" firstRow="1">
                <a:noFill/>
                <a:tableStyleId>{25CC15F1-2B6A-4456-BCC0-D9E6143A6717}</a:tableStyleId>
              </a:tblPr>
              <a:tblGrid>
                <a:gridCol w="3629000"/>
                <a:gridCol w="1337650"/>
                <a:gridCol w="1337650"/>
                <a:gridCol w="1102300"/>
              </a:tblGrid>
              <a:tr h="322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100" u="none" cap="none" strike="noStrike"/>
                    </a:p>
                    <a:p>
                      <a:pPr indent="0" lvl="0" marL="0" marR="0" rtl="0" algn="l">
                        <a:lnSpc>
                          <a:spcPct val="100000"/>
                        </a:lnSpc>
                        <a:spcBef>
                          <a:spcPts val="0"/>
                        </a:spcBef>
                        <a:spcAft>
                          <a:spcPts val="0"/>
                        </a:spcAft>
                        <a:buClr>
                          <a:schemeClr val="dk1"/>
                        </a:buClr>
                        <a:buSzPts val="1400"/>
                        <a:buFont typeface="Arial"/>
                        <a:buNone/>
                      </a:pPr>
                      <a:r>
                        <a:rPr lang="en" sz="1400" u="none" cap="none" strike="noStrike"/>
                        <a:t>(25%)</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Logistic Regression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78.17</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78.16</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78.05</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Random Forest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76.21</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75.70</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75.58</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Support Vector Machine(SVM)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78.57</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Decision Tree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74.88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75.33</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74.45</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K-Nearest Neighbours (K-NN)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65.29</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59.11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64.74</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Long Short-Term Memory(LSTM)</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81.56</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79.84</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78.81</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Recurrent Neural Network(RNN)</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68.57</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73.59</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73.42</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bl>
          </a:graphicData>
        </a:graphic>
      </p:graphicFrame>
      <p:graphicFrame>
        <p:nvGraphicFramePr>
          <p:cNvPr id="222" name="Google Shape;222;p33"/>
          <p:cNvGraphicFramePr/>
          <p:nvPr/>
        </p:nvGraphicFramePr>
        <p:xfrm>
          <a:off x="646275" y="3716175"/>
          <a:ext cx="3000000" cy="3000000"/>
        </p:xfrm>
        <a:graphic>
          <a:graphicData uri="http://schemas.openxmlformats.org/drawingml/2006/table">
            <a:tbl>
              <a:tblPr>
                <a:noFill/>
                <a:tableStyleId>{B12458C5-D1C5-492B-A6F5-654B9AD06B93}</a:tableStyleId>
              </a:tblPr>
              <a:tblGrid>
                <a:gridCol w="2302325"/>
                <a:gridCol w="2302325"/>
                <a:gridCol w="2801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Data_Count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Percentage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Non 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9095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54.71%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7F7F7"/>
                          </a:highlight>
                        </a:rPr>
                        <a:t>7530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45.29%</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