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63" r:id="rId6"/>
    <p:sldId id="259"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3" autoAdjust="0"/>
    <p:restoredTop sz="94660"/>
  </p:normalViewPr>
  <p:slideViewPr>
    <p:cSldViewPr snapToGrid="0">
      <p:cViewPr varScale="1">
        <p:scale>
          <a:sx n="88" d="100"/>
          <a:sy n="88" d="100"/>
        </p:scale>
        <p:origin x="-485"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15D88391-5A79-4077-A207-2E4F7FA7BD3D}" type="datetimeFigureOut">
              <a:rPr lang="en-US" smtClean="0"/>
              <a:pPr/>
              <a:t>10/7/2020</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B8CC94E6-66FC-4DE6-B4C1-DFD6BF75BEA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D88391-5A79-4077-A207-2E4F7FA7BD3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C94E6-66FC-4DE6-B4C1-DFD6BF75BE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D88391-5A79-4077-A207-2E4F7FA7BD3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C94E6-66FC-4DE6-B4C1-DFD6BF75BE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5D88391-5A79-4077-A207-2E4F7FA7BD3D}" type="datetimeFigureOut">
              <a:rPr lang="en-US" smtClean="0"/>
              <a:pPr/>
              <a:t>10/7/2020</a:t>
            </a:fld>
            <a:endParaRPr lang="en-US"/>
          </a:p>
        </p:txBody>
      </p:sp>
      <p:sp>
        <p:nvSpPr>
          <p:cNvPr id="9" name="Slide Number Placeholder 8"/>
          <p:cNvSpPr>
            <a:spLocks noGrp="1"/>
          </p:cNvSpPr>
          <p:nvPr>
            <p:ph type="sldNum" sz="quarter" idx="15"/>
          </p:nvPr>
        </p:nvSpPr>
        <p:spPr/>
        <p:txBody>
          <a:bodyPr rtlCol="0"/>
          <a:lstStyle/>
          <a:p>
            <a:fld id="{B8CC94E6-66FC-4DE6-B4C1-DFD6BF75BEAA}"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15D88391-5A79-4077-A207-2E4F7FA7BD3D}" type="datetimeFigureOut">
              <a:rPr lang="en-US" smtClean="0"/>
              <a:pPr/>
              <a:t>10/7/2020</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B8CC94E6-66FC-4DE6-B4C1-DFD6BF75BEA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5D88391-5A79-4077-A207-2E4F7FA7BD3D}"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C94E6-66FC-4DE6-B4C1-DFD6BF75BEAA}"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5D88391-5A79-4077-A207-2E4F7FA7BD3D}" type="datetimeFigureOut">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C94E6-66FC-4DE6-B4C1-DFD6BF75BEAA}"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5D88391-5A79-4077-A207-2E4F7FA7BD3D}" type="datetimeFigureOut">
              <a:rPr lang="en-US" smtClean="0"/>
              <a:pPr/>
              <a:t>10/7/2020</a:t>
            </a:fld>
            <a:endParaRPr lang="en-US"/>
          </a:p>
        </p:txBody>
      </p:sp>
      <p:sp>
        <p:nvSpPr>
          <p:cNvPr id="7" name="Slide Number Placeholder 6"/>
          <p:cNvSpPr>
            <a:spLocks noGrp="1"/>
          </p:cNvSpPr>
          <p:nvPr>
            <p:ph type="sldNum" sz="quarter" idx="11"/>
          </p:nvPr>
        </p:nvSpPr>
        <p:spPr/>
        <p:txBody>
          <a:bodyPr rtlCol="0"/>
          <a:lstStyle/>
          <a:p>
            <a:fld id="{B8CC94E6-66FC-4DE6-B4C1-DFD6BF75BEAA}"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88391-5A79-4077-A207-2E4F7FA7BD3D}" type="datetimeFigureOut">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CC94E6-66FC-4DE6-B4C1-DFD6BF75BE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5D88391-5A79-4077-A207-2E4F7FA7BD3D}" type="datetimeFigureOut">
              <a:rPr lang="en-US" smtClean="0"/>
              <a:pPr/>
              <a:t>10/7/2020</a:t>
            </a:fld>
            <a:endParaRPr lang="en-US"/>
          </a:p>
        </p:txBody>
      </p:sp>
      <p:sp>
        <p:nvSpPr>
          <p:cNvPr id="22" name="Slide Number Placeholder 21"/>
          <p:cNvSpPr>
            <a:spLocks noGrp="1"/>
          </p:cNvSpPr>
          <p:nvPr>
            <p:ph type="sldNum" sz="quarter" idx="15"/>
          </p:nvPr>
        </p:nvSpPr>
        <p:spPr/>
        <p:txBody>
          <a:bodyPr rtlCol="0"/>
          <a:lstStyle/>
          <a:p>
            <a:fld id="{B8CC94E6-66FC-4DE6-B4C1-DFD6BF75BEAA}"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5D88391-5A79-4077-A207-2E4F7FA7BD3D}" type="datetimeFigureOut">
              <a:rPr lang="en-US" smtClean="0"/>
              <a:pPr/>
              <a:t>10/7/2020</a:t>
            </a:fld>
            <a:endParaRPr lang="en-US"/>
          </a:p>
        </p:txBody>
      </p:sp>
      <p:sp>
        <p:nvSpPr>
          <p:cNvPr id="18" name="Slide Number Placeholder 17"/>
          <p:cNvSpPr>
            <a:spLocks noGrp="1"/>
          </p:cNvSpPr>
          <p:nvPr>
            <p:ph type="sldNum" sz="quarter" idx="11"/>
          </p:nvPr>
        </p:nvSpPr>
        <p:spPr/>
        <p:txBody>
          <a:bodyPr rtlCol="0"/>
          <a:lstStyle/>
          <a:p>
            <a:fld id="{B8CC94E6-66FC-4DE6-B4C1-DFD6BF75BEAA}"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15D88391-5A79-4077-A207-2E4F7FA7BD3D}" type="datetimeFigureOut">
              <a:rPr lang="en-US" smtClean="0"/>
              <a:pPr/>
              <a:t>10/7/2020</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B8CC94E6-66FC-4DE6-B4C1-DFD6BF75BE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6596" y="1606857"/>
            <a:ext cx="4596484" cy="597161"/>
          </a:xfrm>
        </p:spPr>
        <p:txBody>
          <a:bodyPr>
            <a:noAutofit/>
          </a:bodyPr>
          <a:lstStyle/>
          <a:p>
            <a:r>
              <a:rPr lang="en-US" sz="5400" dirty="0" smtClean="0">
                <a:latin typeface="Arial" pitchFamily="34" charset="0"/>
                <a:cs typeface="Arial" pitchFamily="34" charset="0"/>
              </a:rPr>
              <a:t>NITRiders</a:t>
            </a:r>
            <a:endParaRPr lang="en-US" sz="5400" dirty="0">
              <a:latin typeface="Arial" pitchFamily="34" charset="0"/>
              <a:cs typeface="Arial" pitchFamily="34" charset="0"/>
            </a:endParaRPr>
          </a:p>
        </p:txBody>
      </p:sp>
      <p:sp>
        <p:nvSpPr>
          <p:cNvPr id="3" name="Subtitle 2"/>
          <p:cNvSpPr>
            <a:spLocks noGrp="1"/>
          </p:cNvSpPr>
          <p:nvPr>
            <p:ph type="subTitle" idx="1"/>
          </p:nvPr>
        </p:nvSpPr>
        <p:spPr>
          <a:xfrm>
            <a:off x="3099872" y="4205857"/>
            <a:ext cx="8378956" cy="1655762"/>
          </a:xfrm>
        </p:spPr>
        <p:txBody>
          <a:bodyPr>
            <a:normAutofit/>
          </a:bodyPr>
          <a:lstStyle/>
          <a:p>
            <a:pPr marL="342900" indent="-342900" algn="l">
              <a:buFont typeface="Arial" panose="020B0604020202020204" pitchFamily="34" charset="0"/>
              <a:buChar char="•"/>
            </a:pPr>
            <a:r>
              <a:rPr lang="en-US" sz="2000" dirty="0" smtClean="0"/>
              <a:t>Santanu Senapati	 : sntnsenapati@gmail.com </a:t>
            </a:r>
          </a:p>
          <a:p>
            <a:pPr marL="342900" indent="-342900" algn="l">
              <a:buFont typeface="Arial" panose="020B0604020202020204" pitchFamily="34" charset="0"/>
              <a:buChar char="•"/>
            </a:pPr>
            <a:r>
              <a:rPr lang="en-US" sz="2000" dirty="0" smtClean="0"/>
              <a:t>Arnab Paikaray 	 : arnabgudu.gs@gmail.com </a:t>
            </a:r>
          </a:p>
          <a:p>
            <a:pPr marL="342900" indent="-342900" algn="l">
              <a:buFont typeface="Arial" panose="020B0604020202020204" pitchFamily="34" charset="0"/>
              <a:buChar char="•"/>
            </a:pPr>
            <a:r>
              <a:rPr lang="en-US" sz="2000" dirty="0" smtClean="0"/>
              <a:t>Ishaan Desai 	 : ishaandesai48@gmail.com</a:t>
            </a:r>
            <a:endParaRPr lang="en-US" sz="2000" dirty="0"/>
          </a:p>
        </p:txBody>
      </p:sp>
      <p:sp>
        <p:nvSpPr>
          <p:cNvPr id="4" name="Title 1">
            <a:extLst>
              <a:ext uri="{FF2B5EF4-FFF2-40B4-BE49-F238E27FC236}">
                <a16:creationId xmlns="" xmlns:a16="http://schemas.microsoft.com/office/drawing/2014/main" id="{F85F01A5-DD23-5245-A67D-0DC0D2A22496}"/>
              </a:ext>
            </a:extLst>
          </p:cNvPr>
          <p:cNvSpPr txBox="1">
            <a:spLocks/>
          </p:cNvSpPr>
          <p:nvPr/>
        </p:nvSpPr>
        <p:spPr>
          <a:xfrm>
            <a:off x="1524000" y="2398205"/>
            <a:ext cx="9144000" cy="102174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smtClean="0">
                <a:latin typeface="Copperplate Gothic Bold" pitchFamily="34" charset="0"/>
              </a:rPr>
              <a:t>Experience</a:t>
            </a:r>
            <a:endParaRPr lang="en-US" sz="4000" dirty="0">
              <a:latin typeface="Copperplate Gothic Bold" pitchFamily="34" charset="0"/>
            </a:endParaRPr>
          </a:p>
          <a:p>
            <a:r>
              <a:rPr lang="en-US" sz="3000" b="1" dirty="0" smtClean="0"/>
              <a:t>NIT Rourkela</a:t>
            </a:r>
            <a:endParaRPr lang="en-US" sz="3000" b="1" dirty="0"/>
          </a:p>
        </p:txBody>
      </p:sp>
    </p:spTree>
    <p:extLst>
      <p:ext uri="{BB962C8B-B14F-4D97-AF65-F5344CB8AC3E}">
        <p14:creationId xmlns:p14="http://schemas.microsoft.com/office/powerpoint/2010/main" xmlns="" val="316075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827" y="707366"/>
            <a:ext cx="10515600" cy="638265"/>
          </a:xfrm>
        </p:spPr>
        <p:txBody>
          <a:bodyPr>
            <a:normAutofit fontScale="90000"/>
          </a:bodyPr>
          <a:lstStyle/>
          <a:p>
            <a:r>
              <a:rPr lang="en-US" sz="4000" dirty="0">
                <a:latin typeface="Berlin Sans FB Demi" pitchFamily="34" charset="0"/>
              </a:rPr>
              <a:t>Problem </a:t>
            </a:r>
            <a:r>
              <a:rPr lang="en-US" sz="4000" dirty="0" smtClean="0">
                <a:latin typeface="Berlin Sans FB Demi" pitchFamily="34" charset="0"/>
              </a:rPr>
              <a:t>Statement :</a:t>
            </a:r>
            <a:endParaRPr lang="en-US" sz="4000" dirty="0">
              <a:latin typeface="Berlin Sans FB Demi" pitchFamily="34" charset="0"/>
            </a:endParaRPr>
          </a:p>
        </p:txBody>
      </p:sp>
      <p:sp>
        <p:nvSpPr>
          <p:cNvPr id="3" name="Content Placeholder 2"/>
          <p:cNvSpPr>
            <a:spLocks noGrp="1"/>
          </p:cNvSpPr>
          <p:nvPr>
            <p:ph sz="quarter" idx="1"/>
          </p:nvPr>
        </p:nvSpPr>
        <p:spPr>
          <a:xfrm>
            <a:off x="820947" y="1678976"/>
            <a:ext cx="10515600" cy="4351338"/>
          </a:xfrm>
        </p:spPr>
        <p:txBody>
          <a:bodyPr>
            <a:normAutofit lnSpcReduction="10000"/>
          </a:bodyPr>
          <a:lstStyle/>
          <a:p>
            <a:pPr>
              <a:buFont typeface="Wingdings" pitchFamily="2" charset="2"/>
              <a:buChar char="q"/>
            </a:pPr>
            <a:r>
              <a:rPr lang="en-US" sz="2000" dirty="0" smtClean="0"/>
              <a:t>  </a:t>
            </a:r>
            <a:r>
              <a:rPr lang="en-US" sz="2400" i="1" dirty="0" smtClean="0">
                <a:cs typeface="Arial" pitchFamily="34" charset="0"/>
              </a:rPr>
              <a:t>E-Commerce sites are becoming highly popular for fashion and trends nowadays, but every year it tends to bear higher losses because of increasing returns, reverse pickup cost, and product verification cost.</a:t>
            </a:r>
          </a:p>
          <a:p>
            <a:pPr>
              <a:buFont typeface="Wingdings" pitchFamily="2" charset="2"/>
              <a:buChar char="q"/>
            </a:pPr>
            <a:endParaRPr lang="en-US" sz="2400" i="1" dirty="0" smtClean="0">
              <a:cs typeface="Arial" pitchFamily="34" charset="0"/>
            </a:endParaRPr>
          </a:p>
          <a:p>
            <a:pPr>
              <a:buFont typeface="Wingdings" pitchFamily="2" charset="2"/>
              <a:buChar char="q"/>
            </a:pPr>
            <a:r>
              <a:rPr lang="en-US" sz="2400" i="1" dirty="0" smtClean="0">
                <a:cs typeface="Arial" pitchFamily="34" charset="0"/>
              </a:rPr>
              <a:t> Ill-fitting clothes due to size chart parity across different brands.</a:t>
            </a:r>
          </a:p>
          <a:p>
            <a:pPr>
              <a:buFont typeface="Wingdings" pitchFamily="2" charset="2"/>
              <a:buChar char="q"/>
            </a:pPr>
            <a:endParaRPr lang="en-US" sz="2400" i="1" dirty="0" smtClean="0">
              <a:cs typeface="Arial" pitchFamily="34" charset="0"/>
            </a:endParaRPr>
          </a:p>
          <a:p>
            <a:pPr>
              <a:buFont typeface="Wingdings" pitchFamily="2" charset="2"/>
              <a:buChar char="q"/>
            </a:pPr>
            <a:r>
              <a:rPr lang="en-US" sz="2400" i="1" dirty="0" smtClean="0">
                <a:cs typeface="Arial" pitchFamily="34" charset="0"/>
              </a:rPr>
              <a:t> The product doesn’t meet expectations when not tried in person or bought by   viewing catalogs.</a:t>
            </a:r>
          </a:p>
          <a:p>
            <a:pPr>
              <a:buFont typeface="Wingdings" pitchFamily="2" charset="2"/>
              <a:buChar char="q"/>
            </a:pPr>
            <a:endParaRPr lang="en-US" sz="2400" i="1" dirty="0" smtClean="0">
              <a:cs typeface="Arial" pitchFamily="34" charset="0"/>
            </a:endParaRPr>
          </a:p>
          <a:p>
            <a:pPr>
              <a:buFont typeface="Wingdings" pitchFamily="2" charset="2"/>
              <a:buChar char="q"/>
            </a:pPr>
            <a:r>
              <a:rPr lang="en-US" sz="2400" i="1" dirty="0" smtClean="0">
                <a:cs typeface="Arial" pitchFamily="34" charset="0"/>
              </a:rPr>
              <a:t> Increased returns result in added costs and that ultimately leads to lagging back in competition among other E-Commerce sites.</a:t>
            </a:r>
          </a:p>
        </p:txBody>
      </p:sp>
    </p:spTree>
    <p:extLst>
      <p:ext uri="{BB962C8B-B14F-4D97-AF65-F5344CB8AC3E}">
        <p14:creationId xmlns:p14="http://schemas.microsoft.com/office/powerpoint/2010/main" xmlns="" val="280671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707" y="-393999"/>
            <a:ext cx="10515600" cy="1325563"/>
          </a:xfrm>
        </p:spPr>
        <p:txBody>
          <a:bodyPr/>
          <a:lstStyle/>
          <a:p>
            <a:r>
              <a:rPr lang="en-US" sz="4000" b="1" dirty="0">
                <a:latin typeface="Berlin Sans FB Demi" pitchFamily="34" charset="0"/>
              </a:rPr>
              <a:t>Proposed </a:t>
            </a:r>
            <a:r>
              <a:rPr lang="en-US" sz="4000" b="1" dirty="0" smtClean="0">
                <a:latin typeface="Berlin Sans FB Demi" pitchFamily="34" charset="0"/>
              </a:rPr>
              <a:t>Solution </a:t>
            </a:r>
            <a:r>
              <a:rPr lang="en-US" b="1" dirty="0" smtClean="0"/>
              <a:t>:</a:t>
            </a:r>
            <a:endParaRPr lang="en-US" b="1" dirty="0"/>
          </a:p>
        </p:txBody>
      </p:sp>
      <p:pic>
        <p:nvPicPr>
          <p:cNvPr id="3075" name="Picture 3"/>
          <p:cNvPicPr>
            <a:picLocks noChangeAspect="1" noChangeArrowheads="1"/>
          </p:cNvPicPr>
          <p:nvPr/>
        </p:nvPicPr>
        <p:blipFill>
          <a:blip r:embed="rId2" cstate="print"/>
          <a:srcRect/>
          <a:stretch>
            <a:fillRect/>
          </a:stretch>
        </p:blipFill>
        <p:spPr bwMode="auto">
          <a:xfrm>
            <a:off x="504043" y="991035"/>
            <a:ext cx="10175485" cy="5746734"/>
          </a:xfrm>
          <a:prstGeom prst="rect">
            <a:avLst/>
          </a:prstGeom>
          <a:noFill/>
          <a:ln w="9525">
            <a:noFill/>
            <a:miter lim="800000"/>
            <a:headEnd/>
            <a:tailEnd/>
          </a:ln>
          <a:effectLst/>
        </p:spPr>
      </p:pic>
    </p:spTree>
    <p:extLst>
      <p:ext uri="{BB962C8B-B14F-4D97-AF65-F5344CB8AC3E}">
        <p14:creationId xmlns:p14="http://schemas.microsoft.com/office/powerpoint/2010/main" xmlns="" val="100782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2396"/>
          <a:stretch>
            <a:fillRect/>
          </a:stretch>
        </p:blipFill>
        <p:spPr bwMode="auto">
          <a:xfrm>
            <a:off x="258792" y="447137"/>
            <a:ext cx="10541480" cy="6171584"/>
          </a:xfrm>
          <a:prstGeom prst="rect">
            <a:avLst/>
          </a:prstGeom>
          <a:noFill/>
          <a:ln w="9525">
            <a:noFill/>
            <a:miter lim="800000"/>
            <a:headEnd/>
            <a:tailEnd/>
          </a:ln>
          <a:effectLst/>
        </p:spPr>
      </p:pic>
    </p:spTree>
    <p:extLst>
      <p:ext uri="{BB962C8B-B14F-4D97-AF65-F5344CB8AC3E}">
        <p14:creationId xmlns:p14="http://schemas.microsoft.com/office/powerpoint/2010/main" xmlns="" val="169809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PNG"/>
          <p:cNvPicPr>
            <a:picLocks noChangeAspect="1"/>
          </p:cNvPicPr>
          <p:nvPr/>
        </p:nvPicPr>
        <p:blipFill>
          <a:blip r:embed="rId2" cstate="print"/>
          <a:stretch>
            <a:fillRect/>
          </a:stretch>
        </p:blipFill>
        <p:spPr>
          <a:xfrm>
            <a:off x="617876" y="2304680"/>
            <a:ext cx="1432684" cy="1851821"/>
          </a:xfrm>
          <a:prstGeom prst="rect">
            <a:avLst/>
          </a:prstGeom>
        </p:spPr>
      </p:pic>
      <p:pic>
        <p:nvPicPr>
          <p:cNvPr id="5" name="Picture 4" descr="2.PNG"/>
          <p:cNvPicPr>
            <a:picLocks noChangeAspect="1"/>
          </p:cNvPicPr>
          <p:nvPr/>
        </p:nvPicPr>
        <p:blipFill>
          <a:blip r:embed="rId3" cstate="print"/>
          <a:stretch>
            <a:fillRect/>
          </a:stretch>
        </p:blipFill>
        <p:spPr>
          <a:xfrm>
            <a:off x="6375472" y="1210679"/>
            <a:ext cx="1569856" cy="1889924"/>
          </a:xfrm>
          <a:prstGeom prst="rect">
            <a:avLst/>
          </a:prstGeom>
        </p:spPr>
      </p:pic>
      <p:pic>
        <p:nvPicPr>
          <p:cNvPr id="6" name="Picture 5" descr="3.PNG"/>
          <p:cNvPicPr>
            <a:picLocks noChangeAspect="1"/>
          </p:cNvPicPr>
          <p:nvPr/>
        </p:nvPicPr>
        <p:blipFill>
          <a:blip r:embed="rId4" cstate="print"/>
          <a:stretch>
            <a:fillRect/>
          </a:stretch>
        </p:blipFill>
        <p:spPr>
          <a:xfrm>
            <a:off x="3139680" y="363825"/>
            <a:ext cx="1440305" cy="1882303"/>
          </a:xfrm>
          <a:prstGeom prst="rect">
            <a:avLst/>
          </a:prstGeom>
        </p:spPr>
      </p:pic>
      <p:pic>
        <p:nvPicPr>
          <p:cNvPr id="7" name="Picture 6" descr="4.PNG"/>
          <p:cNvPicPr>
            <a:picLocks noChangeAspect="1"/>
          </p:cNvPicPr>
          <p:nvPr/>
        </p:nvPicPr>
        <p:blipFill>
          <a:blip r:embed="rId5" cstate="print"/>
          <a:stretch>
            <a:fillRect/>
          </a:stretch>
        </p:blipFill>
        <p:spPr>
          <a:xfrm>
            <a:off x="3182140" y="4410953"/>
            <a:ext cx="1379340" cy="1851821"/>
          </a:xfrm>
          <a:prstGeom prst="rect">
            <a:avLst/>
          </a:prstGeom>
        </p:spPr>
      </p:pic>
      <p:pic>
        <p:nvPicPr>
          <p:cNvPr id="8" name="Picture 7" descr="5.PNG"/>
          <p:cNvPicPr>
            <a:picLocks noChangeAspect="1"/>
          </p:cNvPicPr>
          <p:nvPr/>
        </p:nvPicPr>
        <p:blipFill>
          <a:blip r:embed="rId6" cstate="print"/>
          <a:stretch>
            <a:fillRect/>
          </a:stretch>
        </p:blipFill>
        <p:spPr>
          <a:xfrm>
            <a:off x="9640061" y="2335337"/>
            <a:ext cx="1409822" cy="1851821"/>
          </a:xfrm>
          <a:prstGeom prst="rect">
            <a:avLst/>
          </a:prstGeom>
        </p:spPr>
      </p:pic>
      <p:sp>
        <p:nvSpPr>
          <p:cNvPr id="9" name="Bent Arrow 8"/>
          <p:cNvSpPr/>
          <p:nvPr/>
        </p:nvSpPr>
        <p:spPr>
          <a:xfrm>
            <a:off x="1173192" y="1017918"/>
            <a:ext cx="1777041" cy="983411"/>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0" name="Bent Arrow 9"/>
          <p:cNvSpPr/>
          <p:nvPr/>
        </p:nvSpPr>
        <p:spPr>
          <a:xfrm rot="10800000" flipH="1">
            <a:off x="1220716" y="4646763"/>
            <a:ext cx="1778400" cy="983411"/>
          </a:xfrm>
          <a:prstGeom prst="ben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12" name="Left-Right-Up Arrow 11"/>
          <p:cNvSpPr/>
          <p:nvPr/>
        </p:nvSpPr>
        <p:spPr>
          <a:xfrm rot="5400000">
            <a:off x="5963010" y="532682"/>
            <a:ext cx="918712" cy="5581290"/>
          </a:xfrm>
          <a:prstGeom prst="leftRigh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TextBox 12"/>
          <p:cNvSpPr txBox="1"/>
          <p:nvPr/>
        </p:nvSpPr>
        <p:spPr>
          <a:xfrm>
            <a:off x="258780" y="4192440"/>
            <a:ext cx="3062378" cy="307777"/>
          </a:xfrm>
          <a:prstGeom prst="rect">
            <a:avLst/>
          </a:prstGeom>
          <a:noFill/>
        </p:spPr>
        <p:txBody>
          <a:bodyPr wrap="square" rtlCol="0">
            <a:spAutoFit/>
          </a:bodyPr>
          <a:lstStyle/>
          <a:p>
            <a:r>
              <a:rPr lang="en-US" sz="1400" dirty="0" smtClean="0">
                <a:latin typeface="Arial Rounded MT Bold" pitchFamily="34" charset="0"/>
              </a:rPr>
              <a:t>Input photo of the user</a:t>
            </a:r>
            <a:endParaRPr lang="en-US" sz="1400" dirty="0">
              <a:latin typeface="Arial Rounded MT Bold" pitchFamily="34" charset="0"/>
            </a:endParaRPr>
          </a:p>
        </p:txBody>
      </p:sp>
      <p:sp>
        <p:nvSpPr>
          <p:cNvPr id="14" name="TextBox 13"/>
          <p:cNvSpPr txBox="1"/>
          <p:nvPr/>
        </p:nvSpPr>
        <p:spPr>
          <a:xfrm>
            <a:off x="2490157" y="2317633"/>
            <a:ext cx="4247076" cy="307777"/>
          </a:xfrm>
          <a:prstGeom prst="rect">
            <a:avLst/>
          </a:prstGeom>
          <a:noFill/>
        </p:spPr>
        <p:txBody>
          <a:bodyPr wrap="square" rtlCol="0">
            <a:spAutoFit/>
          </a:bodyPr>
          <a:lstStyle/>
          <a:p>
            <a:r>
              <a:rPr lang="en-US" sz="1400" dirty="0" smtClean="0">
                <a:latin typeface="Arial Rounded MT Bold" pitchFamily="34" charset="0"/>
              </a:rPr>
              <a:t>Performing image segmentation</a:t>
            </a:r>
            <a:endParaRPr lang="en-US" sz="1400" dirty="0">
              <a:latin typeface="Arial Rounded MT Bold" pitchFamily="34" charset="0"/>
            </a:endParaRPr>
          </a:p>
        </p:txBody>
      </p:sp>
      <p:sp>
        <p:nvSpPr>
          <p:cNvPr id="15" name="TextBox 14"/>
          <p:cNvSpPr txBox="1"/>
          <p:nvPr/>
        </p:nvSpPr>
        <p:spPr>
          <a:xfrm>
            <a:off x="2602284" y="6380674"/>
            <a:ext cx="3062378" cy="307777"/>
          </a:xfrm>
          <a:prstGeom prst="rect">
            <a:avLst/>
          </a:prstGeom>
          <a:noFill/>
        </p:spPr>
        <p:txBody>
          <a:bodyPr wrap="square" rtlCol="0">
            <a:spAutoFit/>
          </a:bodyPr>
          <a:lstStyle/>
          <a:p>
            <a:r>
              <a:rPr lang="en-US" sz="1400" dirty="0" smtClean="0">
                <a:latin typeface="Arial Rounded MT Bold" pitchFamily="34" charset="0"/>
              </a:rPr>
              <a:t>Pose estimation of the user</a:t>
            </a:r>
            <a:endParaRPr lang="en-US" sz="1400" dirty="0">
              <a:latin typeface="Arial Rounded MT Bold" pitchFamily="34" charset="0"/>
            </a:endParaRPr>
          </a:p>
        </p:txBody>
      </p:sp>
      <p:sp>
        <p:nvSpPr>
          <p:cNvPr id="16" name="TextBox 15"/>
          <p:cNvSpPr txBox="1"/>
          <p:nvPr/>
        </p:nvSpPr>
        <p:spPr>
          <a:xfrm>
            <a:off x="9166997" y="4293082"/>
            <a:ext cx="3062378" cy="307777"/>
          </a:xfrm>
          <a:prstGeom prst="rect">
            <a:avLst/>
          </a:prstGeom>
          <a:noFill/>
        </p:spPr>
        <p:txBody>
          <a:bodyPr wrap="square" rtlCol="0">
            <a:spAutoFit/>
          </a:bodyPr>
          <a:lstStyle/>
          <a:p>
            <a:r>
              <a:rPr lang="en-US" sz="1400" dirty="0" smtClean="0">
                <a:latin typeface="Arial Rounded MT Bold" pitchFamily="34" charset="0"/>
              </a:rPr>
              <a:t>Virtual try-on experience</a:t>
            </a:r>
            <a:endParaRPr lang="en-US" sz="1400" dirty="0">
              <a:latin typeface="Arial Rounded MT Bold" pitchFamily="34" charset="0"/>
            </a:endParaRPr>
          </a:p>
        </p:txBody>
      </p:sp>
      <p:sp>
        <p:nvSpPr>
          <p:cNvPr id="17" name="TextBox 16"/>
          <p:cNvSpPr txBox="1"/>
          <p:nvPr/>
        </p:nvSpPr>
        <p:spPr>
          <a:xfrm>
            <a:off x="6285771" y="911523"/>
            <a:ext cx="1917952" cy="307777"/>
          </a:xfrm>
          <a:prstGeom prst="rect">
            <a:avLst/>
          </a:prstGeom>
          <a:noFill/>
        </p:spPr>
        <p:txBody>
          <a:bodyPr wrap="square" rtlCol="0">
            <a:spAutoFit/>
          </a:bodyPr>
          <a:lstStyle/>
          <a:p>
            <a:r>
              <a:rPr lang="en-US" sz="1400" dirty="0" smtClean="0">
                <a:latin typeface="Arial Rounded MT Bold" pitchFamily="34" charset="0"/>
              </a:rPr>
              <a:t>Selected garment</a:t>
            </a:r>
            <a:endParaRPr lang="en-US" sz="1400" dirty="0">
              <a:latin typeface="Arial Rounded MT Bold"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627" y="793631"/>
            <a:ext cx="10515600" cy="301835"/>
          </a:xfrm>
        </p:spPr>
        <p:txBody>
          <a:bodyPr>
            <a:normAutofit fontScale="90000"/>
          </a:bodyPr>
          <a:lstStyle/>
          <a:p>
            <a:r>
              <a:rPr lang="en-US" sz="4400" b="1" dirty="0">
                <a:latin typeface="Berlin Sans FB Demi" pitchFamily="34" charset="0"/>
              </a:rPr>
              <a:t>Impact</a:t>
            </a:r>
            <a:r>
              <a:rPr lang="en-US" dirty="0"/>
              <a:t>	</a:t>
            </a:r>
            <a:r>
              <a:rPr lang="en-US" dirty="0" smtClean="0"/>
              <a:t>:-</a:t>
            </a:r>
            <a:endParaRPr lang="en-US" dirty="0"/>
          </a:p>
        </p:txBody>
      </p:sp>
      <p:sp>
        <p:nvSpPr>
          <p:cNvPr id="3" name="Content Placeholder 2"/>
          <p:cNvSpPr>
            <a:spLocks noGrp="1"/>
          </p:cNvSpPr>
          <p:nvPr>
            <p:ph sz="quarter" idx="1"/>
          </p:nvPr>
        </p:nvSpPr>
        <p:spPr>
          <a:xfrm>
            <a:off x="311989" y="1816999"/>
            <a:ext cx="7762336" cy="4351338"/>
          </a:xfrm>
        </p:spPr>
        <p:txBody>
          <a:bodyPr>
            <a:normAutofit fontScale="85000" lnSpcReduction="10000"/>
          </a:bodyPr>
          <a:lstStyle/>
          <a:p>
            <a:pPr>
              <a:buNone/>
            </a:pPr>
            <a:r>
              <a:rPr lang="en-US" b="1" u="sng" dirty="0" smtClean="0"/>
              <a:t>Impact on E-Commerce sites:</a:t>
            </a:r>
            <a:endParaRPr lang="en-US" u="sng" dirty="0" smtClean="0"/>
          </a:p>
          <a:p>
            <a:pPr fontAlgn="base"/>
            <a:r>
              <a:rPr lang="en-US" sz="2200" dirty="0" smtClean="0"/>
              <a:t>Reduced returns, reverse pickup, and product verification costs.</a:t>
            </a:r>
          </a:p>
          <a:p>
            <a:pPr fontAlgn="base"/>
            <a:r>
              <a:rPr lang="en-US" sz="2200" dirty="0" smtClean="0"/>
              <a:t>Reduced time and investment in cataloging, hiring models, and crew to perform photo shoots for upcoming fashion events.</a:t>
            </a:r>
          </a:p>
          <a:p>
            <a:pPr fontAlgn="base"/>
            <a:r>
              <a:rPr lang="en-US" sz="2200" dirty="0" smtClean="0"/>
              <a:t>Provides edge over other competitors with smart technologies.</a:t>
            </a:r>
          </a:p>
          <a:p>
            <a:pPr fontAlgn="base"/>
            <a:endParaRPr lang="en-US" sz="2200" dirty="0" smtClean="0"/>
          </a:p>
          <a:p>
            <a:pPr>
              <a:buNone/>
            </a:pPr>
            <a:r>
              <a:rPr lang="en-US" b="1" u="sng" dirty="0" smtClean="0"/>
              <a:t>Impact on Customers:</a:t>
            </a:r>
            <a:endParaRPr lang="en-US" u="sng" dirty="0" smtClean="0"/>
          </a:p>
          <a:p>
            <a:pPr fontAlgn="base"/>
            <a:r>
              <a:rPr lang="en-US" sz="2200" dirty="0" smtClean="0"/>
              <a:t>Simplifies online shopping experience from home with interactive UI and Fit Assist.</a:t>
            </a:r>
          </a:p>
          <a:p>
            <a:pPr fontAlgn="base"/>
            <a:r>
              <a:rPr lang="en-US" sz="2200" dirty="0" smtClean="0"/>
              <a:t>Allow customers to virtually try-on clothes before purchase. The Fit assist will ensure they buy the right clothes that fit perfectly.</a:t>
            </a:r>
          </a:p>
          <a:p>
            <a:pPr fontAlgn="base"/>
            <a:r>
              <a:rPr lang="en-US" sz="2200" dirty="0" smtClean="0"/>
              <a:t>Lower added costs by the E-Commerce sites.</a:t>
            </a:r>
          </a:p>
          <a:p>
            <a:pPr>
              <a:buNone/>
            </a:pPr>
            <a:endParaRPr lang="en-US" dirty="0"/>
          </a:p>
        </p:txBody>
      </p:sp>
      <p:pic>
        <p:nvPicPr>
          <p:cNvPr id="4" name="Picture 3" descr="profile-min.gif"/>
          <p:cNvPicPr>
            <a:picLocks noChangeAspect="1"/>
          </p:cNvPicPr>
          <p:nvPr/>
        </p:nvPicPr>
        <p:blipFill>
          <a:blip r:embed="rId2" cstate="print"/>
          <a:stretch>
            <a:fillRect/>
          </a:stretch>
        </p:blipFill>
        <p:spPr>
          <a:xfrm>
            <a:off x="8436634" y="1544127"/>
            <a:ext cx="3048000" cy="2286000"/>
          </a:xfrm>
          <a:prstGeom prst="rect">
            <a:avLst/>
          </a:prstGeom>
        </p:spPr>
      </p:pic>
      <p:pic>
        <p:nvPicPr>
          <p:cNvPr id="5" name="Picture 4" descr="Webp.net-resizeimage-1.jpg"/>
          <p:cNvPicPr>
            <a:picLocks noChangeAspect="1"/>
          </p:cNvPicPr>
          <p:nvPr/>
        </p:nvPicPr>
        <p:blipFill>
          <a:blip r:embed="rId3" cstate="print"/>
          <a:stretch>
            <a:fillRect/>
          </a:stretch>
        </p:blipFill>
        <p:spPr>
          <a:xfrm>
            <a:off x="8269498" y="4080449"/>
            <a:ext cx="3333031" cy="2219799"/>
          </a:xfrm>
          <a:prstGeom prst="rect">
            <a:avLst/>
          </a:prstGeom>
        </p:spPr>
      </p:pic>
    </p:spTree>
    <p:extLst>
      <p:ext uri="{BB962C8B-B14F-4D97-AF65-F5344CB8AC3E}">
        <p14:creationId xmlns:p14="http://schemas.microsoft.com/office/powerpoint/2010/main" xmlns="" val="9746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48" y="155275"/>
            <a:ext cx="10531416" cy="621013"/>
          </a:xfrm>
        </p:spPr>
        <p:txBody>
          <a:bodyPr>
            <a:noAutofit/>
          </a:bodyPr>
          <a:lstStyle/>
          <a:p>
            <a:r>
              <a:rPr lang="en-US" sz="4000" b="1" dirty="0" smtClean="0">
                <a:latin typeface="Berlin Sans FB Demi" pitchFamily="34" charset="0"/>
              </a:rPr>
              <a:t>Implementation</a:t>
            </a:r>
            <a:r>
              <a:rPr lang="en-US" sz="4000" b="1" dirty="0" smtClean="0"/>
              <a:t> :</a:t>
            </a:r>
            <a:endParaRPr lang="en-US" sz="4000" b="1" dirty="0"/>
          </a:p>
        </p:txBody>
      </p:sp>
      <p:pic>
        <p:nvPicPr>
          <p:cNvPr id="4" name="Picture 3" descr="test.png"/>
          <p:cNvPicPr>
            <a:picLocks noChangeAspect="1"/>
          </p:cNvPicPr>
          <p:nvPr/>
        </p:nvPicPr>
        <p:blipFill>
          <a:blip r:embed="rId2" cstate="print"/>
          <a:stretch>
            <a:fillRect/>
          </a:stretch>
        </p:blipFill>
        <p:spPr>
          <a:xfrm>
            <a:off x="1293990" y="807576"/>
            <a:ext cx="8686799" cy="5731246"/>
          </a:xfrm>
          <a:prstGeom prst="rect">
            <a:avLst/>
          </a:prstGeom>
        </p:spPr>
      </p:pic>
      <p:sp>
        <p:nvSpPr>
          <p:cNvPr id="5" name="TextBox 4"/>
          <p:cNvSpPr txBox="1"/>
          <p:nvPr/>
        </p:nvSpPr>
        <p:spPr>
          <a:xfrm>
            <a:off x="1086956" y="2527540"/>
            <a:ext cx="2234242" cy="307777"/>
          </a:xfrm>
          <a:prstGeom prst="rect">
            <a:avLst/>
          </a:prstGeom>
          <a:noFill/>
        </p:spPr>
        <p:txBody>
          <a:bodyPr wrap="square" rtlCol="0">
            <a:spAutoFit/>
          </a:bodyPr>
          <a:lstStyle/>
          <a:p>
            <a:r>
              <a:rPr lang="en-US" sz="1400" dirty="0" smtClean="0">
                <a:latin typeface="Berlin Sans FB Demi" pitchFamily="34" charset="0"/>
              </a:rPr>
              <a:t>Web/App based platform</a:t>
            </a:r>
            <a:endParaRPr lang="en-US" sz="1400" dirty="0">
              <a:latin typeface="Berlin Sans FB Demi" pitchFamily="34" charset="0"/>
            </a:endParaRPr>
          </a:p>
        </p:txBody>
      </p:sp>
      <p:sp>
        <p:nvSpPr>
          <p:cNvPr id="6" name="TextBox 5"/>
          <p:cNvSpPr txBox="1"/>
          <p:nvPr/>
        </p:nvSpPr>
        <p:spPr>
          <a:xfrm>
            <a:off x="4733063" y="2541917"/>
            <a:ext cx="2087593" cy="307777"/>
          </a:xfrm>
          <a:prstGeom prst="rect">
            <a:avLst/>
          </a:prstGeom>
          <a:noFill/>
        </p:spPr>
        <p:txBody>
          <a:bodyPr wrap="square" rtlCol="0">
            <a:spAutoFit/>
          </a:bodyPr>
          <a:lstStyle/>
          <a:p>
            <a:r>
              <a:rPr lang="en-US" sz="1400" dirty="0" smtClean="0">
                <a:latin typeface="Berlin Sans FB Demi" pitchFamily="34" charset="0"/>
              </a:rPr>
              <a:t>Uploading user’s photo</a:t>
            </a:r>
            <a:endParaRPr lang="en-US" sz="1400" dirty="0">
              <a:latin typeface="Berlin Sans FB Demi" pitchFamily="34" charset="0"/>
            </a:endParaRPr>
          </a:p>
        </p:txBody>
      </p:sp>
      <p:sp>
        <p:nvSpPr>
          <p:cNvPr id="7" name="TextBox 6"/>
          <p:cNvSpPr txBox="1"/>
          <p:nvPr/>
        </p:nvSpPr>
        <p:spPr>
          <a:xfrm>
            <a:off x="7904708" y="2521789"/>
            <a:ext cx="2679931" cy="307777"/>
          </a:xfrm>
          <a:prstGeom prst="rect">
            <a:avLst/>
          </a:prstGeom>
          <a:noFill/>
        </p:spPr>
        <p:txBody>
          <a:bodyPr wrap="square" rtlCol="0">
            <a:spAutoFit/>
          </a:bodyPr>
          <a:lstStyle/>
          <a:p>
            <a:r>
              <a:rPr lang="en-US" sz="1400" dirty="0" smtClean="0">
                <a:latin typeface="Berlin Sans FB Demi" pitchFamily="34" charset="0"/>
              </a:rPr>
              <a:t>Predicting the measurements</a:t>
            </a:r>
            <a:endParaRPr lang="en-US" sz="1400" dirty="0">
              <a:latin typeface="Berlin Sans FB Demi" pitchFamily="34" charset="0"/>
            </a:endParaRPr>
          </a:p>
        </p:txBody>
      </p:sp>
      <p:sp>
        <p:nvSpPr>
          <p:cNvPr id="8" name="TextBox 7"/>
          <p:cNvSpPr txBox="1"/>
          <p:nvPr/>
        </p:nvSpPr>
        <p:spPr>
          <a:xfrm>
            <a:off x="7919086" y="6090249"/>
            <a:ext cx="2679931" cy="307777"/>
          </a:xfrm>
          <a:prstGeom prst="rect">
            <a:avLst/>
          </a:prstGeom>
          <a:noFill/>
        </p:spPr>
        <p:txBody>
          <a:bodyPr wrap="square" rtlCol="0">
            <a:spAutoFit/>
          </a:bodyPr>
          <a:lstStyle/>
          <a:p>
            <a:r>
              <a:rPr lang="en-US" sz="1400" dirty="0" smtClean="0">
                <a:latin typeface="Berlin Sans FB Demi" pitchFamily="34" charset="0"/>
              </a:rPr>
              <a:t>Finding the best matching size</a:t>
            </a:r>
            <a:endParaRPr lang="en-US" sz="1400" dirty="0">
              <a:latin typeface="Berlin Sans FB Demi" pitchFamily="34" charset="0"/>
            </a:endParaRPr>
          </a:p>
        </p:txBody>
      </p:sp>
      <p:sp>
        <p:nvSpPr>
          <p:cNvPr id="9" name="TextBox 8"/>
          <p:cNvSpPr txBox="1"/>
          <p:nvPr/>
        </p:nvSpPr>
        <p:spPr>
          <a:xfrm>
            <a:off x="4526030" y="6078746"/>
            <a:ext cx="2901342" cy="307777"/>
          </a:xfrm>
          <a:prstGeom prst="rect">
            <a:avLst/>
          </a:prstGeom>
          <a:noFill/>
        </p:spPr>
        <p:txBody>
          <a:bodyPr wrap="square" rtlCol="0">
            <a:spAutoFit/>
          </a:bodyPr>
          <a:lstStyle/>
          <a:p>
            <a:r>
              <a:rPr lang="en-US" sz="1400" dirty="0" smtClean="0">
                <a:latin typeface="Berlin Sans FB Demi" pitchFamily="34" charset="0"/>
              </a:rPr>
              <a:t>Displaying  the available options</a:t>
            </a:r>
            <a:endParaRPr lang="en-US" sz="1400" dirty="0">
              <a:latin typeface="Berlin Sans FB Demi" pitchFamily="34" charset="0"/>
            </a:endParaRPr>
          </a:p>
        </p:txBody>
      </p:sp>
      <p:sp>
        <p:nvSpPr>
          <p:cNvPr id="10" name="TextBox 9"/>
          <p:cNvSpPr txBox="1"/>
          <p:nvPr/>
        </p:nvSpPr>
        <p:spPr>
          <a:xfrm>
            <a:off x="684400" y="6412301"/>
            <a:ext cx="3085372" cy="307777"/>
          </a:xfrm>
          <a:prstGeom prst="rect">
            <a:avLst/>
          </a:prstGeom>
          <a:noFill/>
        </p:spPr>
        <p:txBody>
          <a:bodyPr wrap="square" rtlCol="0">
            <a:spAutoFit/>
          </a:bodyPr>
          <a:lstStyle/>
          <a:p>
            <a:r>
              <a:rPr lang="en-US" sz="1400" dirty="0" smtClean="0">
                <a:latin typeface="Berlin Sans FB Demi" pitchFamily="34" charset="0"/>
              </a:rPr>
              <a:t>Cloth-fitting of the selected apparel</a:t>
            </a:r>
            <a:endParaRPr lang="en-US" sz="1400" dirty="0">
              <a:latin typeface="Berlin Sans FB Demi" pitchFamily="34" charset="0"/>
            </a:endParaRPr>
          </a:p>
        </p:txBody>
      </p:sp>
    </p:spTree>
    <p:extLst>
      <p:ext uri="{BB962C8B-B14F-4D97-AF65-F5344CB8AC3E}">
        <p14:creationId xmlns:p14="http://schemas.microsoft.com/office/powerpoint/2010/main" xmlns="" val="123791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9376" y="2691290"/>
            <a:ext cx="7159295" cy="1323439"/>
          </a:xfrm>
          <a:prstGeom prst="rect">
            <a:avLst/>
          </a:prstGeom>
          <a:noFill/>
        </p:spPr>
        <p:txBody>
          <a:bodyPr wrap="square" lIns="91440" tIns="45720" rIns="91440" bIns="45720">
            <a:spAutoFit/>
          </a:bodyPr>
          <a:lstStyle/>
          <a:p>
            <a:pPr algn="ctr"/>
            <a:r>
              <a:rPr lang="en-US" sz="80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endParaRPr lang="en-US" sz="80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430</TotalTime>
  <Words>238</Words>
  <Application>Microsoft Office PowerPoint</Application>
  <PresentationFormat>Custom</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Oriel</vt:lpstr>
      <vt:lpstr>NITRiders</vt:lpstr>
      <vt:lpstr>Problem Statement :</vt:lpstr>
      <vt:lpstr>Proposed Solution :</vt:lpstr>
      <vt:lpstr>Slide 4</vt:lpstr>
      <vt:lpstr>Slide 5</vt:lpstr>
      <vt:lpstr>Impact :-</vt:lpstr>
      <vt:lpstr>Implementation :</vt:lpstr>
      <vt:lpstr>Slide 8</vt:lpstr>
    </vt:vector>
  </TitlesOfParts>
  <Company>Myntra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Manasa Maiya U N</dc:creator>
  <cp:lastModifiedBy>ASUS</cp:lastModifiedBy>
  <cp:revision>43</cp:revision>
  <dcterms:created xsi:type="dcterms:W3CDTF">2020-09-29T13:07:06Z</dcterms:created>
  <dcterms:modified xsi:type="dcterms:W3CDTF">2020-10-07T18:12:32Z</dcterms:modified>
</cp:coreProperties>
</file>