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3B1F0-0A72-4EF8-91A2-C8E6797B226E}"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C9BCE-6882-4B01-99ED-A7090F388D18}" type="slidenum">
              <a:rPr lang="en-IN" smtClean="0"/>
              <a:t>‹#›</a:t>
            </a:fld>
            <a:endParaRPr lang="en-IN"/>
          </a:p>
        </p:txBody>
      </p:sp>
    </p:spTree>
    <p:extLst>
      <p:ext uri="{BB962C8B-B14F-4D97-AF65-F5344CB8AC3E}">
        <p14:creationId xmlns:p14="http://schemas.microsoft.com/office/powerpoint/2010/main" val="143074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9C9BCE-6882-4B01-99ED-A7090F388D18}" type="slidenum">
              <a:rPr lang="en-IN" smtClean="0"/>
              <a:t>7</a:t>
            </a:fld>
            <a:endParaRPr lang="en-IN"/>
          </a:p>
        </p:txBody>
      </p:sp>
    </p:spTree>
    <p:extLst>
      <p:ext uri="{BB962C8B-B14F-4D97-AF65-F5344CB8AC3E}">
        <p14:creationId xmlns:p14="http://schemas.microsoft.com/office/powerpoint/2010/main" val="27583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rinithisrinivasan04@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cancer.csv"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94825-532B-7C7E-EFAA-CABF6D267B68}"/>
              </a:ext>
            </a:extLst>
          </p:cNvPr>
          <p:cNvSpPr>
            <a:spLocks noGrp="1"/>
          </p:cNvSpPr>
          <p:nvPr>
            <p:ph idx="1"/>
          </p:nvPr>
        </p:nvSpPr>
        <p:spPr>
          <a:xfrm>
            <a:off x="1741119" y="1716066"/>
            <a:ext cx="12283334" cy="4999347"/>
          </a:xfrm>
        </p:spPr>
        <p:txBody>
          <a:bodyPr>
            <a:noAutofit/>
          </a:bodyPr>
          <a:lstStyle/>
          <a:p>
            <a:pPr marL="0" indent="0">
              <a:buNone/>
            </a:pPr>
            <a:r>
              <a:rPr lang="en-US" sz="5400" b="1" dirty="0">
                <a:solidFill>
                  <a:schemeClr val="tx2">
                    <a:lumMod val="50000"/>
                  </a:schemeClr>
                </a:solidFill>
                <a:latin typeface="Times New Roman" pitchFamily="18" charset="0"/>
                <a:cs typeface="Times New Roman" panose="02020603050405020304" pitchFamily="18" charset="0"/>
              </a:rPr>
              <a:t>Presented By</a:t>
            </a:r>
          </a:p>
          <a:p>
            <a:pPr marL="0" indent="0">
              <a:buNone/>
            </a:pPr>
            <a:r>
              <a:rPr lang="en-US" sz="5400" b="1" dirty="0">
                <a:solidFill>
                  <a:schemeClr val="tx2">
                    <a:lumMod val="50000"/>
                  </a:schemeClr>
                </a:solidFill>
                <a:latin typeface="Times New Roman" pitchFamily="18" charset="0"/>
                <a:cs typeface="Times New Roman" panose="02020603050405020304" pitchFamily="18" charset="0"/>
              </a:rPr>
              <a:t>     </a:t>
            </a:r>
            <a:r>
              <a:rPr lang="en-US" sz="2800" b="1" dirty="0">
                <a:solidFill>
                  <a:schemeClr val="tx2">
                    <a:lumMod val="50000"/>
                  </a:schemeClr>
                </a:solidFill>
                <a:latin typeface="Arial Rounded MT Bold" panose="020F0704030504030204" pitchFamily="34" charset="0"/>
                <a:cs typeface="Times New Roman" panose="02020603050405020304" pitchFamily="18" charset="0"/>
              </a:rPr>
              <a:t>K S SRINITHI</a:t>
            </a:r>
            <a:endParaRPr lang="en-US" sz="3600" b="1" dirty="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r>
              <a:rPr lang="en-IN" sz="3400" b="1" i="1" dirty="0">
                <a:solidFill>
                  <a:schemeClr val="tx2">
                    <a:lumMod val="50000"/>
                  </a:schemeClr>
                </a:solidFill>
                <a:latin typeface="Times New Roman" panose="02020603050405020304" pitchFamily="18" charset="0"/>
                <a:cs typeface="Times New Roman" panose="02020603050405020304" pitchFamily="18" charset="0"/>
              </a:rPr>
              <a:t>        </a:t>
            </a:r>
            <a:r>
              <a:rPr lang="en-IN" sz="2400" dirty="0" err="1">
                <a:solidFill>
                  <a:schemeClr val="tx2">
                    <a:lumMod val="50000"/>
                  </a:schemeClr>
                </a:solidFill>
                <a:latin typeface="Arial Rounded MT Bold" panose="020F0704030504030204" pitchFamily="34" charset="0"/>
                <a:cs typeface="Times New Roman" panose="02020603050405020304" pitchFamily="18" charset="0"/>
              </a:rPr>
              <a:t>B.TECH</a:t>
            </a:r>
            <a:r>
              <a:rPr lang="en-IN" sz="2400" dirty="0">
                <a:solidFill>
                  <a:schemeClr val="tx2">
                    <a:lumMod val="50000"/>
                  </a:schemeClr>
                </a:solidFill>
                <a:latin typeface="Arial Rounded MT Bold" panose="020F0704030504030204" pitchFamily="34" charset="0"/>
                <a:cs typeface="Times New Roman" panose="02020603050405020304" pitchFamily="18" charset="0"/>
              </a:rPr>
              <a:t> INFORMATION TECHNOLOGY </a:t>
            </a:r>
            <a:r>
              <a:rPr lang="en-IN" sz="2400" dirty="0" err="1">
                <a:solidFill>
                  <a:schemeClr val="tx2">
                    <a:lumMod val="50000"/>
                  </a:schemeClr>
                </a:solidFill>
                <a:latin typeface="Arial Rounded MT Bold" panose="020F0704030504030204" pitchFamily="34" charset="0"/>
                <a:cs typeface="Times New Roman" panose="02020603050405020304" pitchFamily="18" charset="0"/>
              </a:rPr>
              <a:t>3</a:t>
            </a:r>
            <a:r>
              <a:rPr lang="en-IN" sz="2400" baseline="30000" dirty="0" err="1">
                <a:solidFill>
                  <a:schemeClr val="tx2">
                    <a:lumMod val="50000"/>
                  </a:schemeClr>
                </a:solidFill>
                <a:latin typeface="Arial Rounded MT Bold" panose="020F0704030504030204" pitchFamily="34" charset="0"/>
                <a:cs typeface="Times New Roman" panose="02020603050405020304" pitchFamily="18" charset="0"/>
              </a:rPr>
              <a:t>RD</a:t>
            </a:r>
            <a:r>
              <a:rPr lang="en-IN" sz="2400" dirty="0">
                <a:solidFill>
                  <a:schemeClr val="tx2">
                    <a:lumMod val="50000"/>
                  </a:schemeClr>
                </a:solidFill>
                <a:latin typeface="Arial Rounded MT Bold" panose="020F0704030504030204" pitchFamily="34" charset="0"/>
                <a:cs typeface="Times New Roman" panose="02020603050405020304" pitchFamily="18" charset="0"/>
              </a:rPr>
              <a:t>  YEAR</a:t>
            </a:r>
            <a:r>
              <a:rPr lang="en-IN" sz="2400" b="1" i="1" dirty="0">
                <a:solidFill>
                  <a:schemeClr val="tx2">
                    <a:lumMod val="50000"/>
                  </a:schemeClr>
                </a:solidFill>
                <a:latin typeface="Arial Rounded MT Bold" panose="020F0704030504030204" pitchFamily="34" charset="0"/>
                <a:cs typeface="Times New Roman" panose="02020603050405020304" pitchFamily="18" charset="0"/>
              </a:rPr>
              <a:t> </a:t>
            </a:r>
          </a:p>
          <a:p>
            <a:pPr marL="0" indent="0">
              <a:buNone/>
            </a:pPr>
            <a:r>
              <a:rPr lang="en-IN" sz="2400" b="1" i="1" dirty="0">
                <a:solidFill>
                  <a:schemeClr val="tx2">
                    <a:lumMod val="50000"/>
                  </a:schemeClr>
                </a:solidFill>
                <a:latin typeface="Arial Rounded MT Bold" panose="020F0704030504030204" pitchFamily="34" charset="0"/>
                <a:cs typeface="Times New Roman" panose="02020603050405020304" pitchFamily="18" charset="0"/>
              </a:rPr>
              <a:t>           </a:t>
            </a:r>
            <a:r>
              <a:rPr lang="en-IN" sz="2400" dirty="0">
                <a:solidFill>
                  <a:schemeClr val="tx2">
                    <a:lumMod val="50000"/>
                  </a:schemeClr>
                </a:solidFill>
                <a:latin typeface="Arial Rounded MT Bold" panose="020F0704030504030204" pitchFamily="34" charset="0"/>
                <a:cs typeface="Times New Roman" panose="02020603050405020304" pitchFamily="18" charset="0"/>
              </a:rPr>
              <a:t>UNIVERSITY COLLEGE OF ENGINEERING VILLUPURAM</a:t>
            </a:r>
          </a:p>
          <a:p>
            <a:pPr marL="0" indent="0">
              <a:buNone/>
            </a:pPr>
            <a:r>
              <a:rPr lang="en-IN" sz="3400" b="1" i="1" dirty="0">
                <a:solidFill>
                  <a:schemeClr val="tx2">
                    <a:lumMod val="50000"/>
                  </a:schemeClr>
                </a:solidFill>
                <a:latin typeface="Times New Roman" panose="02020603050405020304" pitchFamily="18" charset="0"/>
                <a:cs typeface="Times New Roman" panose="02020603050405020304" pitchFamily="18" charset="0"/>
              </a:rPr>
              <a:t>        </a:t>
            </a:r>
            <a:r>
              <a:rPr lang="en-IN" sz="3400" dirty="0">
                <a:solidFill>
                  <a:schemeClr val="tx2">
                    <a:lumMod val="50000"/>
                  </a:schemeClr>
                </a:solidFill>
                <a:latin typeface="Times New Roman" panose="02020603050405020304" pitchFamily="18" charset="0"/>
                <a:cs typeface="Times New Roman" panose="02020603050405020304" pitchFamily="18" charset="0"/>
                <a:hlinkClick r:id="rId2"/>
              </a:rPr>
              <a:t>srinithisrinivasan04@gmail.com</a:t>
            </a:r>
            <a:r>
              <a:rPr lang="en-IN" sz="3400" dirty="0">
                <a:solidFill>
                  <a:schemeClr val="tx2">
                    <a:lumMod val="50000"/>
                  </a:schemeClr>
                </a:solidFill>
                <a:latin typeface="Times New Roman" panose="02020603050405020304" pitchFamily="18" charset="0"/>
                <a:cs typeface="Times New Roman" panose="02020603050405020304" pitchFamily="18" charset="0"/>
              </a:rPr>
              <a:t> </a:t>
            </a:r>
            <a:endParaRPr lang="en-IN" sz="34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7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latin typeface="Times New Roman" pitchFamily="18" charset="0"/>
                <a:cs typeface="Times New Roman" pitchFamily="18" charset="0"/>
              </a:rPr>
              <a:t>SYSTEM APPROACH –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b="1" dirty="0">
                <a:solidFill>
                  <a:schemeClr val="tx1"/>
                </a:solidFill>
                <a:latin typeface="Times New Roman" pitchFamily="18" charset="0"/>
                <a:cs typeface="Times New Roman" pitchFamily="18" charset="0"/>
              </a:rPr>
              <a:t>2.Software Requirements</a:t>
            </a:r>
            <a:r>
              <a:rPr lang="en-IN" dirty="0">
                <a:solidFill>
                  <a:schemeClr val="tx1"/>
                </a:solidFill>
                <a:latin typeface="Times New Roman" pitchFamily="18" charset="0"/>
                <a:cs typeface="Times New Roman" pitchFamily="18" charset="0"/>
              </a:rPr>
              <a:t>:</a:t>
            </a:r>
          </a:p>
          <a:p>
            <a:pPr>
              <a:buFont typeface="Wingdings" pitchFamily="2" charset="2"/>
              <a:buChar char="Ø"/>
            </a:pPr>
            <a:r>
              <a:rPr lang="en-IN" b="1" dirty="0">
                <a:latin typeface="Times New Roman" pitchFamily="18" charset="0"/>
                <a:cs typeface="Times New Roman" pitchFamily="18" charset="0"/>
              </a:rPr>
              <a:t>Python: </a:t>
            </a:r>
            <a:r>
              <a:rPr lang="en-US" dirty="0">
                <a:latin typeface="Times New Roman" pitchFamily="18" charset="0"/>
                <a:cs typeface="Times New Roman" pitchFamily="18" charset="0"/>
              </a:rPr>
              <a:t>The project is coded using the Python programming language, leveraging its versatility and extensive library ecosystem for efficient development.</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TensorFlow</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Keras</a:t>
            </a:r>
            <a:r>
              <a:rPr lang="en-IN" b="1" dirty="0">
                <a:latin typeface="Times New Roman" pitchFamily="18" charset="0"/>
                <a:cs typeface="Times New Roman" pitchFamily="18" charset="0"/>
              </a:rPr>
              <a:t>: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and its high-level API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are instrumental in building and training GAN architectures, simplifying the process and enabling efficient experimentation.</a:t>
            </a:r>
            <a:endParaRPr lang="en-IN"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Google </a:t>
            </a:r>
            <a:r>
              <a:rPr lang="en-IN" b="1" dirty="0" err="1">
                <a:latin typeface="Times New Roman" pitchFamily="18" charset="0"/>
                <a:cs typeface="Times New Roman" pitchFamily="18" charset="0"/>
              </a:rPr>
              <a:t>Colab</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T</a:t>
            </a:r>
            <a:r>
              <a:rPr lang="en-US" dirty="0" err="1">
                <a:latin typeface="Times New Roman" pitchFamily="18" charset="0"/>
                <a:cs typeface="Times New Roman" pitchFamily="18" charset="0"/>
              </a:rPr>
              <a:t>hese</a:t>
            </a:r>
            <a:r>
              <a:rPr lang="en-US" dirty="0">
                <a:latin typeface="Times New Roman" pitchFamily="18" charset="0"/>
                <a:cs typeface="Times New Roman" pitchFamily="18" charset="0"/>
              </a:rPr>
              <a:t> platforms facilitate interactive development, experimentation, and documentation, promoting dynamic and collaborative workflows.</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NumPy</a:t>
            </a:r>
            <a:r>
              <a:rPr lang="en-IN" b="1" dirty="0">
                <a:latin typeface="Times New Roman" pitchFamily="18" charset="0"/>
                <a:cs typeface="Times New Roman" pitchFamily="18" charset="0"/>
              </a:rPr>
              <a:t>: </a:t>
            </a:r>
            <a:r>
              <a:rPr lang="en-US" dirty="0">
                <a:latin typeface="Times New Roman" pitchFamily="18" charset="0"/>
                <a:cs typeface="Times New Roman" pitchFamily="18" charset="0"/>
              </a:rPr>
              <a:t>Powerful for numerical computation and array manipulation.</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Matplotlib</a:t>
            </a:r>
            <a:r>
              <a:rPr lang="en-IN" b="1" dirty="0">
                <a:latin typeface="Times New Roman" pitchFamily="18" charset="0"/>
                <a:cs typeface="Times New Roman" pitchFamily="18" charset="0"/>
              </a:rPr>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is used for data </a:t>
            </a: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included plotting original, synthetic and augmented data.</a:t>
            </a:r>
            <a:endParaRPr lang="en-IN"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7159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Times New Roman" pitchFamily="18" charset="0"/>
                <a:cs typeface="Times New Roman" pitchFamily="18" charset="0"/>
              </a:rPr>
              <a:t>RESULT: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83" y="1177636"/>
            <a:ext cx="11416144" cy="5680364"/>
          </a:xfrm>
        </p:spPr>
      </p:pic>
    </p:spTree>
    <p:extLst>
      <p:ext uri="{BB962C8B-B14F-4D97-AF65-F5344CB8AC3E}">
        <p14:creationId xmlns:p14="http://schemas.microsoft.com/office/powerpoint/2010/main" val="343248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387926"/>
            <a:ext cx="11249891" cy="5929747"/>
          </a:xfrm>
          <a:prstGeom prst="rect">
            <a:avLst/>
          </a:prstGeom>
        </p:spPr>
      </p:pic>
    </p:spTree>
    <p:extLst>
      <p:ext uri="{BB962C8B-B14F-4D97-AF65-F5344CB8AC3E}">
        <p14:creationId xmlns:p14="http://schemas.microsoft.com/office/powerpoint/2010/main" val="158672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REFERENCES: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hlinkClick r:id="rId2"/>
              </a:rPr>
              <a:t> https://numpy.org/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hlinkClick r:id="rId3"/>
              </a:rPr>
              <a:t> https://keras.io/</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4"/>
              </a:rPr>
              <a:t>https://matplotlib.org/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5"/>
              </a:rPr>
              <a:t>https://www.tensorflow.org/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6"/>
              </a:rPr>
              <a:t>https://scikit-learn.org/stable/</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7" action="ppaction://hlinkfile"/>
              </a:rPr>
              <a:t>cancer.csv</a:t>
            </a:r>
            <a:endParaRPr lang="en-IN"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2019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3554-27D4-A006-698B-125E9C7F4B0C}"/>
              </a:ext>
            </a:extLst>
          </p:cNvPr>
          <p:cNvSpPr>
            <a:spLocks noGrp="1"/>
          </p:cNvSpPr>
          <p:nvPr>
            <p:ph type="title"/>
          </p:nvPr>
        </p:nvSpPr>
        <p:spPr>
          <a:xfrm>
            <a:off x="945573" y="1846117"/>
            <a:ext cx="9887065" cy="1320800"/>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CANCER PREDICTION USING RNN</a:t>
            </a:r>
          </a:p>
        </p:txBody>
      </p:sp>
    </p:spTree>
    <p:extLst>
      <p:ext uri="{BB962C8B-B14F-4D97-AF65-F5344CB8AC3E}">
        <p14:creationId xmlns:p14="http://schemas.microsoft.com/office/powerpoint/2010/main" val="154947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BC97-BEE6-7EB6-AE8F-DC3E6F55F62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AGENDA: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32984-38F5-682D-14CD-B88412439EB7}"/>
              </a:ext>
            </a:extLst>
          </p:cNvPr>
          <p:cNvSpPr>
            <a:spLocks noGrp="1"/>
          </p:cNvSpPr>
          <p:nvPr>
            <p:ph idx="1"/>
          </p:nvPr>
        </p:nvSpPr>
        <p:spPr>
          <a:xfrm>
            <a:off x="1052186" y="1766171"/>
            <a:ext cx="9458334" cy="3911510"/>
          </a:xfrm>
        </p:spPr>
        <p:txBody>
          <a:bodyPr>
            <a:noAutofit/>
          </a:bodyPr>
          <a:lstStyle/>
          <a:p>
            <a:pPr>
              <a:buFont typeface="Wingdings" pitchFamily="2" charset="2"/>
              <a:buChar char="Ø"/>
            </a:pPr>
            <a:r>
              <a:rPr lang="en-US" dirty="0">
                <a:latin typeface="Times New Roman" pitchFamily="18" charset="0"/>
                <a:cs typeface="Times New Roman" pitchFamily="18" charset="0"/>
              </a:rPr>
              <a:t>Problem statement  </a:t>
            </a:r>
          </a:p>
          <a:p>
            <a:pPr>
              <a:buFont typeface="Wingdings" pitchFamily="2" charset="2"/>
              <a:buChar char="Ø"/>
            </a:pPr>
            <a:r>
              <a:rPr lang="en-US" dirty="0">
                <a:latin typeface="Times New Roman" pitchFamily="18" charset="0"/>
                <a:cs typeface="Times New Roman" pitchFamily="18" charset="0"/>
              </a:rPr>
              <a:t>Project overview</a:t>
            </a:r>
          </a:p>
          <a:p>
            <a:pPr>
              <a:buFont typeface="Wingdings" pitchFamily="2" charset="2"/>
              <a:buChar char="Ø"/>
            </a:pPr>
            <a:r>
              <a:rPr lang="en-US" dirty="0">
                <a:latin typeface="Times New Roman" pitchFamily="18" charset="0"/>
                <a:cs typeface="Times New Roman" pitchFamily="18" charset="0"/>
              </a:rPr>
              <a:t>Who are the end users?</a:t>
            </a:r>
          </a:p>
          <a:p>
            <a:pPr>
              <a:buFont typeface="Wingdings" pitchFamily="2" charset="2"/>
              <a:buChar char="Ø"/>
            </a:pPr>
            <a:r>
              <a:rPr lang="en-US" dirty="0">
                <a:latin typeface="Times New Roman" pitchFamily="18" charset="0"/>
                <a:cs typeface="Times New Roman" pitchFamily="18" charset="0"/>
              </a:rPr>
              <a:t> Proposed Solution</a:t>
            </a:r>
          </a:p>
          <a:p>
            <a:pPr>
              <a:buFont typeface="Wingdings" pitchFamily="2" charset="2"/>
              <a:buChar char="Ø"/>
            </a:pPr>
            <a:r>
              <a:rPr lang="en-US" dirty="0">
                <a:latin typeface="Times New Roman" pitchFamily="18" charset="0"/>
                <a:cs typeface="Times New Roman" pitchFamily="18" charset="0"/>
              </a:rPr>
              <a:t>The wow in my Solution </a:t>
            </a:r>
          </a:p>
          <a:p>
            <a:pPr>
              <a:buFont typeface="Wingdings" pitchFamily="2" charset="2"/>
              <a:buChar char="Ø"/>
            </a:pPr>
            <a:r>
              <a:rPr lang="en-US" dirty="0">
                <a:latin typeface="Times New Roman" pitchFamily="18" charset="0"/>
                <a:cs typeface="Times New Roman" pitchFamily="18" charset="0"/>
              </a:rPr>
              <a:t>System Approach  </a:t>
            </a:r>
          </a:p>
          <a:p>
            <a:pPr>
              <a:buFont typeface="Wingdings" pitchFamily="2" charset="2"/>
              <a:buChar char="Ø"/>
            </a:pPr>
            <a:r>
              <a:rPr lang="en-US" dirty="0">
                <a:latin typeface="Times New Roman" pitchFamily="18" charset="0"/>
                <a:cs typeface="Times New Roman" pitchFamily="18" charset="0"/>
              </a:rPr>
              <a:t>Result </a:t>
            </a:r>
          </a:p>
          <a:p>
            <a:pPr>
              <a:buFont typeface="Wingdings" pitchFamily="2" charset="2"/>
              <a:buChar char="Ø"/>
            </a:pPr>
            <a:r>
              <a:rPr lang="en-US" dirty="0">
                <a:latin typeface="Times New Roman" pitchFamily="18" charset="0"/>
                <a:cs typeface="Times New Roman" pitchFamily="18" charset="0"/>
              </a:rPr>
              <a:t>References </a:t>
            </a:r>
            <a:endParaRPr lang="en-IN" dirty="0">
              <a:latin typeface="Times New Roman" pitchFamily="18" charset="0"/>
              <a:cs typeface="Times New Roman" pitchFamily="18" charset="0"/>
            </a:endParaRPr>
          </a:p>
          <a:p>
            <a:pPr>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1946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21DF-DD22-7B8D-8BA4-689BCA12A4C0}"/>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2A59A8-EB70-6F28-7679-DC3D04534D44}"/>
              </a:ext>
            </a:extLst>
          </p:cNvPr>
          <p:cNvSpPr>
            <a:spLocks noGrp="1"/>
          </p:cNvSpPr>
          <p:nvPr>
            <p:ph idx="1"/>
          </p:nvPr>
        </p:nvSpPr>
        <p:spPr>
          <a:xfrm>
            <a:off x="989061" y="1817689"/>
            <a:ext cx="8596668" cy="4583111"/>
          </a:xfrm>
        </p:spPr>
        <p:txBody>
          <a:bodyPr>
            <a:normAutofit/>
          </a:bodyPr>
          <a:lstStyle/>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The project aims to develop a deep learning-based model for  cancer prediction, addressing current limitations in accuracy and efficiency.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By leveraging deep neural networks and large-scale datasets, the project seeks to enhance sensitivity and specificity in cancer prediction</a:t>
            </a:r>
            <a:r>
              <a:rPr lang="en-US" dirty="0">
                <a:solidFill>
                  <a:srgbClr val="0D0D0D"/>
                </a:solidFill>
                <a:latin typeface="Times New Roman" panose="02020603050405020304" pitchFamily="18" charset="0"/>
                <a:cs typeface="Times New Roman" panose="02020603050405020304" pitchFamily="18" charset="0"/>
              </a:rPr>
              <a:t>.</a:t>
            </a:r>
            <a:endParaRPr lang="en-US" b="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7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8BD6-ABAA-1EB4-2056-C0C939F3965D}"/>
              </a:ext>
            </a:extLst>
          </p:cNvPr>
          <p:cNvSpPr>
            <a:spLocks noGrp="1"/>
          </p:cNvSpPr>
          <p:nvPr>
            <p:ph type="title"/>
          </p:nvPr>
        </p:nvSpPr>
        <p:spPr>
          <a:xfrm>
            <a:off x="677334" y="277091"/>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PROJECT OVERVIEW:</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572E5-FAEC-5CBB-2E3C-9B9D7F74A4A1}"/>
              </a:ext>
            </a:extLst>
          </p:cNvPr>
          <p:cNvSpPr>
            <a:spLocks noGrp="1"/>
          </p:cNvSpPr>
          <p:nvPr>
            <p:ph idx="1"/>
          </p:nvPr>
        </p:nvSpPr>
        <p:spPr>
          <a:xfrm>
            <a:off x="677333" y="1215736"/>
            <a:ext cx="9100511" cy="5247409"/>
          </a:xfrm>
        </p:spPr>
        <p:txBody>
          <a:bodyPr>
            <a:normAutofit/>
          </a:bodyPr>
          <a:lstStyle/>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The project focuses on developing the  cancer prediction system using deep learning.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It addresses current limitations in accuracy and efficiency of traditional prediction methods by leveraging deep learning algorithms.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By training the model on large datasets and optimizing its performance, the project aims to improve sensitivity and specificity in cancer prediction.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Ultimately, the goal is to provide healthcare professionals with a reliable tool for early detection, precise risk assessment, and personalized treatment planning, leading to better patient outcomes and advancements in oncological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30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7241-1B6A-2B06-9558-8EC52AE9A906}"/>
              </a:ext>
            </a:extLst>
          </p:cNvPr>
          <p:cNvSpPr>
            <a:spLocks noGrp="1"/>
          </p:cNvSpPr>
          <p:nvPr>
            <p:ph type="title"/>
          </p:nvPr>
        </p:nvSpPr>
        <p:spPr>
          <a:xfrm>
            <a:off x="552074" y="336448"/>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Who are the End Users: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86452-8EC3-F6FE-F2B7-6D0C79D9A470}"/>
              </a:ext>
            </a:extLst>
          </p:cNvPr>
          <p:cNvSpPr>
            <a:spLocks noGrp="1"/>
          </p:cNvSpPr>
          <p:nvPr>
            <p:ph idx="1"/>
          </p:nvPr>
        </p:nvSpPr>
        <p:spPr>
          <a:xfrm>
            <a:off x="677334" y="1433945"/>
            <a:ext cx="9214810" cy="5112328"/>
          </a:xfrm>
        </p:spPr>
        <p:txBody>
          <a:bodyPr>
            <a:noAutofit/>
          </a:bodyPr>
          <a:lstStyle/>
          <a:p>
            <a:pPr algn="just">
              <a:buFont typeface="Wingdings" pitchFamily="2" charset="2"/>
              <a:buChar char="Ø"/>
            </a:pPr>
            <a:r>
              <a:rPr lang="en-US" dirty="0">
                <a:latin typeface="Times New Roman" pitchFamily="18" charset="0"/>
                <a:cs typeface="Times New Roman" pitchFamily="18" charset="0"/>
              </a:rPr>
              <a:t>Medical Professionals</a:t>
            </a:r>
          </a:p>
          <a:p>
            <a:pPr algn="just">
              <a:buFont typeface="Wingdings" pitchFamily="2" charset="2"/>
              <a:buChar char="Ø"/>
            </a:pPr>
            <a:r>
              <a:rPr lang="en-US" dirty="0">
                <a:latin typeface="Times New Roman" pitchFamily="18" charset="0"/>
                <a:cs typeface="Times New Roman" pitchFamily="18" charset="0"/>
              </a:rPr>
              <a:t>Patients</a:t>
            </a:r>
          </a:p>
          <a:p>
            <a:pPr algn="just">
              <a:buFont typeface="Wingdings" pitchFamily="2" charset="2"/>
              <a:buChar char="Ø"/>
            </a:pPr>
            <a:r>
              <a:rPr lang="en-US" dirty="0">
                <a:latin typeface="Times New Roman" pitchFamily="18" charset="0"/>
                <a:cs typeface="Times New Roman" pitchFamily="18" charset="0"/>
              </a:rPr>
              <a:t>Healthcare Institutions</a:t>
            </a:r>
          </a:p>
          <a:p>
            <a:pPr algn="just">
              <a:buFont typeface="Wingdings" pitchFamily="2" charset="2"/>
              <a:buChar char="Ø"/>
            </a:pPr>
            <a:r>
              <a:rPr lang="en-US" dirty="0">
                <a:latin typeface="Times New Roman" pitchFamily="18" charset="0"/>
                <a:cs typeface="Times New Roman" pitchFamily="18" charset="0"/>
              </a:rPr>
              <a:t>Research Institutions</a:t>
            </a:r>
          </a:p>
          <a:p>
            <a:pPr algn="just">
              <a:buFont typeface="Wingdings" pitchFamily="2" charset="2"/>
              <a:buChar char="Ø"/>
            </a:pPr>
            <a:r>
              <a:rPr lang="en-US" dirty="0">
                <a:latin typeface="Times New Roman" pitchFamily="18" charset="0"/>
                <a:cs typeface="Times New Roman" pitchFamily="18" charset="0"/>
              </a:rPr>
              <a:t>Healthcare Technology Companies</a:t>
            </a:r>
          </a:p>
          <a:p>
            <a:pPr algn="just">
              <a:buFont typeface="Wingdings" pitchFamily="2" charset="2"/>
              <a:buChar char="Ø"/>
            </a:pPr>
            <a:r>
              <a:rPr lang="en-US" dirty="0">
                <a:latin typeface="Times New Roman" pitchFamily="18" charset="0"/>
                <a:cs typeface="Times New Roman" pitchFamily="18" charset="0"/>
              </a:rPr>
              <a:t>Health Insurance Companies</a:t>
            </a:r>
          </a:p>
          <a:p>
            <a:pPr algn="just">
              <a:buFont typeface="Wingdings" pitchFamily="2" charset="2"/>
              <a:buChar char="Ø"/>
            </a:pPr>
            <a:r>
              <a:rPr lang="en-US" dirty="0">
                <a:latin typeface="Times New Roman" pitchFamily="18" charset="0"/>
                <a:cs typeface="Times New Roman" pitchFamily="18" charset="0"/>
              </a:rPr>
              <a:t>Government Health Agencies</a:t>
            </a:r>
          </a:p>
          <a:p>
            <a:pPr algn="just">
              <a:buFont typeface="Wingdings" pitchFamily="2" charset="2"/>
              <a:buChar char="Ø"/>
            </a:pPr>
            <a:r>
              <a:rPr lang="en-US" dirty="0">
                <a:latin typeface="Times New Roman" pitchFamily="18" charset="0"/>
                <a:cs typeface="Times New Roman" pitchFamily="18" charset="0"/>
              </a:rPr>
              <a:t>Clinical Trials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4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PROPOSED SOLUTION:</a:t>
            </a:r>
          </a:p>
        </p:txBody>
      </p:sp>
      <p:sp>
        <p:nvSpPr>
          <p:cNvPr id="5" name="Content Placeholder 4"/>
          <p:cNvSpPr>
            <a:spLocks noGrp="1"/>
          </p:cNvSpPr>
          <p:nvPr>
            <p:ph idx="1"/>
          </p:nvPr>
        </p:nvSpPr>
        <p:spPr>
          <a:xfrm>
            <a:off x="429490" y="1496292"/>
            <a:ext cx="10335491" cy="4655126"/>
          </a:xfrm>
        </p:spPr>
        <p:txBody>
          <a:bodyPr>
            <a:normAutofit fontScale="92500" lnSpcReduction="10000"/>
          </a:bodyPr>
          <a:lstStyle/>
          <a:p>
            <a:pPr marL="0" indent="0">
              <a:buNone/>
            </a:pPr>
            <a:r>
              <a:rPr lang="en-IN" sz="1900" dirty="0">
                <a:solidFill>
                  <a:schemeClr val="tx1"/>
                </a:solidFill>
                <a:latin typeface="Times New Roman" panose="02020603050405020304" pitchFamily="18" charset="0"/>
                <a:cs typeface="Times New Roman" panose="02020603050405020304" pitchFamily="18" charset="0"/>
              </a:rPr>
              <a:t>Recurrent Neural Networks (RNNs) are a class of artificial neural networks designed to handle sequential data by maintaining an internal state or memory. They are particularly useful for tasks such as time series prediction, natural language processing (NLP), speech recognition, and more.</a:t>
            </a:r>
          </a:p>
          <a:p>
            <a:pPr marL="0" indent="0">
              <a:buNone/>
            </a:pPr>
            <a:r>
              <a:rPr lang="en-IN" b="1" dirty="0"/>
              <a:t>Types of RNNs: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Vanishing Gradient Problem</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LSTM (Long Short-Term Memory)</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GRU (Gated Recurrent Unit)</a:t>
            </a:r>
          </a:p>
          <a:p>
            <a:pPr marL="0" indent="0">
              <a:buNone/>
            </a:pPr>
            <a:r>
              <a:rPr lang="en-IN" b="1" dirty="0"/>
              <a:t>Applications of RNNs:</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Time Series Prediction</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Natural Language Processing (NLP)</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Speech Recognition</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Image Captioning</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Gesture Recognition</a:t>
            </a:r>
          </a:p>
          <a:p>
            <a:pPr>
              <a:buFont typeface="Courier New" panose="02070309020205020404" pitchFamily="49" charset="0"/>
              <a:buChar char="o"/>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01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A29B-065C-96E0-E190-50AB7784EBE0}"/>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THE WOW IN MY SOLUTION:</a:t>
            </a:r>
          </a:p>
        </p:txBody>
      </p:sp>
      <p:sp>
        <p:nvSpPr>
          <p:cNvPr id="3" name="Content Placeholder 2">
            <a:extLst>
              <a:ext uri="{FF2B5EF4-FFF2-40B4-BE49-F238E27FC236}">
                <a16:creationId xmlns:a16="http://schemas.microsoft.com/office/drawing/2014/main" id="{68033D70-839A-398E-12F9-5ACE70900592}"/>
              </a:ext>
            </a:extLst>
          </p:cNvPr>
          <p:cNvSpPr>
            <a:spLocks noGrp="1"/>
          </p:cNvSpPr>
          <p:nvPr>
            <p:ph idx="1"/>
          </p:nvPr>
        </p:nvSpPr>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Integration of Advanced Deep Learning Techniques</a:t>
            </a:r>
          </a:p>
          <a:p>
            <a:pPr>
              <a:buFont typeface="Wingdings" pitchFamily="2" charset="2"/>
              <a:buChar char="Ø"/>
            </a:pPr>
            <a:r>
              <a:rPr lang="en-US" dirty="0">
                <a:latin typeface="Times New Roman" panose="02020603050405020304" pitchFamily="18" charset="0"/>
                <a:cs typeface="Times New Roman" panose="02020603050405020304" pitchFamily="18" charset="0"/>
              </a:rPr>
              <a:t>Personalized Treatment Recommendations</a:t>
            </a:r>
          </a:p>
          <a:p>
            <a:pPr>
              <a:buFont typeface="Wingdings" pitchFamily="2" charset="2"/>
              <a:buChar char="Ø"/>
            </a:pPr>
            <a:r>
              <a:rPr lang="en-US" dirty="0">
                <a:latin typeface="Times New Roman" panose="02020603050405020304" pitchFamily="18" charset="0"/>
                <a:cs typeface="Times New Roman" panose="02020603050405020304" pitchFamily="18" charset="0"/>
              </a:rPr>
              <a:t>Scalability and Generalization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Clinical Translation and Impact</a:t>
            </a:r>
          </a:p>
          <a:p>
            <a:pPr>
              <a:buFont typeface="Wingdings" pitchFamily="2" charset="2"/>
              <a:buChar char="Ø"/>
            </a:pPr>
            <a:r>
              <a:rPr lang="en-US" dirty="0">
                <a:latin typeface="Times New Roman" panose="02020603050405020304" pitchFamily="18" charset="0"/>
                <a:cs typeface="Times New Roman" panose="02020603050405020304" pitchFamily="18" charset="0"/>
              </a:rPr>
              <a:t>Interpretability and </a:t>
            </a:r>
            <a:r>
              <a:rPr lang="en-US" dirty="0" err="1">
                <a:latin typeface="Times New Roman" panose="02020603050405020304" pitchFamily="18" charset="0"/>
                <a:cs typeface="Times New Roman" panose="02020603050405020304" pitchFamily="18" charset="0"/>
              </a:rPr>
              <a:t>Explainability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8316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SYSTEM  APPROACH:</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400" b="1" dirty="0">
                <a:latin typeface="Times New Roman" pitchFamily="18" charset="0"/>
                <a:cs typeface="Times New Roman" pitchFamily="18" charset="0"/>
              </a:rPr>
              <a:t>SYSTEM REQUIREMENTS:-</a:t>
            </a:r>
          </a:p>
          <a:p>
            <a:pPr marL="0" indent="0">
              <a:buNone/>
            </a:pPr>
            <a:r>
              <a:rPr lang="en-US" sz="1400" b="1" dirty="0">
                <a:latin typeface="Times New Roman" pitchFamily="18" charset="0"/>
                <a:cs typeface="Times New Roman" pitchFamily="18" charset="0"/>
              </a:rPr>
              <a:t>       </a:t>
            </a:r>
            <a:r>
              <a:rPr lang="en-IN" sz="1400" b="1" dirty="0">
                <a:latin typeface="Times New Roman" pitchFamily="18" charset="0"/>
                <a:cs typeface="Times New Roman" pitchFamily="18" charset="0"/>
              </a:rPr>
              <a:t>1. Hardware Requirements:</a:t>
            </a:r>
          </a:p>
          <a:p>
            <a:pPr>
              <a:buFont typeface="Courier New" pitchFamily="49" charset="0"/>
              <a:buChar char="o"/>
            </a:pPr>
            <a:r>
              <a:rPr lang="en-US" b="1" dirty="0">
                <a:latin typeface="Times New Roman" pitchFamily="18" charset="0"/>
                <a:cs typeface="Times New Roman" pitchFamily="18" charset="0"/>
              </a:rPr>
              <a:t>                        </a:t>
            </a:r>
            <a:r>
              <a:rPr lang="en-IN" b="1" dirty="0">
                <a:latin typeface="Times New Roman" pitchFamily="18" charset="0"/>
                <a:cs typeface="Times New Roman" pitchFamily="18" charset="0"/>
              </a:rPr>
              <a:t>CPU: </a:t>
            </a:r>
            <a:r>
              <a:rPr lang="en-US" dirty="0">
                <a:latin typeface="Times New Roman" pitchFamily="18" charset="0"/>
                <a:cs typeface="Times New Roman" pitchFamily="18" charset="0"/>
              </a:rPr>
              <a:t>While a multicore CPU is adequate for running the training process, training can become computationally intensive. Opting for the fastest CPU available can help minimize training time</a:t>
            </a:r>
            <a:r>
              <a:rPr lang="en-US" b="1" dirty="0">
                <a:latin typeface="Times New Roman" pitchFamily="18" charset="0"/>
                <a:cs typeface="Times New Roman" pitchFamily="18" charset="0"/>
              </a:rPr>
              <a:t>.</a:t>
            </a:r>
          </a:p>
          <a:p>
            <a:pPr>
              <a:buFont typeface="Courier New" pitchFamily="49" charset="0"/>
              <a:buChar char="o"/>
            </a:pPr>
            <a:r>
              <a:rPr lang="en-US" b="1" dirty="0">
                <a:latin typeface="Times New Roman" pitchFamily="18" charset="0"/>
                <a:cs typeface="Times New Roman" pitchFamily="18" charset="0"/>
              </a:rPr>
              <a:t>                   Memory(RAM): </a:t>
            </a:r>
            <a:r>
              <a:rPr lang="en-US" dirty="0">
                <a:latin typeface="Times New Roman" pitchFamily="18" charset="0"/>
                <a:cs typeface="Times New Roman" pitchFamily="18" charset="0"/>
              </a:rPr>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latin typeface="Times New Roman" pitchFamily="18" charset="0"/>
                <a:cs typeface="Times New Roman" pitchFamily="18" charset="0"/>
              </a:rPr>
              <a:t>                   Internet Connection</a:t>
            </a:r>
            <a:r>
              <a:rPr lang="en-US" dirty="0">
                <a:latin typeface="Times New Roman" pitchFamily="18" charset="0"/>
                <a:cs typeface="Times New Roman" pitchFamily="18" charset="0"/>
              </a:rPr>
              <a:t>: To facilitate the download of the MNIST dataset and access online resources or documentation during development, an internet connection is required</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807812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315</TotalTime>
  <Words>607</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Courier New</vt:lpstr>
      <vt:lpstr>Times New Roman</vt:lpstr>
      <vt:lpstr>Trebuchet MS</vt:lpstr>
      <vt:lpstr>Wingdings</vt:lpstr>
      <vt:lpstr>Wingdings 3</vt:lpstr>
      <vt:lpstr>Facet</vt:lpstr>
      <vt:lpstr>PowerPoint Presentation</vt:lpstr>
      <vt:lpstr>CANCER PREDICTION USING RNN</vt:lpstr>
      <vt:lpstr>AGENDA:</vt:lpstr>
      <vt:lpstr>PROBLEM STATEMENT:</vt:lpstr>
      <vt:lpstr>PROJECT OVERVIEW:</vt:lpstr>
      <vt:lpstr>Who are the End Users:</vt:lpstr>
      <vt:lpstr>PROPOSED SOLUTION:</vt:lpstr>
      <vt:lpstr>THE WOW IN MY SOLUTION:</vt:lpstr>
      <vt:lpstr>SYSTEM  APPROACH:</vt:lpstr>
      <vt:lpstr>SYSTEM APPROACH – CONT.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Pc</dc:creator>
  <cp:lastModifiedBy>Srinithi Srinivasan</cp:lastModifiedBy>
  <cp:revision>23</cp:revision>
  <dcterms:created xsi:type="dcterms:W3CDTF">2024-04-03T09:44:41Z</dcterms:created>
  <dcterms:modified xsi:type="dcterms:W3CDTF">2024-04-05T15:42:12Z</dcterms:modified>
</cp:coreProperties>
</file>