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7758C-F8F9-4DBA-B109-ACE8D5028F0D}" v="673" dt="2024-01-20T00:44:20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2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58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5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3543626"/>
            <a:ext cx="7060135" cy="1807759"/>
          </a:xfrm>
        </p:spPr>
        <p:txBody>
          <a:bodyPr>
            <a:normAutofit/>
          </a:bodyPr>
          <a:lstStyle/>
          <a:p>
            <a:r>
              <a:rPr lang="en-US" sz="4000" b="0" dirty="0">
                <a:ea typeface="+mj-lt"/>
                <a:cs typeface="+mj-lt"/>
              </a:rPr>
              <a:t>MasterCard and Visa: AI in Payment Services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5351387"/>
            <a:ext cx="7052117" cy="819101"/>
          </a:xfrm>
        </p:spPr>
        <p:txBody>
          <a:bodyPr anchor="t">
            <a:normAutofit/>
          </a:bodyPr>
          <a:lstStyle/>
          <a:p>
            <a:r>
              <a:rPr lang="en-US" dirty="0" err="1">
                <a:ea typeface="Meiryo"/>
              </a:rPr>
              <a:t>Osanebi</a:t>
            </a:r>
            <a:r>
              <a:rPr lang="en-US" dirty="0">
                <a:ea typeface="Meiryo"/>
              </a:rPr>
              <a:t> Emmanuel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CC181-D16A-549D-9144-69458509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MasterCard's AI Solutions</a:t>
            </a: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8C2DC-27F9-74E6-9FFB-D19665D09186}"/>
              </a:ext>
            </a:extLst>
          </p:cNvPr>
          <p:cNvSpPr txBox="1"/>
          <p:nvPr/>
        </p:nvSpPr>
        <p:spPr>
          <a:xfrm>
            <a:off x="7657106" y="3220279"/>
            <a:ext cx="4023361" cy="2385392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MasterCard has leveraged artificial intelligence (AI) to revolutionize the payment industry. One of their notable AI-powered solutions is the 'Consumer Fraud Risk' system, which utilizes advanced algorithms and large-scale payments data to predict and prevent payment scams in real time.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55EC1F-3721-C5FF-623E-12C4A0CB7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125724"/>
              </p:ext>
            </p:extLst>
          </p:nvPr>
        </p:nvGraphicFramePr>
        <p:xfrm>
          <a:off x="965199" y="1208465"/>
          <a:ext cx="4788671" cy="4947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75015">
                  <a:extLst>
                    <a:ext uri="{9D8B030D-6E8A-4147-A177-3AD203B41FA5}">
                      <a16:colId xmlns:a16="http://schemas.microsoft.com/office/drawing/2014/main" val="2929200375"/>
                    </a:ext>
                  </a:extLst>
                </a:gridCol>
                <a:gridCol w="3013656">
                  <a:extLst>
                    <a:ext uri="{9D8B030D-6E8A-4147-A177-3AD203B41FA5}">
                      <a16:colId xmlns:a16="http://schemas.microsoft.com/office/drawing/2014/main" val="3103778849"/>
                    </a:ext>
                  </a:extLst>
                </a:gridCol>
              </a:tblGrid>
              <a:tr h="352721">
                <a:tc>
                  <a:txBody>
                    <a:bodyPr/>
                    <a:lstStyle/>
                    <a:p>
                      <a:r>
                        <a:rPr lang="en-US" sz="1600"/>
                        <a:t>AI Solution</a:t>
                      </a:r>
                    </a:p>
                  </a:txBody>
                  <a:tcPr marL="80164" marR="80164" marT="40082" marB="4008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0164" marR="80164" marT="40082" marB="40082"/>
                </a:tc>
                <a:extLst>
                  <a:ext uri="{0D108BD9-81ED-4DB2-BD59-A6C34878D82A}">
                    <a16:rowId xmlns:a16="http://schemas.microsoft.com/office/drawing/2014/main" val="3490769893"/>
                  </a:ext>
                </a:extLst>
              </a:tr>
              <a:tr h="1074194">
                <a:tc>
                  <a:txBody>
                    <a:bodyPr/>
                    <a:lstStyle/>
                    <a:p>
                      <a:r>
                        <a:rPr lang="en-US" sz="1200"/>
                        <a:t>Consumer Fraud Risk</a:t>
                      </a:r>
                    </a:p>
                  </a:txBody>
                  <a:tcPr marL="80164" marR="80164" marT="40082" marB="400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strike="noStrike" noProof="0"/>
                        <a:t>Utilizes deep learning algorithms to analyze large-scale payments data and identify scams in real time. It follows the flow of funds through mule accounts used by criminals and provides banks with intelligence to intervene and stop a payment before funds are lost.</a:t>
                      </a:r>
                      <a:endParaRPr lang="en-US" sz="1100"/>
                    </a:p>
                  </a:txBody>
                  <a:tcPr marL="80164" marR="80164" marT="40082" marB="40082"/>
                </a:tc>
                <a:extLst>
                  <a:ext uri="{0D108BD9-81ED-4DB2-BD59-A6C34878D82A}">
                    <a16:rowId xmlns:a16="http://schemas.microsoft.com/office/drawing/2014/main" val="173541274"/>
                  </a:ext>
                </a:extLst>
              </a:tr>
              <a:tr h="753539">
                <a:tc>
                  <a:txBody>
                    <a:bodyPr/>
                    <a:lstStyle/>
                    <a:p>
                      <a:r>
                        <a:rPr lang="en-US" sz="1200"/>
                        <a:t>Fraud Detection</a:t>
                      </a:r>
                    </a:p>
                  </a:txBody>
                  <a:tcPr marL="80164" marR="80164" marT="40082" marB="400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strike="noStrike" baseline="0" noProof="0" dirty="0">
                          <a:solidFill>
                            <a:srgbClr val="000000"/>
                          </a:solidFill>
                        </a:rPr>
                        <a:t>Uses deep learning algorithms to detect patterns and anomalies in payment transactions, enabling the identification of potentially fraudulent activities.</a:t>
                      </a:r>
                      <a:endParaRPr lang="en-US" sz="1100" dirty="0"/>
                    </a:p>
                  </a:txBody>
                  <a:tcPr marL="80164" marR="80164" marT="40082" marB="40082"/>
                </a:tc>
                <a:extLst>
                  <a:ext uri="{0D108BD9-81ED-4DB2-BD59-A6C34878D82A}">
                    <a16:rowId xmlns:a16="http://schemas.microsoft.com/office/drawing/2014/main" val="1745873900"/>
                  </a:ext>
                </a:extLst>
              </a:tr>
              <a:tr h="593212">
                <a:tc>
                  <a:txBody>
                    <a:bodyPr/>
                    <a:lstStyle/>
                    <a:p>
                      <a:r>
                        <a:rPr lang="en-US" sz="1200"/>
                        <a:t>Anomaly Detection</a:t>
                      </a:r>
                    </a:p>
                  </a:txBody>
                  <a:tcPr marL="80164" marR="80164" marT="40082" marB="400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u="none" strike="noStrike" noProof="0"/>
                        <a:t>Leverages AI algorithms to identify unusual patterns or behaviors in payment transactions, helping to detect and prevent fraud.</a:t>
                      </a:r>
                      <a:endParaRPr lang="en-US" sz="1100"/>
                    </a:p>
                  </a:txBody>
                  <a:tcPr marL="80164" marR="80164" marT="40082" marB="40082"/>
                </a:tc>
                <a:extLst>
                  <a:ext uri="{0D108BD9-81ED-4DB2-BD59-A6C34878D82A}">
                    <a16:rowId xmlns:a16="http://schemas.microsoft.com/office/drawing/2014/main" val="3384111450"/>
                  </a:ext>
                </a:extLst>
              </a:tr>
              <a:tr h="913867">
                <a:tc>
                  <a:txBody>
                    <a:bodyPr/>
                    <a:lstStyle/>
                    <a:p>
                      <a:r>
                        <a:rPr lang="en-US" sz="1200"/>
                        <a:t>Data Analysis</a:t>
                      </a:r>
                    </a:p>
                  </a:txBody>
                  <a:tcPr marL="80164" marR="80164" marT="40082" marB="400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u="none" strike="noStrike" noProof="0"/>
                        <a:t>Applies AI techniques to analyze vast amounts of payment data, extracting valuable insights and trends that can be used to enhance security measures and improve fraud prevention strategies.</a:t>
                      </a:r>
                      <a:endParaRPr lang="en-US" sz="1100"/>
                    </a:p>
                  </a:txBody>
                  <a:tcPr marL="80164" marR="80164" marT="40082" marB="40082"/>
                </a:tc>
                <a:extLst>
                  <a:ext uri="{0D108BD9-81ED-4DB2-BD59-A6C34878D82A}">
                    <a16:rowId xmlns:a16="http://schemas.microsoft.com/office/drawing/2014/main" val="4232334926"/>
                  </a:ext>
                </a:extLst>
              </a:tr>
              <a:tr h="753539">
                <a:tc>
                  <a:txBody>
                    <a:bodyPr/>
                    <a:lstStyle/>
                    <a:p>
                      <a:r>
                        <a:rPr lang="en-US" sz="1200"/>
                        <a:t>Generative AI</a:t>
                      </a:r>
                    </a:p>
                  </a:txBody>
                  <a:tcPr marL="80164" marR="80164" marT="40082" marB="400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u="none" strike="noStrike" noProof="0"/>
                        <a:t>Utilizes generative AI techniques to create synthetic fraud transaction data, enabling the identification of red flags and potential vulnerabilities in large datasets.</a:t>
                      </a:r>
                      <a:endParaRPr lang="en-US" sz="1100"/>
                    </a:p>
                  </a:txBody>
                  <a:tcPr marL="80164" marR="80164" marT="40082" marB="40082"/>
                </a:tc>
                <a:extLst>
                  <a:ext uri="{0D108BD9-81ED-4DB2-BD59-A6C34878D82A}">
                    <a16:rowId xmlns:a16="http://schemas.microsoft.com/office/drawing/2014/main" val="419398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7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C06DE-64A2-40B6-C39D-EB952C17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Visa's AI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BDD7-1EA7-FB23-FC2C-F21BA0791A30}"/>
              </a:ext>
            </a:extLst>
          </p:cNvPr>
          <p:cNvSpPr>
            <a:spLocks/>
          </p:cNvSpPr>
          <p:nvPr/>
        </p:nvSpPr>
        <p:spPr>
          <a:xfrm>
            <a:off x="2443565" y="2312988"/>
            <a:ext cx="3880622" cy="341153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Visa Advanced Authorization (VAA) System</a:t>
            </a:r>
          </a:p>
          <a:p>
            <a:pPr marL="265748" indent="-265748" defTabSz="85039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The VAA system utilizes AI to monitor and evaluate transaction authorizations on Visa Net in real time.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5748" indent="-265748" defTabSz="85039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It helps financial institutions identify and respond to emerging fraud patterns and trends.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5748" indent="-265748" defTabSz="85039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VAA analyzes 100% of the transactions processed on Visa Net in about one millisecond.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5748" indent="-265748" defTabSz="85039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This allows financial institutions to approve legitimate purchases and prevent fraudulent transactions.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>
              <a:ea typeface="Meiry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EB46A-4480-9FED-BE7E-D036CA3213A8}"/>
              </a:ext>
            </a:extLst>
          </p:cNvPr>
          <p:cNvSpPr>
            <a:spLocks/>
          </p:cNvSpPr>
          <p:nvPr/>
        </p:nvSpPr>
        <p:spPr>
          <a:xfrm>
            <a:off x="6743476" y="2312988"/>
            <a:ext cx="3880622" cy="341153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Benefits of VAA</a:t>
            </a:r>
          </a:p>
          <a:p>
            <a:pPr marL="265748" indent="-265748" defTabSz="85039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Real-time monitoring: VAA enables real-time monitoring of transaction authorizations, allowing for immediate response to potential fraud.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5748" indent="-265748" defTabSz="85039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Fraud prevention: By analyzing transaction data, VAA helps financial institutions prevent fraudulent transactions, protecting both customers and businesses.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5748" indent="-265748" defTabSz="85039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Improved customer experience: With VAA, legitimate purchases can be approved quickly and efficiently, reducing the risk of false declines.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0223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8353D-412E-525E-0E5E-BF543BE4D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3BD02-604A-B37A-518B-DCD31A76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Enza Global Orchestration Services and AI Applications</a:t>
            </a:r>
            <a:br>
              <a:rPr lang="en-US" sz="2200"/>
            </a:br>
            <a:endParaRPr lang="en-US" sz="2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1364F-C95A-79AB-8879-6B50100A604B}"/>
              </a:ext>
            </a:extLst>
          </p:cNvPr>
          <p:cNvSpPr txBox="1"/>
          <p:nvPr/>
        </p:nvSpPr>
        <p:spPr>
          <a:xfrm>
            <a:off x="7657106" y="3220279"/>
            <a:ext cx="4023361" cy="2385392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Enza Global Orchestration Services offers a range of AI applications in payment services, leveraging advanced technologies to enhance merchant management, payment processing, risk management, global services, switch/connectivity, value-added services, and recon, reporting &amp; settlement.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781B56-77DE-9581-5425-9C28970C3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881886"/>
              </p:ext>
            </p:extLst>
          </p:nvPr>
        </p:nvGraphicFramePr>
        <p:xfrm>
          <a:off x="1036308" y="965200"/>
          <a:ext cx="4646453" cy="51071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7593">
                  <a:extLst>
                    <a:ext uri="{9D8B030D-6E8A-4147-A177-3AD203B41FA5}">
                      <a16:colId xmlns:a16="http://schemas.microsoft.com/office/drawing/2014/main" val="2929200375"/>
                    </a:ext>
                  </a:extLst>
                </a:gridCol>
                <a:gridCol w="3228860">
                  <a:extLst>
                    <a:ext uri="{9D8B030D-6E8A-4147-A177-3AD203B41FA5}">
                      <a16:colId xmlns:a16="http://schemas.microsoft.com/office/drawing/2014/main" val="3103778849"/>
                    </a:ext>
                  </a:extLst>
                </a:gridCol>
              </a:tblGrid>
              <a:tr h="278731">
                <a:tc>
                  <a:txBody>
                    <a:bodyPr/>
                    <a:lstStyle/>
                    <a:p>
                      <a:r>
                        <a:rPr lang="en-US" sz="1200"/>
                        <a:t>Domain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AI applications</a:t>
                      </a:r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3490769893"/>
                  </a:ext>
                </a:extLst>
              </a:tr>
              <a:tr h="608588">
                <a:tc>
                  <a:txBody>
                    <a:bodyPr/>
                    <a:lstStyle/>
                    <a:p>
                      <a:r>
                        <a:rPr lang="en-US" sz="900"/>
                        <a:t>Merchant Management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Video KYC 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AML Integration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/>
                        <a:t>- Generative AI for Personalized Offers 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/>
                        <a:t>- Computer Vision for Biometric Authentication</a:t>
                      </a:r>
                      <a:endParaRPr lang="en-US" sz="1400"/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173541274"/>
                  </a:ext>
                </a:extLst>
              </a:tr>
              <a:tr h="4790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/>
                        <a:t>Payment Processing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Various Payment Types Processing 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Time Series Forecasting for Transaction Routing Optimization</a:t>
                      </a:r>
                      <a:endParaRPr lang="en-US" sz="1400"/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1456177150"/>
                  </a:ext>
                </a:extLst>
              </a:tr>
              <a:tr h="867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/>
                        <a:t>Risk Management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Secure Transactions and Fraud Prevention with Express Pay and Trident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 - Anomaly Detection for Suspicious Transaction Identification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 - Supervised and Unsupervised Classification and Regression for Risk Level Classification</a:t>
                      </a:r>
                      <a:endParaRPr lang="en-US" sz="1400"/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3572956678"/>
                  </a:ext>
                </a:extLst>
              </a:tr>
              <a:tr h="608588">
                <a:tc>
                  <a:txBody>
                    <a:bodyPr/>
                    <a:lstStyle/>
                    <a:p>
                      <a:r>
                        <a:rPr lang="en-US" sz="900"/>
                        <a:t>Global Services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baseline="0" noProof="0">
                          <a:solidFill>
                            <a:srgbClr val="000000"/>
                          </a:solidFill>
                          <a:latin typeface="Meiryo"/>
                        </a:rPr>
                        <a:t>- Support for 90 Currencies 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baseline="0" noProof="0">
                          <a:solidFill>
                            <a:srgbClr val="000000"/>
                          </a:solidFill>
                          <a:latin typeface="Meiryo"/>
                        </a:rPr>
                        <a:t>- Multi-Currency Processing 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baseline="0" noProof="0">
                          <a:solidFill>
                            <a:srgbClr val="000000"/>
                          </a:solidFill>
                          <a:latin typeface="Meiryo"/>
                        </a:rPr>
                        <a:t>- Graph Networks for Building and Managing Payment Ecosystems</a:t>
                      </a:r>
                      <a:endParaRPr lang="en-US" sz="1400"/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1745873900"/>
                  </a:ext>
                </a:extLst>
              </a:tr>
              <a:tr h="608588">
                <a:tc>
                  <a:txBody>
                    <a:bodyPr/>
                    <a:lstStyle/>
                    <a:p>
                      <a:r>
                        <a:rPr lang="en-US" sz="900"/>
                        <a:t>Switch/Connectivity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VAP and MIP Ownership for Visa and MasterCard Networks </a:t>
                      </a:r>
                      <a:endParaRPr lang="en-US" sz="9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RLHF for Automated and Optimized Payment Orchestration</a:t>
                      </a:r>
                      <a:r>
                        <a:rPr lang="en-US" sz="900" b="0" u="none" strike="noStrike" noProof="0"/>
                        <a:t>ping to detect and prevent fraud.</a:t>
                      </a:r>
                      <a:endParaRPr lang="en-US" sz="900"/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3384111450"/>
                  </a:ext>
                </a:extLst>
              </a:tr>
              <a:tr h="608588">
                <a:tc>
                  <a:txBody>
                    <a:bodyPr/>
                    <a:lstStyle/>
                    <a:p>
                      <a:r>
                        <a:rPr lang="en-US" sz="900"/>
                        <a:t>Value-Added Services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Instant Refunds 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Payment Links 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Meiryo"/>
                        </a:rPr>
                        <a:t>- Generative AI for Personalized Offers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Computer Vision for Biometric Authentication</a:t>
                      </a:r>
                      <a:endParaRPr lang="en-US" sz="1400"/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4232334926"/>
                  </a:ext>
                </a:extLst>
              </a:tr>
              <a:tr h="867761">
                <a:tc>
                  <a:txBody>
                    <a:bodyPr/>
                    <a:lstStyle/>
                    <a:p>
                      <a:r>
                        <a:rPr lang="en-US" sz="900"/>
                        <a:t>Recon, reporting &amp; settlement</a:t>
                      </a:r>
                    </a:p>
                  </a:txBody>
                  <a:tcPr marL="61967" marR="61967" marT="30984" marB="3098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N-Way Reconciliation </a:t>
                      </a:r>
                      <a:endParaRPr lang="en-US" sz="9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Staging, Settlement, Dispute, Chargeback, and Reports Handling </a:t>
                      </a:r>
                      <a:endParaRPr lang="en-US" sz="9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Clustering for Customer Segmentation </a:t>
                      </a:r>
                      <a:endParaRPr lang="en-US" sz="9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latin typeface="Meiryo"/>
                        </a:rPr>
                        <a:t>- Supervised and Unsupervised Classification and Regression for Predicting Customer Churn and Retention</a:t>
                      </a:r>
                      <a:r>
                        <a:rPr lang="en-US" sz="900" b="0" u="none" strike="noStrike" noProof="0"/>
                        <a:t>al </a:t>
                      </a:r>
                    </a:p>
                  </a:txBody>
                  <a:tcPr marL="61967" marR="61967" marT="30984" marB="30984"/>
                </a:tc>
                <a:extLst>
                  <a:ext uri="{0D108BD9-81ED-4DB2-BD59-A6C34878D82A}">
                    <a16:rowId xmlns:a16="http://schemas.microsoft.com/office/drawing/2014/main" val="419398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2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449D-3AA6-E5B7-3C82-0556B239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AI in Payment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7384-944A-3DBE-0D9B-700E5E9A1AC6}"/>
              </a:ext>
            </a:extLst>
          </p:cNvPr>
          <p:cNvSpPr>
            <a:spLocks/>
          </p:cNvSpPr>
          <p:nvPr/>
        </p:nvSpPr>
        <p:spPr>
          <a:xfrm>
            <a:off x="2506760" y="2312988"/>
            <a:ext cx="1704224" cy="327507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defTabSz="813816">
              <a:spcAft>
                <a:spcPts val="600"/>
              </a:spcAft>
            </a:pPr>
            <a:r>
              <a:rPr lang="en-US" sz="1600" kern="1200" dirty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PayPal</a:t>
            </a:r>
            <a:endParaRPr lang="en-US" sz="1600" kern="1200" dirty="0">
              <a:solidFill>
                <a:srgbClr val="262626"/>
              </a:solidFill>
              <a:latin typeface="+mn-lt"/>
              <a:ea typeface="Meiryo"/>
            </a:endParaRPr>
          </a:p>
          <a:p>
            <a:pPr marL="254000" indent="-254000" defTabSz="813816">
              <a:spcAft>
                <a:spcPts val="600"/>
              </a:spcAft>
              <a:buFont typeface="Arial"/>
              <a:buChar char="•"/>
            </a:pPr>
            <a:r>
              <a:rPr lang="en-US" sz="1600" kern="1200" dirty="0">
                <a:solidFill>
                  <a:srgbClr val="262626"/>
                </a:solidFill>
                <a:latin typeface="+mn-lt"/>
                <a:ea typeface="+mn-lt"/>
                <a:cs typeface="+mn-lt"/>
              </a:rPr>
              <a:t>AI is used by PayPal for fraud detection and customer service.</a:t>
            </a:r>
            <a:endParaRPr lang="en-US" sz="1600" kern="1200" dirty="0">
              <a:solidFill>
                <a:srgbClr val="262626"/>
              </a:solidFill>
              <a:latin typeface="+mn-lt"/>
              <a:ea typeface="Meiryo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262626"/>
              </a:solidFill>
              <a:ea typeface="Meiry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EBC39-EFF1-D169-6C10-EDB2391B3571}"/>
              </a:ext>
            </a:extLst>
          </p:cNvPr>
          <p:cNvSpPr>
            <a:spLocks/>
          </p:cNvSpPr>
          <p:nvPr/>
        </p:nvSpPr>
        <p:spPr>
          <a:xfrm>
            <a:off x="4201540" y="2312988"/>
            <a:ext cx="2849985" cy="327507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defTabSz="813816">
              <a:spcAft>
                <a:spcPts val="600"/>
              </a:spcAft>
            </a:pPr>
            <a:r>
              <a:rPr lang="en-US" sz="1600" kern="120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MasterCard</a:t>
            </a:r>
          </a:p>
          <a:p>
            <a:pPr marL="254318" indent="-254318" defTabSz="813816">
              <a:spcAft>
                <a:spcPts val="600"/>
              </a:spcAft>
              <a:buFont typeface="Arial"/>
              <a:buChar char="•"/>
            </a:pPr>
            <a:r>
              <a:rPr lang="en-US" sz="1600" kern="1200">
                <a:solidFill>
                  <a:srgbClr val="262626"/>
                </a:solidFill>
                <a:latin typeface="+mn-lt"/>
                <a:ea typeface="+mn-lt"/>
                <a:cs typeface="+mn-lt"/>
              </a:rPr>
              <a:t>MasterCard employs AI for transaction processing, network optimization, and personalized services.</a:t>
            </a:r>
            <a:endParaRPr lang="en-US" sz="1600" kern="1200">
              <a:solidFill>
                <a:srgbClr val="262626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600">
              <a:solidFill>
                <a:srgbClr val="262626"/>
              </a:solidFill>
              <a:ea typeface="Meiryo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3B323BA-1B56-8518-EB0C-F7B4D0EF0E64}"/>
              </a:ext>
            </a:extLst>
          </p:cNvPr>
          <p:cNvSpPr txBox="1">
            <a:spLocks/>
          </p:cNvSpPr>
          <p:nvPr/>
        </p:nvSpPr>
        <p:spPr>
          <a:xfrm>
            <a:off x="7054358" y="2320051"/>
            <a:ext cx="1755719" cy="327507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3816">
              <a:spcBef>
                <a:spcPts val="828"/>
              </a:spcBef>
            </a:pPr>
            <a:r>
              <a:rPr lang="en-US" sz="1600" b="0" kern="1200" spc="134" baseline="0" dirty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Stripe</a:t>
            </a:r>
            <a:endParaRPr lang="en-US" sz="1600" b="0" kern="1200" spc="134" baseline="0">
              <a:solidFill>
                <a:srgbClr val="262626"/>
              </a:solidFill>
              <a:latin typeface="+mn-lt"/>
              <a:ea typeface="Meiryo"/>
            </a:endParaRPr>
          </a:p>
          <a:p>
            <a:pPr marL="254000" indent="-254000" defTabSz="813816">
              <a:spcBef>
                <a:spcPts val="828"/>
              </a:spcBef>
              <a:buFont typeface="Arial"/>
              <a:buChar char="•"/>
            </a:pPr>
            <a:r>
              <a:rPr lang="en-US" sz="1600" b="0" kern="1200" spc="134" baseline="0" dirty="0">
                <a:solidFill>
                  <a:srgbClr val="262626"/>
                </a:solidFill>
                <a:latin typeface="+mn-lt"/>
                <a:ea typeface="+mn-lt"/>
                <a:cs typeface="+mn-lt"/>
              </a:rPr>
              <a:t>Stripe applies AI for task automation and risk management.</a:t>
            </a:r>
          </a:p>
          <a:p>
            <a:pPr defTabSz="813816">
              <a:spcBef>
                <a:spcPts val="828"/>
              </a:spcBef>
            </a:pPr>
            <a:endParaRPr lang="en-US" sz="1600" b="0" kern="1200" spc="134" baseline="0">
              <a:solidFill>
                <a:srgbClr val="262626"/>
              </a:solidFill>
              <a:latin typeface="+mn-lt"/>
              <a:ea typeface="Meiryo"/>
              <a:cs typeface="+mn-cs"/>
            </a:endParaRPr>
          </a:p>
          <a:p>
            <a:endParaRPr lang="en-US" sz="1600" dirty="0">
              <a:solidFill>
                <a:srgbClr val="262626"/>
              </a:solidFill>
              <a:ea typeface="Meiryo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1701083-6ADE-C1C4-833F-B81F30503B26}"/>
              </a:ext>
            </a:extLst>
          </p:cNvPr>
          <p:cNvSpPr txBox="1">
            <a:spLocks/>
          </p:cNvSpPr>
          <p:nvPr/>
        </p:nvSpPr>
        <p:spPr>
          <a:xfrm>
            <a:off x="8805183" y="2320051"/>
            <a:ext cx="1712587" cy="3275078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3816">
              <a:spcBef>
                <a:spcPts val="828"/>
              </a:spcBef>
            </a:pPr>
            <a:r>
              <a:rPr lang="en-US" sz="1600" b="0" kern="1200" spc="134" baseline="0" dirty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Square</a:t>
            </a:r>
            <a:endParaRPr lang="en-US" sz="1600" b="0" kern="1200" spc="134" baseline="0" dirty="0">
              <a:solidFill>
                <a:srgbClr val="262626"/>
              </a:solidFill>
              <a:latin typeface="+mn-lt"/>
              <a:ea typeface="Meiryo"/>
            </a:endParaRPr>
          </a:p>
          <a:p>
            <a:pPr marL="254000" indent="-254000" defTabSz="813816">
              <a:spcBef>
                <a:spcPts val="828"/>
              </a:spcBef>
              <a:buFont typeface="Arial"/>
              <a:buChar char="•"/>
            </a:pPr>
            <a:r>
              <a:rPr lang="en-US" sz="1600" b="0" kern="1200" spc="134" baseline="0" dirty="0">
                <a:solidFill>
                  <a:srgbClr val="262626"/>
                </a:solidFill>
                <a:latin typeface="+mn-lt"/>
                <a:ea typeface="+mn-lt"/>
                <a:cs typeface="+mn-lt"/>
              </a:rPr>
              <a:t>Square utilizes AI for contactless payments and value-added services.</a:t>
            </a:r>
          </a:p>
          <a:p>
            <a:pPr defTabSz="813816">
              <a:spcBef>
                <a:spcPts val="828"/>
              </a:spcBef>
            </a:pPr>
            <a:endParaRPr lang="en-US" sz="1600" b="0" kern="1200" spc="134" baseline="0" dirty="0">
              <a:solidFill>
                <a:srgbClr val="262626"/>
              </a:solidFill>
              <a:latin typeface="+mn-lt"/>
              <a:ea typeface="+mn-lt"/>
              <a:cs typeface="+mn-lt"/>
            </a:endParaRPr>
          </a:p>
          <a:p>
            <a:pPr defTabSz="813816">
              <a:spcBef>
                <a:spcPts val="828"/>
              </a:spcBef>
            </a:pPr>
            <a:endParaRPr lang="en-US" sz="1600" b="0" kern="1200" spc="134" baseline="0" dirty="0">
              <a:solidFill>
                <a:srgbClr val="262626"/>
              </a:solidFill>
              <a:latin typeface="+mn-lt"/>
              <a:ea typeface="Meiryo"/>
            </a:endParaRPr>
          </a:p>
          <a:p>
            <a:endParaRPr lang="en-US" sz="1600" dirty="0">
              <a:solidFill>
                <a:srgbClr val="262626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1481244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SketchLinesVTI</vt:lpstr>
      <vt:lpstr>MasterCard and Visa: AI in Payment Services</vt:lpstr>
      <vt:lpstr>MasterCard's AI Solutions </vt:lpstr>
      <vt:lpstr>Visa's AI Solutions</vt:lpstr>
      <vt:lpstr>Enza Global Orchestration Services and AI Applications </vt:lpstr>
      <vt:lpstr>AI in Payment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2024-01-19T23:47:05Z</dcterms:created>
  <dcterms:modified xsi:type="dcterms:W3CDTF">2024-01-20T00:46:11Z</dcterms:modified>
</cp:coreProperties>
</file>