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7"/>
  </p:notesMasterIdLst>
  <p:sldIdLst>
    <p:sldId id="256" r:id="rId2"/>
    <p:sldId id="258" r:id="rId3"/>
    <p:sldId id="260" r:id="rId4"/>
    <p:sldId id="266" r:id="rId5"/>
    <p:sldId id="291" r:id="rId6"/>
  </p:sldIdLst>
  <p:sldSz cx="9144000" cy="5143500" type="screen16x9"/>
  <p:notesSz cx="6858000" cy="9144000"/>
  <p:embeddedFontLst>
    <p:embeddedFont>
      <p:font typeface="Nunito" panose="020B0604020202020204" charset="0"/>
      <p:regular r:id="rId8"/>
      <p:bold r:id="rId9"/>
      <p:italic r:id="rId10"/>
      <p:boldItalic r:id="rId11"/>
    </p:embeddedFont>
    <p:embeddedFont>
      <p:font typeface="Bebas Neue" panose="020B0604020202020204" charset="0"/>
      <p:regular r:id="rId12"/>
    </p:embeddedFont>
    <p:embeddedFont>
      <p:font typeface="Raleway" panose="020B0604020202020204" charset="0"/>
      <p:regular r:id="rId13"/>
      <p:bold r:id="rId14"/>
      <p:italic r:id="rId15"/>
      <p:boldItalic r:id="rId16"/>
    </p:embeddedFont>
    <p:embeddedFont>
      <p:font typeface="Raleway Medium" panose="020B060402020202020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F14E0-0EC9-45F2-853C-D7EA385A822E}">
  <a:tblStyle styleId="{FAEF14E0-0EC9-45F2-853C-D7EA385A82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4660"/>
  </p:normalViewPr>
  <p:slideViewPr>
    <p:cSldViewPr snapToGrid="0">
      <p:cViewPr varScale="1">
        <p:scale>
          <a:sx n="73" d="100"/>
          <a:sy n="73" d="100"/>
        </p:scale>
        <p:origin x="58"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16482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46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674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229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30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6" name="Google Shape;256;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7" name="Google Shape;257;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lang="en" sz="1200" b="1">
                <a:solidFill>
                  <a:schemeClr val="dk1"/>
                </a:solidFill>
                <a:uFill>
                  <a:noFill/>
                </a:uFill>
                <a:latin typeface="Raleway"/>
                <a:ea typeface="Raleway"/>
                <a:cs typeface="Raleway"/>
                <a:sym typeface="Raleway"/>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b="1">
                <a:solidFill>
                  <a:schemeClr val="dk1"/>
                </a:solidFill>
                <a:uFill>
                  <a:noFill/>
                </a:uFill>
                <a:latin typeface="Raleway"/>
                <a:ea typeface="Raleway"/>
                <a:cs typeface="Raleway"/>
                <a:sym typeface="Raleway"/>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b="1">
                <a:solidFill>
                  <a:schemeClr val="dk1"/>
                </a:solidFill>
                <a:uFill>
                  <a:noFill/>
                </a:uFill>
                <a:latin typeface="Raleway"/>
                <a:ea typeface="Raleway"/>
                <a:cs typeface="Raleway"/>
                <a:sym typeface="Raleway"/>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Raleway"/>
              <a:ea typeface="Raleway"/>
              <a:cs typeface="Raleway"/>
              <a:sym typeface="Raleway"/>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78" r:id="rId6"/>
    <p:sldLayoutId id="2147483679" r:id="rId7"/>
    <p:sldLayoutId id="214748368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425686" y="1220262"/>
            <a:ext cx="4412100" cy="1875900"/>
          </a:xfrm>
          <a:prstGeom prst="rect">
            <a:avLst/>
          </a:prstGeom>
        </p:spPr>
        <p:txBody>
          <a:bodyPr spcFirstLastPara="1" wrap="square" lIns="91425" tIns="91425" rIns="91425" bIns="91425" anchor="ctr" anchorCtr="0">
            <a:noAutofit/>
          </a:bodyPr>
          <a:lstStyle/>
          <a:p>
            <a:pPr lvl="0"/>
            <a:r>
              <a:rPr lang="en-US" sz="3600" dirty="0" smtClean="0"/>
              <a:t>Visa and MasterCard use </a:t>
            </a:r>
            <a:r>
              <a:rPr lang="en-US" sz="3600" dirty="0"/>
              <a:t>AI for Fraud Risk Management</a:t>
            </a:r>
            <a:endParaRPr sz="3600"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77712" y="3184477"/>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477712" y="3338759"/>
            <a:ext cx="4412100" cy="9007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latin typeface="Bebas Neue" panose="020B0604020202020204" charset="0"/>
              </a:rPr>
              <a:t>Under </a:t>
            </a:r>
            <a:r>
              <a:rPr lang="en-US" sz="2400" dirty="0">
                <a:latin typeface="Bebas Neue" panose="020B0604020202020204" charset="0"/>
              </a:rPr>
              <a:t>S</a:t>
            </a:r>
            <a:r>
              <a:rPr lang="en-US" sz="2400" dirty="0" smtClean="0">
                <a:latin typeface="Bebas Neue" panose="020B0604020202020204" charset="0"/>
              </a:rPr>
              <a:t>upervision </a:t>
            </a:r>
            <a:r>
              <a:rPr lang="en-US" sz="2400" dirty="0">
                <a:latin typeface="Bebas Neue" panose="020B0604020202020204" charset="0"/>
              </a:rPr>
              <a:t>O</a:t>
            </a:r>
            <a:r>
              <a:rPr lang="en-US" sz="2400" dirty="0" smtClean="0">
                <a:latin typeface="Bebas Neue" panose="020B0604020202020204" charset="0"/>
              </a:rPr>
              <a:t>f: </a:t>
            </a:r>
            <a:r>
              <a:rPr lang="en-US" sz="2400" dirty="0" err="1" smtClean="0">
                <a:latin typeface="Bebas Neue" panose="020B0604020202020204" charset="0"/>
              </a:rPr>
              <a:t>Enza</a:t>
            </a:r>
            <a:r>
              <a:rPr lang="en-US" sz="2400" dirty="0" smtClean="0">
                <a:latin typeface="Bebas Neue" panose="020B0604020202020204" charset="0"/>
              </a:rPr>
              <a:t/>
            </a:r>
            <a:br>
              <a:rPr lang="en-US" sz="2400" dirty="0" smtClean="0">
                <a:latin typeface="Bebas Neue" panose="020B0604020202020204" charset="0"/>
              </a:rPr>
            </a:br>
            <a:r>
              <a:rPr lang="en-US" sz="2400" dirty="0" smtClean="0">
                <a:latin typeface="Bebas Neue" panose="020B0604020202020204" charset="0"/>
              </a:rPr>
              <a:t>Presented by: Yousra </a:t>
            </a:r>
            <a:r>
              <a:rPr lang="en-US" sz="2400" dirty="0" err="1" smtClean="0">
                <a:latin typeface="Bebas Neue" panose="020B0604020202020204" charset="0"/>
              </a:rPr>
              <a:t>amr</a:t>
            </a:r>
            <a:endParaRPr sz="2400" dirty="0">
              <a:latin typeface="Bebas Neue" panose="020B0604020202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348187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348187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0"/>
            <a:ext cx="2495100" cy="348187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txBox="1">
            <a:spLocks noGrp="1"/>
          </p:cNvSpPr>
          <p:nvPr>
            <p:ph type="title"/>
          </p:nvPr>
        </p:nvSpPr>
        <p:spPr>
          <a:xfrm>
            <a:off x="1467633" y="1199064"/>
            <a:ext cx="1244610" cy="3447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t>OVERVIEW</a:t>
            </a:r>
            <a:endParaRPr sz="2000"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rot="10800000" flipV="1">
            <a:off x="3373188" y="1415100"/>
            <a:ext cx="2495100" cy="861058"/>
          </a:xfrm>
          <a:prstGeom prst="rect">
            <a:avLst/>
          </a:prstGeom>
        </p:spPr>
        <p:txBody>
          <a:bodyPr spcFirstLastPara="1" wrap="square" lIns="91425" tIns="91425" rIns="91425" bIns="91425" anchor="ctr" anchorCtr="0">
            <a:noAutofit/>
          </a:bodyPr>
          <a:lstStyle/>
          <a:p>
            <a:pPr marL="0" lvl="0" indent="0"/>
            <a:r>
              <a:rPr lang="en-US" sz="2000" dirty="0"/>
              <a:t>AI </a:t>
            </a:r>
            <a:r>
              <a:rPr lang="en-US" sz="2000" dirty="0" smtClean="0"/>
              <a:t>and Enza Orchestration</a:t>
            </a:r>
            <a:r>
              <a:rPr lang="en-US" sz="2000" dirty="0"/>
              <a:t> Services</a:t>
            </a:r>
            <a:endParaRPr lang="en" sz="2000" dirty="0"/>
          </a:p>
        </p:txBody>
      </p:sp>
      <p:sp>
        <p:nvSpPr>
          <p:cNvPr id="418" name="Google Shape;418;p40"/>
          <p:cNvSpPr txBox="1">
            <a:spLocks noGrp="1"/>
          </p:cNvSpPr>
          <p:nvPr>
            <p:ph type="title" idx="4"/>
          </p:nvPr>
        </p:nvSpPr>
        <p:spPr>
          <a:xfrm>
            <a:off x="3389813" y="1091377"/>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20" name="Google Shape;420;p40"/>
          <p:cNvSpPr txBox="1">
            <a:spLocks noGrp="1"/>
          </p:cNvSpPr>
          <p:nvPr>
            <p:ph type="title" idx="6"/>
          </p:nvPr>
        </p:nvSpPr>
        <p:spPr>
          <a:xfrm>
            <a:off x="6074213" y="1533562"/>
            <a:ext cx="2336400" cy="722400"/>
          </a:xfrm>
          <a:prstGeom prst="rect">
            <a:avLst/>
          </a:prstGeom>
        </p:spPr>
        <p:txBody>
          <a:bodyPr spcFirstLastPara="1" wrap="square" lIns="91425" tIns="91425" rIns="91425" bIns="91425" anchor="ctr" anchorCtr="0">
            <a:noAutofit/>
          </a:bodyPr>
          <a:lstStyle/>
          <a:p>
            <a:pPr lvl="0"/>
            <a:r>
              <a:rPr lang="en-US" sz="2000" dirty="0"/>
              <a:t>Visa and MasterCard </a:t>
            </a:r>
            <a:r>
              <a:rPr lang="en-US" sz="2000" dirty="0" smtClean="0"/>
              <a:t>use </a:t>
            </a:r>
            <a:r>
              <a:rPr lang="en-US" sz="2000" dirty="0"/>
              <a:t>AI for Fraud Risk Management</a:t>
            </a:r>
            <a:endParaRPr sz="2000" dirty="0"/>
          </a:p>
        </p:txBody>
      </p:sp>
      <p:sp>
        <p:nvSpPr>
          <p:cNvPr id="421" name="Google Shape;421;p40"/>
          <p:cNvSpPr txBox="1">
            <a:spLocks noGrp="1"/>
          </p:cNvSpPr>
          <p:nvPr>
            <p:ph type="title" idx="7"/>
          </p:nvPr>
        </p:nvSpPr>
        <p:spPr>
          <a:xfrm>
            <a:off x="6087600" y="1100965"/>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33" name="Google Shape;433;p40"/>
          <p:cNvSpPr/>
          <p:nvPr/>
        </p:nvSpPr>
        <p:spPr>
          <a:xfrm>
            <a:off x="8307750"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53575" y="425162"/>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3386575" y="2120579"/>
            <a:ext cx="2370536" cy="2031325"/>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 the context of financial technology services, transaction orchestration refers to the management and coordination of transactions to optimize efficiency and reduce costs.</a:t>
            </a:r>
          </a:p>
        </p:txBody>
      </p:sp>
      <p:sp>
        <p:nvSpPr>
          <p:cNvPr id="18" name="TextBox 17"/>
          <p:cNvSpPr txBox="1"/>
          <p:nvPr/>
        </p:nvSpPr>
        <p:spPr>
          <a:xfrm>
            <a:off x="703307" y="1587624"/>
            <a:ext cx="2336086" cy="2893100"/>
          </a:xfrm>
          <a:prstGeom prst="rect">
            <a:avLst/>
          </a:prstGeom>
          <a:noFill/>
        </p:spPr>
        <p:txBody>
          <a:bodyPr wrap="square" rtlCol="0">
            <a:spAutoFit/>
          </a:bodyPr>
          <a:lstStyle/>
          <a:p>
            <a:r>
              <a:rPr lang="en-US" dirty="0" smtClean="0">
                <a:latin typeface="Verdana" panose="020B0604030504040204" pitchFamily="34" charset="0"/>
                <a:ea typeface="Verdana" panose="020B0604030504040204" pitchFamily="34" charset="0"/>
              </a:rPr>
              <a:t>- Empowering </a:t>
            </a:r>
            <a:r>
              <a:rPr lang="en-US" dirty="0">
                <a:latin typeface="Verdana" panose="020B0604030504040204" pitchFamily="34" charset="0"/>
                <a:ea typeface="Verdana" panose="020B0604030504040204" pitchFamily="34" charset="0"/>
              </a:rPr>
              <a:t>Financial Institutions in Africa with a Cloud Based Embedded Finance </a:t>
            </a:r>
            <a:r>
              <a:rPr lang="en-US" dirty="0" smtClean="0">
                <a:latin typeface="Verdana" panose="020B0604030504040204" pitchFamily="34" charset="0"/>
                <a:ea typeface="Verdana" panose="020B0604030504040204" pitchFamily="34" charset="0"/>
              </a:rPr>
              <a:t>Platform</a:t>
            </a:r>
          </a:p>
          <a:p>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Revolutionizing Financial Services in </a:t>
            </a:r>
            <a:r>
              <a:rPr lang="en-US" dirty="0" smtClean="0">
                <a:latin typeface="Verdana" panose="020B0604030504040204" pitchFamily="34" charset="0"/>
                <a:ea typeface="Verdana" panose="020B0604030504040204" pitchFamily="34" charset="0"/>
              </a:rPr>
              <a:t>Africa</a:t>
            </a:r>
          </a:p>
          <a:p>
            <a:r>
              <a:rPr lang="en-US"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Empowering banks and Financial Institutions - Enabling seamless integration and collaboration</a:t>
            </a:r>
          </a:p>
        </p:txBody>
      </p:sp>
      <p:sp>
        <p:nvSpPr>
          <p:cNvPr id="19" name="TextBox 18"/>
          <p:cNvSpPr txBox="1"/>
          <p:nvPr/>
        </p:nvSpPr>
        <p:spPr>
          <a:xfrm>
            <a:off x="6048534" y="2294750"/>
            <a:ext cx="2408700" cy="2246769"/>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AI learns with historical data and can adjust its rules to stop threats it may never have seen </a:t>
            </a:r>
            <a:r>
              <a:rPr lang="en-US" dirty="0" smtClean="0">
                <a:latin typeface="Verdana" panose="020B0604030504040204" pitchFamily="34" charset="0"/>
                <a:ea typeface="Verdana" panose="020B0604030504040204" pitchFamily="34" charset="0"/>
              </a:rPr>
              <a:t>before by using AI algorithm (</a:t>
            </a:r>
            <a:r>
              <a:rPr lang="en-US" dirty="0">
                <a:latin typeface="Verdana" panose="020B0604030504040204" pitchFamily="34" charset="0"/>
                <a:ea typeface="Verdana" panose="020B0604030504040204" pitchFamily="34" charset="0"/>
              </a:rPr>
              <a:t>Logistic Regression</a:t>
            </a:r>
            <a:r>
              <a:rPr lang="en-US" dirty="0" smtClean="0">
                <a:latin typeface="Verdana" panose="020B0604030504040204" pitchFamily="34" charset="0"/>
                <a:ea typeface="Verdana" panose="020B0604030504040204" pitchFamily="34" charset="0"/>
              </a:rPr>
              <a:t>) and </a:t>
            </a:r>
            <a:r>
              <a:rPr lang="en-US" dirty="0">
                <a:latin typeface="Verdana" panose="020B0604030504040204" pitchFamily="34" charset="0"/>
                <a:ea typeface="Verdana" panose="020B0604030504040204" pitchFamily="34" charset="0"/>
              </a:rPr>
              <a:t>utilizing ML algorithms to analyze extensive financial </a:t>
            </a:r>
            <a:r>
              <a:rPr lang="en-US" dirty="0" smtClean="0">
                <a:latin typeface="Verdana" panose="020B0604030504040204" pitchFamily="34" charset="0"/>
                <a:ea typeface="Verdana" panose="020B0604030504040204" pitchFamily="34" charset="0"/>
              </a:rPr>
              <a:t>data.</a:t>
            </a: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246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724650" y="853479"/>
            <a:ext cx="5580000" cy="3348789"/>
          </a:xfrm>
          <a:prstGeom prst="rect">
            <a:avLst/>
          </a:prstGeom>
          <a:solidFill>
            <a:srgbClr val="E7E7E7"/>
          </a:solidFill>
        </p:spPr>
        <p:txBody>
          <a:bodyPr wrap="square" rtlCol="0">
            <a:spAutoFit/>
          </a:bodyPr>
          <a:lstStyle/>
          <a:p>
            <a:endParaRPr lang="en-US" dirty="0"/>
          </a:p>
        </p:txBody>
      </p:sp>
      <p:cxnSp>
        <p:nvCxnSpPr>
          <p:cNvPr id="26" name="Google Shape;478;p42"/>
          <p:cNvCxnSpPr/>
          <p:nvPr/>
        </p:nvCxnSpPr>
        <p:spPr>
          <a:xfrm rot="10800000" flipH="1">
            <a:off x="2172406" y="3896336"/>
            <a:ext cx="6957300" cy="22800"/>
          </a:xfrm>
          <a:prstGeom prst="straightConnector1">
            <a:avLst/>
          </a:prstGeom>
          <a:noFill/>
          <a:ln w="19050" cap="flat" cmpd="sng">
            <a:solidFill>
              <a:schemeClr val="dk1"/>
            </a:solidFill>
            <a:prstDash val="solid"/>
            <a:round/>
            <a:headEnd type="none" w="med" len="med"/>
            <a:tailEnd type="none" w="med" len="med"/>
          </a:ln>
        </p:spPr>
      </p:cxnSp>
      <p:sp>
        <p:nvSpPr>
          <p:cNvPr id="27" name="Google Shape;462;p42"/>
          <p:cNvSpPr/>
          <p:nvPr/>
        </p:nvSpPr>
        <p:spPr>
          <a:xfrm>
            <a:off x="2317896" y="75472"/>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0;p42"/>
          <p:cNvSpPr txBox="1">
            <a:spLocks/>
          </p:cNvSpPr>
          <p:nvPr/>
        </p:nvSpPr>
        <p:spPr>
          <a:xfrm>
            <a:off x="1694650" y="1038411"/>
            <a:ext cx="588641" cy="4337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Bebas Neue"/>
              <a:buNone/>
              <a:defRPr sz="60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sz="2000" dirty="0" smtClean="0"/>
              <a:t>01.</a:t>
            </a:r>
            <a:endParaRPr lang="en" sz="2000" dirty="0"/>
          </a:p>
        </p:txBody>
      </p:sp>
      <p:sp>
        <p:nvSpPr>
          <p:cNvPr id="5" name="Title 4"/>
          <p:cNvSpPr>
            <a:spLocks noGrp="1"/>
          </p:cNvSpPr>
          <p:nvPr>
            <p:ph type="title"/>
          </p:nvPr>
        </p:nvSpPr>
        <p:spPr>
          <a:xfrm>
            <a:off x="1814862" y="1149823"/>
            <a:ext cx="5580000" cy="2120828"/>
          </a:xfrm>
        </p:spPr>
        <p:txBody>
          <a:bodyPr/>
          <a:lstStyle/>
          <a:p>
            <a:pPr algn="l"/>
            <a:r>
              <a:rPr lang="en-US" sz="2000" dirty="0">
                <a:solidFill>
                  <a:schemeClr val="accent3">
                    <a:lumMod val="75000"/>
                  </a:schemeClr>
                </a:solidFill>
              </a:rPr>
              <a:t>By gathering data from various sources and analyzing it using AI algorithms, AI Orchestration can identify patterns and trends that can be used to make predictions about future events. This can help </a:t>
            </a:r>
            <a:r>
              <a:rPr lang="en-US" sz="2000" dirty="0" smtClean="0">
                <a:solidFill>
                  <a:schemeClr val="accent3">
                    <a:lumMod val="75000"/>
                  </a:schemeClr>
                </a:solidFill>
              </a:rPr>
              <a:t>“Enza” </a:t>
            </a:r>
            <a:r>
              <a:rPr lang="en-US" sz="2000" dirty="0">
                <a:solidFill>
                  <a:schemeClr val="accent3">
                    <a:lumMod val="75000"/>
                  </a:schemeClr>
                </a:solidFill>
              </a:rPr>
              <a:t>optimize their operations and make better decisions.</a:t>
            </a:r>
          </a:p>
        </p:txBody>
      </p:sp>
      <p:sp>
        <p:nvSpPr>
          <p:cNvPr id="31" name="Google Shape;459;p42"/>
          <p:cNvSpPr txBox="1">
            <a:spLocks noGrp="1"/>
          </p:cNvSpPr>
          <p:nvPr>
            <p:ph type="title"/>
          </p:nvPr>
        </p:nvSpPr>
        <p:spPr>
          <a:xfrm>
            <a:off x="2045800" y="1000212"/>
            <a:ext cx="4758860" cy="465683"/>
          </a:xfrm>
          <a:prstGeom prst="rect">
            <a:avLst/>
          </a:prstGeom>
        </p:spPr>
        <p:txBody>
          <a:bodyPr spcFirstLastPara="1" wrap="square" lIns="91425" tIns="91425" rIns="91425" bIns="91425" anchor="ctr" anchorCtr="0">
            <a:noAutofit/>
          </a:bodyPr>
          <a:lstStyle/>
          <a:p>
            <a:pPr lvl="0">
              <a:lnSpc>
                <a:spcPct val="150000"/>
              </a:lnSpc>
              <a:buClr>
                <a:schemeClr val="hlink"/>
              </a:buClr>
              <a:buSzPts val="1100"/>
            </a:pPr>
            <a:r>
              <a:rPr lang="en" sz="2000" dirty="0"/>
              <a:t>H</a:t>
            </a:r>
            <a:r>
              <a:rPr lang="en-US" sz="2000" dirty="0"/>
              <a:t>ow can AI </a:t>
            </a:r>
            <a:r>
              <a:rPr lang="en-US" sz="2000" dirty="0" smtClean="0"/>
              <a:t>be </a:t>
            </a:r>
            <a:r>
              <a:rPr lang="en-US" sz="2000" dirty="0"/>
              <a:t>applied to Enza Orchestration Services</a:t>
            </a:r>
            <a:endParaRPr lang="en" sz="2000" dirty="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1900"/>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877091" y="1287538"/>
            <a:ext cx="5106000" cy="3085536"/>
          </a:xfrm>
          <a:prstGeom prst="rect">
            <a:avLst/>
          </a:prstGeom>
        </p:spPr>
        <p:txBody>
          <a:bodyPr spcFirstLastPara="1" wrap="square" lIns="91425" tIns="91425" rIns="91425" bIns="91425" anchor="ctr" anchorCtr="0">
            <a:noAutofit/>
          </a:bodyPr>
          <a:lstStyle/>
          <a:p>
            <a:pPr lvl="0"/>
            <a:r>
              <a:rPr lang="en-US" sz="2000" dirty="0">
                <a:solidFill>
                  <a:schemeClr val="accent3">
                    <a:lumMod val="75000"/>
                  </a:schemeClr>
                </a:solidFill>
              </a:rPr>
              <a:t>AI for fraud detection </a:t>
            </a:r>
            <a:r>
              <a:rPr lang="en-US" sz="2000" dirty="0" smtClean="0">
                <a:solidFill>
                  <a:schemeClr val="accent3">
                    <a:lumMod val="75000"/>
                  </a:schemeClr>
                </a:solidFill>
              </a:rPr>
              <a:t>uses </a:t>
            </a:r>
            <a:r>
              <a:rPr lang="en-US" sz="2000" dirty="0">
                <a:solidFill>
                  <a:schemeClr val="accent3">
                    <a:lumMod val="75000"/>
                  </a:schemeClr>
                </a:solidFill>
              </a:rPr>
              <a:t>multiple machine learning models to detect anomalies in customer behaviors and connections as well as patterns of accounts and behaviors that fit fraudulent characteristics</a:t>
            </a:r>
            <a:r>
              <a:rPr lang="en-US" sz="2000" dirty="0" smtClean="0">
                <a:solidFill>
                  <a:schemeClr val="accent3">
                    <a:lumMod val="75000"/>
                  </a:schemeClr>
                </a:solidFill>
              </a:rPr>
              <a:t>.</a:t>
            </a:r>
            <a:br>
              <a:rPr lang="en-US" sz="2000" dirty="0" smtClean="0">
                <a:solidFill>
                  <a:schemeClr val="accent3">
                    <a:lumMod val="75000"/>
                  </a:schemeClr>
                </a:solidFill>
              </a:rPr>
            </a:br>
            <a:r>
              <a:rPr lang="en-US" sz="2000" dirty="0">
                <a:solidFill>
                  <a:schemeClr val="accent3">
                    <a:lumMod val="75000"/>
                  </a:schemeClr>
                </a:solidFill>
              </a:rPr>
              <a:t/>
            </a:r>
            <a:br>
              <a:rPr lang="en-US" sz="2000" dirty="0">
                <a:solidFill>
                  <a:schemeClr val="accent3">
                    <a:lumMod val="75000"/>
                  </a:schemeClr>
                </a:solidFill>
              </a:rPr>
            </a:br>
            <a:r>
              <a:rPr lang="en-US" sz="2000" dirty="0" smtClean="0">
                <a:solidFill>
                  <a:schemeClr val="accent3">
                    <a:lumMod val="75000"/>
                  </a:schemeClr>
                </a:solidFill>
              </a:rPr>
              <a:t>AI </a:t>
            </a:r>
            <a:r>
              <a:rPr lang="en-US" sz="2000" dirty="0">
                <a:solidFill>
                  <a:schemeClr val="accent3">
                    <a:lumMod val="75000"/>
                  </a:schemeClr>
                </a:solidFill>
              </a:rPr>
              <a:t>technology </a:t>
            </a:r>
            <a:r>
              <a:rPr lang="en-US" sz="2000" dirty="0" smtClean="0">
                <a:solidFill>
                  <a:schemeClr val="accent3">
                    <a:lumMod val="75000"/>
                  </a:schemeClr>
                </a:solidFill>
              </a:rPr>
              <a:t>is used to </a:t>
            </a:r>
            <a:r>
              <a:rPr lang="en-US" sz="2000" dirty="0">
                <a:solidFill>
                  <a:schemeClr val="accent3">
                    <a:lumMod val="75000"/>
                  </a:schemeClr>
                </a:solidFill>
              </a:rPr>
              <a:t>intake all types of data, no matter how the data is formatted or where it comes from, to solve real business challenges.</a:t>
            </a:r>
            <a:r>
              <a:rPr lang="en-US" sz="2000" dirty="0" smtClean="0">
                <a:solidFill>
                  <a:schemeClr val="accent3">
                    <a:lumMod val="75000"/>
                  </a:schemeClr>
                </a:solidFill>
              </a:rPr>
              <a:t/>
            </a:r>
            <a:br>
              <a:rPr lang="en-US" sz="2000" dirty="0" smtClean="0">
                <a:solidFill>
                  <a:schemeClr val="accent3">
                    <a:lumMod val="75000"/>
                  </a:schemeClr>
                </a:solidFill>
              </a:rPr>
            </a:br>
            <a:r>
              <a:rPr lang="en-US" sz="2000" dirty="0">
                <a:solidFill>
                  <a:schemeClr val="accent3">
                    <a:lumMod val="75000"/>
                  </a:schemeClr>
                </a:solidFill>
              </a:rPr>
              <a:t/>
            </a:r>
            <a:br>
              <a:rPr lang="en-US" sz="2000" dirty="0">
                <a:solidFill>
                  <a:schemeClr val="accent3">
                    <a:lumMod val="75000"/>
                  </a:schemeClr>
                </a:solidFill>
              </a:rPr>
            </a:br>
            <a:endParaRPr sz="2000" dirty="0">
              <a:solidFill>
                <a:schemeClr val="accent3">
                  <a:lumMod val="75000"/>
                </a:schemeClr>
              </a:solidFill>
            </a:endParaRPr>
          </a:p>
        </p:txBody>
      </p:sp>
      <p:sp>
        <p:nvSpPr>
          <p:cNvPr id="604" name="Google Shape;604;p48"/>
          <p:cNvSpPr txBox="1">
            <a:spLocks noGrp="1"/>
          </p:cNvSpPr>
          <p:nvPr>
            <p:ph type="title" idx="2"/>
          </p:nvPr>
        </p:nvSpPr>
        <p:spPr>
          <a:xfrm>
            <a:off x="813242" y="937806"/>
            <a:ext cx="500098" cy="311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02.</a:t>
            </a:r>
            <a:endParaRPr sz="2000" dirty="0"/>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
        <p:nvSpPr>
          <p:cNvPr id="14" name="Google Shape;459;p42"/>
          <p:cNvSpPr txBox="1">
            <a:spLocks/>
          </p:cNvSpPr>
          <p:nvPr/>
        </p:nvSpPr>
        <p:spPr>
          <a:xfrm>
            <a:off x="1181613" y="860731"/>
            <a:ext cx="5113487" cy="4656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Bebas Neue"/>
              <a:buNone/>
              <a:defRPr sz="5000" b="0" i="0" u="none" strike="noStrike" cap="none">
                <a:solidFill>
                  <a:schemeClr val="accen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000" dirty="0" smtClean="0"/>
              <a:t>Visa and MasterCard use AI for Fraud Risk Management</a:t>
            </a:r>
            <a:endParaRPr lang="en-US" sz="2000" dirty="0"/>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8" name="Google Shape;1518;p72"/>
          <p:cNvSpPr txBox="1">
            <a:spLocks noGrp="1"/>
          </p:cNvSpPr>
          <p:nvPr>
            <p:ph type="ctrTitle"/>
          </p:nvPr>
        </p:nvSpPr>
        <p:spPr>
          <a:xfrm>
            <a:off x="2435100" y="721006"/>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519" name="Google Shape;1519;p7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b="1" dirty="0">
                <a:solidFill>
                  <a:schemeClr val="accent2"/>
                </a:solidFill>
              </a:rPr>
              <a:t>Do you have any questions</a:t>
            </a:r>
            <a:r>
              <a:rPr lang="en" b="1" dirty="0" smtClean="0">
                <a:solidFill>
                  <a:schemeClr val="accent2"/>
                </a:solidFill>
              </a:rPr>
              <a:t>?</a:t>
            </a:r>
            <a:endParaRPr b="1" dirty="0">
              <a:solidFill>
                <a:schemeClr val="accent2"/>
              </a:solidFill>
            </a:endParaRPr>
          </a:p>
        </p:txBody>
      </p:sp>
      <p:sp>
        <p:nvSpPr>
          <p:cNvPr id="1520" name="Google Shape;1520;p72"/>
          <p:cNvSpPr/>
          <p:nvPr/>
        </p:nvSpPr>
        <p:spPr>
          <a:xfrm>
            <a:off x="3875209" y="1812301"/>
            <a:ext cx="395494" cy="39549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72"/>
          <p:cNvGrpSpPr/>
          <p:nvPr/>
        </p:nvGrpSpPr>
        <p:grpSpPr>
          <a:xfrm>
            <a:off x="-267175" y="1108580"/>
            <a:ext cx="3397850" cy="187275"/>
            <a:chOff x="-3237675" y="-1132050"/>
            <a:chExt cx="3397850" cy="187275"/>
          </a:xfrm>
        </p:grpSpPr>
        <p:sp>
          <p:nvSpPr>
            <p:cNvPr id="1533" name="Google Shape;1533;p7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p:cNvSpPr txBox="1"/>
          <p:nvPr/>
        </p:nvSpPr>
        <p:spPr>
          <a:xfrm>
            <a:off x="1967250" y="563776"/>
            <a:ext cx="5219700" cy="3977640"/>
          </a:xfrm>
          <a:prstGeom prst="rect">
            <a:avLst/>
          </a:prstGeom>
          <a:solidFill>
            <a:srgbClr val="E7E7E7"/>
          </a:solidFill>
        </p:spPr>
        <p:txBody>
          <a:bodyPr wrap="square" rtlCol="0">
            <a:spAutoFit/>
          </a:bodyPr>
          <a:lstStyle/>
          <a:p>
            <a:endParaRPr lang="en-US" dirty="0"/>
          </a:p>
        </p:txBody>
      </p:sp>
      <p:sp>
        <p:nvSpPr>
          <p:cNvPr id="17" name="Google Shape;1517;p72"/>
          <p:cNvSpPr/>
          <p:nvPr/>
        </p:nvSpPr>
        <p:spPr>
          <a:xfrm>
            <a:off x="2591750" y="74580"/>
            <a:ext cx="996600" cy="9966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8;p72"/>
          <p:cNvSpPr txBox="1">
            <a:spLocks/>
          </p:cNvSpPr>
          <p:nvPr/>
        </p:nvSpPr>
        <p:spPr>
          <a:xfrm>
            <a:off x="2373050" y="739106"/>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200"/>
              <a:buFont typeface="Bebas Neue"/>
              <a:buNone/>
              <a:defRPr sz="9100" b="0" i="0" u="none" strike="noStrike" cap="none">
                <a:solidFill>
                  <a:schemeClr val="accen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n-US" smtClean="0"/>
              <a:t>THANKS</a:t>
            </a:r>
            <a:endParaRPr lang="en-US" dirty="0"/>
          </a:p>
        </p:txBody>
      </p:sp>
      <p:sp>
        <p:nvSpPr>
          <p:cNvPr id="19" name="Google Shape;1519;p72"/>
          <p:cNvSpPr txBox="1">
            <a:spLocks/>
          </p:cNvSpPr>
          <p:nvPr/>
        </p:nvSpPr>
        <p:spPr>
          <a:xfrm>
            <a:off x="2851273" y="1912696"/>
            <a:ext cx="3778800" cy="127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aleway Medium"/>
              <a:buNone/>
              <a:defRPr sz="1800" b="0" i="0" u="none" strike="noStrike" cap="none">
                <a:solidFill>
                  <a:schemeClr val="dk2"/>
                </a:solidFill>
                <a:latin typeface="Raleway Medium"/>
                <a:ea typeface="Raleway Medium"/>
                <a:cs typeface="Raleway Medium"/>
                <a:sym typeface="Raleway Medium"/>
              </a:defRPr>
            </a:lvl1pPr>
            <a:lvl2pPr marL="914400" marR="0" lvl="1"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dk2"/>
              </a:buClr>
              <a:buSzPts val="1800"/>
              <a:buFont typeface="Raleway Medium"/>
              <a:buNone/>
              <a:defRPr sz="1800" b="0" i="0" u="none" strike="noStrike" cap="none">
                <a:solidFill>
                  <a:schemeClr val="dk2"/>
                </a:solidFill>
                <a:latin typeface="Raleway Medium"/>
                <a:ea typeface="Raleway Medium"/>
                <a:cs typeface="Raleway Medium"/>
                <a:sym typeface="Raleway Medium"/>
              </a:defRPr>
            </a:lvl9pPr>
          </a:lstStyle>
          <a:p>
            <a:pPr marL="0" indent="0">
              <a:buClr>
                <a:schemeClr val="hlink"/>
              </a:buClr>
              <a:buSzPts val="1100"/>
              <a:buFont typeface="Arial"/>
              <a:buNone/>
            </a:pPr>
            <a:r>
              <a:rPr lang="en-US" b="1" smtClean="0">
                <a:solidFill>
                  <a:schemeClr val="accent2"/>
                </a:solidFill>
              </a:rPr>
              <a:t>Do you have any questions?</a:t>
            </a:r>
            <a:endParaRPr lang="en-US" b="1" dirty="0">
              <a:solidFill>
                <a:schemeClr val="accent2"/>
              </a:solidFill>
            </a:endParaRPr>
          </a:p>
        </p:txBody>
      </p:sp>
    </p:spTree>
    <p:extLst>
      <p:ext uri="{BB962C8B-B14F-4D97-AF65-F5344CB8AC3E}">
        <p14:creationId xmlns:p14="http://schemas.microsoft.com/office/powerpoint/2010/main" val="248778288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217</Words>
  <Application>Microsoft Office PowerPoint</Application>
  <PresentationFormat>On-screen Show (16:9)</PresentationFormat>
  <Paragraphs>24</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Nunito</vt:lpstr>
      <vt:lpstr>Bebas Neue</vt:lpstr>
      <vt:lpstr>Raleway</vt:lpstr>
      <vt:lpstr>Raleway Medium</vt:lpstr>
      <vt:lpstr>Verdana</vt:lpstr>
      <vt:lpstr>Arial</vt:lpstr>
      <vt:lpstr>Artificial Intelligence (AI) Startup Business Plan by Slidesgo</vt:lpstr>
      <vt:lpstr>Visa and MasterCard use AI for Fraud Risk Management</vt:lpstr>
      <vt:lpstr>OVERVIEW</vt:lpstr>
      <vt:lpstr>By gathering data from various sources and analyzing it using AI algorithms, AI Orchestration can identify patterns and trends that can be used to make predictions about future events. This can help “Enza” optimize their operations and make better decisions.</vt:lpstr>
      <vt:lpstr>AI for fraud detection uses multiple machine learning models to detect anomalies in customer behaviors and connections as well as patterns of accounts and behaviors that fit fraudulent characteristics.  AI technology is used to intake all types of data, no matter how the data is formatted or where it comes from, to solve real business challenges.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and MasterCard uses AI for Fraud Risk Management</dc:title>
  <cp:lastModifiedBy>Microsoft account</cp:lastModifiedBy>
  <cp:revision>14</cp:revision>
  <dcterms:modified xsi:type="dcterms:W3CDTF">2024-01-21T11:02:07Z</dcterms:modified>
</cp:coreProperties>
</file>