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0" r:id="rId3"/>
    <p:sldId id="257" r:id="rId4"/>
    <p:sldId id="262" r:id="rId5"/>
    <p:sldId id="273" r:id="rId6"/>
    <p:sldId id="270" r:id="rId7"/>
  </p:sldIdLst>
  <p:sldSz cx="18288000" cy="10287000"/>
  <p:notesSz cx="6858000" cy="9144000"/>
  <p:embeddedFontLst>
    <p:embeddedFont>
      <p:font typeface="Aldhabi" panose="01000000000000000000" pitchFamily="2" charset="-78"/>
      <p:regular r:id="rId8"/>
    </p:embeddedFont>
    <p:embeddedFont>
      <p:font typeface="Nirmala UI Semilight" panose="020B0402040204020203" pitchFamily="34" charset="0"/>
      <p:regular r:id="rId9"/>
    </p:embeddedFont>
    <p:embeddedFont>
      <p:font typeface="Open Sans" panose="020B0606030504020204" pitchFamily="34" charset="0"/>
      <p:regular r:id="rId10"/>
      <p:bold r:id="rId11"/>
      <p:italic r:id="rId12"/>
      <p:boldItalic r:id="rId13"/>
    </p:embeddedFont>
    <p:embeddedFont>
      <p:font typeface="Open Sans Bold" panose="020B0806030504020204" charset="0"/>
      <p:regular r:id="rId14"/>
    </p:embeddedFont>
    <p:embeddedFont>
      <p:font typeface="Poppins Bold" panose="020B0604020202020204" charset="0"/>
      <p:regular r:id="rId15"/>
    </p:embeddedFont>
    <p:embeddedFont>
      <p:font typeface="Poppins Ultra-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193"/>
    <a:srgbClr val="F99A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5.sv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dirty="0"/>
          </a:p>
        </p:txBody>
      </p:sp>
      <p:sp>
        <p:nvSpPr>
          <p:cNvPr id="3" name="Freeform 3"/>
          <p:cNvSpPr/>
          <p:nvPr/>
        </p:nvSpPr>
        <p:spPr>
          <a:xfrm>
            <a:off x="12618527" y="-1745836"/>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2915273" y="5804957"/>
            <a:ext cx="2284867" cy="2284867"/>
          </a:xfrm>
          <a:custGeom>
            <a:avLst/>
            <a:gdLst/>
            <a:ahLst/>
            <a:cxnLst/>
            <a:rect l="l" t="t" r="r" b="b"/>
            <a:pathLst>
              <a:path w="2284867" h="2284867">
                <a:moveTo>
                  <a:pt x="0" y="0"/>
                </a:moveTo>
                <a:lnTo>
                  <a:pt x="2284867" y="0"/>
                </a:lnTo>
                <a:lnTo>
                  <a:pt x="2284867" y="2284866"/>
                </a:lnTo>
                <a:lnTo>
                  <a:pt x="0" y="22848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2009140" y="4668318"/>
            <a:ext cx="8507318" cy="1863331"/>
          </a:xfrm>
          <a:prstGeom prst="rect">
            <a:avLst/>
          </a:prstGeom>
        </p:spPr>
        <p:txBody>
          <a:bodyPr lIns="0" tIns="0" rIns="0" bIns="0" rtlCol="0" anchor="t">
            <a:spAutoFit/>
          </a:bodyPr>
          <a:lstStyle/>
          <a:p>
            <a:pPr>
              <a:lnSpc>
                <a:spcPts val="15275"/>
              </a:lnSpc>
              <a:spcBef>
                <a:spcPct val="0"/>
              </a:spcBef>
            </a:pPr>
            <a:r>
              <a:rPr lang="en-US" sz="10910" dirty="0">
                <a:solidFill>
                  <a:srgbClr val="FFFFFF"/>
                </a:solidFill>
                <a:latin typeface="Poppins Ultra-Bold"/>
              </a:rPr>
              <a:t>ENZA</a:t>
            </a:r>
          </a:p>
        </p:txBody>
      </p:sp>
      <p:sp>
        <p:nvSpPr>
          <p:cNvPr id="7" name="Freeform 7"/>
          <p:cNvSpPr/>
          <p:nvPr/>
        </p:nvSpPr>
        <p:spPr>
          <a:xfrm>
            <a:off x="11193410" y="4082284"/>
            <a:ext cx="951933" cy="951933"/>
          </a:xfrm>
          <a:custGeom>
            <a:avLst/>
            <a:gdLst/>
            <a:ahLst/>
            <a:cxnLst/>
            <a:rect l="l" t="t" r="r" b="b"/>
            <a:pathLst>
              <a:path w="951933" h="951933">
                <a:moveTo>
                  <a:pt x="0" y="0"/>
                </a:moveTo>
                <a:lnTo>
                  <a:pt x="951934" y="0"/>
                </a:lnTo>
                <a:lnTo>
                  <a:pt x="951934" y="951934"/>
                </a:lnTo>
                <a:lnTo>
                  <a:pt x="0" y="9519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2009140" y="6918815"/>
            <a:ext cx="8507318" cy="307777"/>
          </a:xfrm>
          <a:prstGeom prst="rect">
            <a:avLst/>
          </a:prstGeom>
        </p:spPr>
        <p:txBody>
          <a:bodyPr lIns="0" tIns="0" rIns="0" bIns="0" rtlCol="0" anchor="t">
            <a:spAutoFit/>
          </a:bodyPr>
          <a:lstStyle/>
          <a:p>
            <a:pPr>
              <a:lnSpc>
                <a:spcPts val="2379"/>
              </a:lnSpc>
              <a:spcBef>
                <a:spcPct val="0"/>
              </a:spcBef>
            </a:pPr>
            <a:r>
              <a:rPr lang="en-US" sz="2000" spc="1038" dirty="0">
                <a:solidFill>
                  <a:srgbClr val="F66E1A"/>
                </a:solidFill>
                <a:latin typeface="Open Sans"/>
              </a:rPr>
              <a:t>PRESENTED BY MARIAM JAN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2303563"/>
            <a:ext cx="7983437" cy="7983437"/>
            <a:chOff x="0" y="0"/>
            <a:chExt cx="3282950" cy="3282950"/>
          </a:xfrm>
          <a:blipFill dpi="0" rotWithShape="1">
            <a:blip r:embed="rId4">
              <a:extLst>
                <a:ext uri="{28A0092B-C50C-407E-A947-70E740481C1C}">
                  <a14:useLocalDpi xmlns:a14="http://schemas.microsoft.com/office/drawing/2010/main" val="0"/>
                </a:ext>
              </a:extLst>
            </a:blip>
            <a:srcRect/>
            <a:stretch>
              <a:fillRect/>
            </a:stretch>
          </a:blipFill>
        </p:grpSpPr>
        <p:sp>
          <p:nvSpPr>
            <p:cNvPr id="4" name="Freeform 4"/>
            <p:cNvSpPr/>
            <p:nvPr/>
          </p:nvSpPr>
          <p:spPr>
            <a:xfrm>
              <a:off x="0" y="0"/>
              <a:ext cx="3282950" cy="3282950"/>
            </a:xfrm>
            <a:custGeom>
              <a:avLst/>
              <a:gdLst/>
              <a:ahLst/>
              <a:cxnLst/>
              <a:rect l="l" t="t" r="r" b="b"/>
              <a:pathLst>
                <a:path w="3282950" h="3282950">
                  <a:moveTo>
                    <a:pt x="0" y="0"/>
                  </a:moveTo>
                  <a:lnTo>
                    <a:pt x="2532380" y="0"/>
                  </a:lnTo>
                  <a:cubicBezTo>
                    <a:pt x="2946400" y="0"/>
                    <a:pt x="3282950" y="336550"/>
                    <a:pt x="3282950" y="750570"/>
                  </a:cubicBezTo>
                  <a:lnTo>
                    <a:pt x="3282950" y="3282950"/>
                  </a:lnTo>
                  <a:lnTo>
                    <a:pt x="0" y="3282950"/>
                  </a:lnTo>
                  <a:lnTo>
                    <a:pt x="0" y="0"/>
                  </a:lnTo>
                  <a:close/>
                </a:path>
              </a:pathLst>
            </a:custGeom>
            <a:grpFill/>
          </p:spPr>
          <p:txBody>
            <a:bodyPr/>
            <a:lstStyle/>
            <a:p>
              <a:endParaRPr lang="en-US"/>
            </a:p>
          </p:txBody>
        </p:sp>
      </p:grpSp>
      <p:sp>
        <p:nvSpPr>
          <p:cNvPr id="5" name="Freeform 5"/>
          <p:cNvSpPr/>
          <p:nvPr/>
        </p:nvSpPr>
        <p:spPr>
          <a:xfrm rot="-5400000">
            <a:off x="7675601" y="4514121"/>
            <a:ext cx="3177069" cy="5124305"/>
          </a:xfrm>
          <a:custGeom>
            <a:avLst/>
            <a:gdLst/>
            <a:ahLst/>
            <a:cxnLst/>
            <a:rect l="l" t="t" r="r" b="b"/>
            <a:pathLst>
              <a:path w="3177069" h="5124305">
                <a:moveTo>
                  <a:pt x="0" y="0"/>
                </a:moveTo>
                <a:lnTo>
                  <a:pt x="3177069" y="0"/>
                </a:lnTo>
                <a:lnTo>
                  <a:pt x="3177069" y="5124305"/>
                </a:lnTo>
                <a:lnTo>
                  <a:pt x="0" y="51243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TextBox 6"/>
          <p:cNvSpPr txBox="1"/>
          <p:nvPr/>
        </p:nvSpPr>
        <p:spPr>
          <a:xfrm>
            <a:off x="7433082" y="6843310"/>
            <a:ext cx="3992750" cy="573170"/>
          </a:xfrm>
          <a:prstGeom prst="rect">
            <a:avLst/>
          </a:prstGeom>
        </p:spPr>
        <p:txBody>
          <a:bodyPr lIns="0" tIns="0" rIns="0" bIns="0" rtlCol="0" anchor="t">
            <a:spAutoFit/>
          </a:bodyPr>
          <a:lstStyle/>
          <a:p>
            <a:pPr>
              <a:lnSpc>
                <a:spcPts val="2239"/>
              </a:lnSpc>
              <a:spcBef>
                <a:spcPct val="0"/>
              </a:spcBef>
            </a:pPr>
            <a:r>
              <a:rPr lang="en-US" sz="2400" dirty="0">
                <a:solidFill>
                  <a:srgbClr val="FFFFFF"/>
                </a:solidFill>
                <a:latin typeface="Nirmala UI Semilight" panose="020B0402040204020203" pitchFamily="34" charset="0"/>
                <a:ea typeface="Nirmala UI Semilight" panose="020B0402040204020203" pitchFamily="34" charset="0"/>
                <a:cs typeface="Nirmala UI Semilight" panose="020B0402040204020203" pitchFamily="34" charset="0"/>
              </a:rPr>
              <a:t>How do Visa and Mastercard uses AI</a:t>
            </a:r>
          </a:p>
        </p:txBody>
      </p:sp>
      <p:sp>
        <p:nvSpPr>
          <p:cNvPr id="7" name="TextBox 7"/>
          <p:cNvSpPr txBox="1"/>
          <p:nvPr/>
        </p:nvSpPr>
        <p:spPr>
          <a:xfrm>
            <a:off x="7433082" y="6159251"/>
            <a:ext cx="3264226" cy="341055"/>
          </a:xfrm>
          <a:prstGeom prst="rect">
            <a:avLst/>
          </a:prstGeom>
        </p:spPr>
        <p:txBody>
          <a:bodyPr lIns="0" tIns="0" rIns="0" bIns="0" rtlCol="0" anchor="t">
            <a:spAutoFit/>
          </a:bodyPr>
          <a:lstStyle/>
          <a:p>
            <a:pPr>
              <a:lnSpc>
                <a:spcPts val="2799"/>
              </a:lnSpc>
              <a:spcBef>
                <a:spcPct val="0"/>
              </a:spcBef>
            </a:pPr>
            <a:r>
              <a:rPr lang="en-US" sz="1999" dirty="0">
                <a:solidFill>
                  <a:srgbClr val="FFFFFF"/>
                </a:solidFill>
                <a:latin typeface="Poppins Bold"/>
              </a:rPr>
              <a:t>1ST</a:t>
            </a:r>
          </a:p>
        </p:txBody>
      </p:sp>
      <p:sp>
        <p:nvSpPr>
          <p:cNvPr id="8" name="Freeform 8"/>
          <p:cNvSpPr/>
          <p:nvPr/>
        </p:nvSpPr>
        <p:spPr>
          <a:xfrm rot="-5400000">
            <a:off x="13108613" y="4514121"/>
            <a:ext cx="3177069" cy="5124305"/>
          </a:xfrm>
          <a:custGeom>
            <a:avLst/>
            <a:gdLst/>
            <a:ahLst/>
            <a:cxnLst/>
            <a:rect l="l" t="t" r="r" b="b"/>
            <a:pathLst>
              <a:path w="3177069" h="5124305">
                <a:moveTo>
                  <a:pt x="0" y="0"/>
                </a:moveTo>
                <a:lnTo>
                  <a:pt x="3177069" y="0"/>
                </a:lnTo>
                <a:lnTo>
                  <a:pt x="3177069" y="5124305"/>
                </a:lnTo>
                <a:lnTo>
                  <a:pt x="0" y="51243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TextBox 9"/>
          <p:cNvSpPr txBox="1"/>
          <p:nvPr/>
        </p:nvSpPr>
        <p:spPr>
          <a:xfrm>
            <a:off x="12535451" y="6761217"/>
            <a:ext cx="4723849" cy="573170"/>
          </a:xfrm>
          <a:prstGeom prst="rect">
            <a:avLst/>
          </a:prstGeom>
        </p:spPr>
        <p:txBody>
          <a:bodyPr wrap="square" lIns="0" tIns="0" rIns="0" bIns="0" rtlCol="0" anchor="t">
            <a:spAutoFit/>
          </a:bodyPr>
          <a:lstStyle/>
          <a:p>
            <a:pPr>
              <a:lnSpc>
                <a:spcPts val="2239"/>
              </a:lnSpc>
              <a:spcBef>
                <a:spcPct val="0"/>
              </a:spcBef>
            </a:pPr>
            <a:r>
              <a:rPr lang="en-US" sz="2400" dirty="0">
                <a:solidFill>
                  <a:srgbClr val="FFFFFF"/>
                </a:solidFill>
                <a:latin typeface="Nirmala UI Semilight" panose="020B0402040204020203" pitchFamily="34" charset="0"/>
                <a:ea typeface="Nirmala UI Semilight" panose="020B0402040204020203" pitchFamily="34" charset="0"/>
                <a:cs typeface="Nirmala UI Semilight" panose="020B0402040204020203" pitchFamily="34" charset="0"/>
              </a:rPr>
              <a:t>How can AI  be applied to Enza Orchestration Services</a:t>
            </a:r>
          </a:p>
        </p:txBody>
      </p:sp>
      <p:sp>
        <p:nvSpPr>
          <p:cNvPr id="10" name="TextBox 10"/>
          <p:cNvSpPr txBox="1"/>
          <p:nvPr/>
        </p:nvSpPr>
        <p:spPr>
          <a:xfrm>
            <a:off x="12557387" y="6115893"/>
            <a:ext cx="3264226" cy="341055"/>
          </a:xfrm>
          <a:prstGeom prst="rect">
            <a:avLst/>
          </a:prstGeom>
        </p:spPr>
        <p:txBody>
          <a:bodyPr lIns="0" tIns="0" rIns="0" bIns="0" rtlCol="0" anchor="t">
            <a:spAutoFit/>
          </a:bodyPr>
          <a:lstStyle/>
          <a:p>
            <a:pPr>
              <a:lnSpc>
                <a:spcPts val="2799"/>
              </a:lnSpc>
              <a:spcBef>
                <a:spcPct val="0"/>
              </a:spcBef>
            </a:pPr>
            <a:r>
              <a:rPr lang="en-US" sz="1999" dirty="0">
                <a:solidFill>
                  <a:srgbClr val="FFFFFF"/>
                </a:solidFill>
                <a:latin typeface="Poppins Bold"/>
              </a:rPr>
              <a:t>2ND</a:t>
            </a:r>
          </a:p>
        </p:txBody>
      </p:sp>
      <p:sp>
        <p:nvSpPr>
          <p:cNvPr id="11" name="Freeform 11"/>
          <p:cNvSpPr/>
          <p:nvPr/>
        </p:nvSpPr>
        <p:spPr>
          <a:xfrm>
            <a:off x="5296242" y="1827596"/>
            <a:ext cx="951933" cy="951933"/>
          </a:xfrm>
          <a:custGeom>
            <a:avLst/>
            <a:gdLst/>
            <a:ahLst/>
            <a:cxnLst/>
            <a:rect l="l" t="t" r="r" b="b"/>
            <a:pathLst>
              <a:path w="951933" h="951933">
                <a:moveTo>
                  <a:pt x="0" y="0"/>
                </a:moveTo>
                <a:lnTo>
                  <a:pt x="951933" y="0"/>
                </a:lnTo>
                <a:lnTo>
                  <a:pt x="951933" y="951934"/>
                </a:lnTo>
                <a:lnTo>
                  <a:pt x="0" y="95193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2" name="TextBox 12"/>
          <p:cNvSpPr txBox="1"/>
          <p:nvPr/>
        </p:nvSpPr>
        <p:spPr>
          <a:xfrm>
            <a:off x="10820400" y="2613668"/>
            <a:ext cx="6970960" cy="859210"/>
          </a:xfrm>
          <a:prstGeom prst="rect">
            <a:avLst/>
          </a:prstGeom>
        </p:spPr>
        <p:txBody>
          <a:bodyPr lIns="0" tIns="0" rIns="0" bIns="0" rtlCol="0" anchor="t">
            <a:spAutoFit/>
          </a:bodyPr>
          <a:lstStyle/>
          <a:p>
            <a:pPr>
              <a:lnSpc>
                <a:spcPts val="6720"/>
              </a:lnSpc>
            </a:pPr>
            <a:r>
              <a:rPr lang="en-US" sz="5600" dirty="0">
                <a:solidFill>
                  <a:srgbClr val="171616"/>
                </a:solidFill>
                <a:latin typeface="Poppins Bold"/>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43200" y="5054794"/>
            <a:ext cx="6304087" cy="6304087"/>
          </a:xfrm>
          <a:custGeom>
            <a:avLst/>
            <a:gdLst/>
            <a:ahLst/>
            <a:cxnLst/>
            <a:rect l="l" t="t" r="r" b="b"/>
            <a:pathLst>
              <a:path w="6304087" h="6304087">
                <a:moveTo>
                  <a:pt x="0" y="0"/>
                </a:moveTo>
                <a:lnTo>
                  <a:pt x="6304087" y="0"/>
                </a:lnTo>
                <a:lnTo>
                  <a:pt x="6304087" y="6304087"/>
                </a:lnTo>
                <a:lnTo>
                  <a:pt x="0" y="63040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609600" y="1866901"/>
            <a:ext cx="6729803" cy="6729776"/>
            <a:chOff x="-1111304" y="-118915"/>
            <a:chExt cx="6350000" cy="6349975"/>
          </a:xfrm>
          <a:blipFill dpi="0" rotWithShape="1">
            <a:blip r:embed="rId4">
              <a:extLst>
                <a:ext uri="{28A0092B-C50C-407E-A947-70E740481C1C}">
                  <a14:useLocalDpi xmlns:a14="http://schemas.microsoft.com/office/drawing/2010/main" val="0"/>
                </a:ext>
              </a:extLst>
            </a:blip>
            <a:srcRect/>
            <a:stretch>
              <a:fillRect/>
            </a:stretch>
          </a:blipFill>
        </p:grpSpPr>
        <p:sp>
          <p:nvSpPr>
            <p:cNvPr id="4" name="Freeform 4"/>
            <p:cNvSpPr/>
            <p:nvPr/>
          </p:nvSpPr>
          <p:spPr>
            <a:xfrm>
              <a:off x="-1111304" y="-118915"/>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grpFill/>
          </p:spPr>
          <p:txBody>
            <a:bodyPr/>
            <a:lstStyle/>
            <a:p>
              <a:endParaRPr lang="en-US" dirty="0"/>
            </a:p>
          </p:txBody>
        </p:sp>
      </p:grpSp>
      <p:sp>
        <p:nvSpPr>
          <p:cNvPr id="5" name="Freeform 5"/>
          <p:cNvSpPr/>
          <p:nvPr/>
        </p:nvSpPr>
        <p:spPr>
          <a:xfrm>
            <a:off x="4648200" y="1337871"/>
            <a:ext cx="951933" cy="951933"/>
          </a:xfrm>
          <a:custGeom>
            <a:avLst/>
            <a:gdLst/>
            <a:ahLst/>
            <a:cxnLst/>
            <a:rect l="l" t="t" r="r" b="b"/>
            <a:pathLst>
              <a:path w="951933" h="951933">
                <a:moveTo>
                  <a:pt x="0" y="0"/>
                </a:moveTo>
                <a:lnTo>
                  <a:pt x="951933" y="0"/>
                </a:lnTo>
                <a:lnTo>
                  <a:pt x="951933"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8196765" y="1018752"/>
            <a:ext cx="6726842" cy="859210"/>
          </a:xfrm>
          <a:prstGeom prst="rect">
            <a:avLst/>
          </a:prstGeom>
        </p:spPr>
        <p:txBody>
          <a:bodyPr lIns="0" tIns="0" rIns="0" bIns="0" rtlCol="0" anchor="t">
            <a:spAutoFit/>
          </a:bodyPr>
          <a:lstStyle/>
          <a:p>
            <a:pPr>
              <a:lnSpc>
                <a:spcPts val="6720"/>
              </a:lnSpc>
            </a:pPr>
            <a:r>
              <a:rPr lang="en-US" sz="5600" dirty="0">
                <a:solidFill>
                  <a:srgbClr val="171616"/>
                </a:solidFill>
                <a:latin typeface="Poppins Bold"/>
              </a:rPr>
              <a:t>When ?</a:t>
            </a:r>
          </a:p>
        </p:txBody>
      </p:sp>
      <p:sp>
        <p:nvSpPr>
          <p:cNvPr id="9" name="TextBox 8">
            <a:extLst>
              <a:ext uri="{FF2B5EF4-FFF2-40B4-BE49-F238E27FC236}">
                <a16:creationId xmlns:a16="http://schemas.microsoft.com/office/drawing/2014/main" id="{8CD18BAC-C440-BCFB-0965-2EF8D7833459}"/>
              </a:ext>
            </a:extLst>
          </p:cNvPr>
          <p:cNvSpPr txBox="1"/>
          <p:nvPr/>
        </p:nvSpPr>
        <p:spPr>
          <a:xfrm>
            <a:off x="8169726" y="5231789"/>
            <a:ext cx="8665558" cy="2308324"/>
          </a:xfrm>
          <a:prstGeom prst="rect">
            <a:avLst/>
          </a:prstGeom>
          <a:noFill/>
        </p:spPr>
        <p:txBody>
          <a:bodyPr wrap="square" rtlCol="0">
            <a:spAutoFit/>
          </a:bodyPr>
          <a:lstStyle/>
          <a:p>
            <a:r>
              <a:rPr lang="en-US" sz="2400" b="0" i="0" dirty="0">
                <a:solidFill>
                  <a:srgbClr val="374151"/>
                </a:solidFill>
                <a:effectLst/>
                <a:cs typeface="Aldhabi" panose="01000000000000000000" pitchFamily="2" charset="-78"/>
              </a:rPr>
              <a:t>Mastercard started using AI in 2016 when they introduced "Decision Intelligence." This technology uses AI to better detect and prevent fraud. It looks at each transaction and checks things like where it's happening, what device is used. This helps make sure that authentic transactions aren't wrongly declined while catching more of the fraudulent ones.</a:t>
            </a:r>
            <a:endParaRPr lang="en-US" sz="2400" dirty="0"/>
          </a:p>
        </p:txBody>
      </p:sp>
      <p:sp>
        <p:nvSpPr>
          <p:cNvPr id="10" name="TextBox 9">
            <a:extLst>
              <a:ext uri="{FF2B5EF4-FFF2-40B4-BE49-F238E27FC236}">
                <a16:creationId xmlns:a16="http://schemas.microsoft.com/office/drawing/2014/main" id="{DF1A8C11-4F53-1655-2F4F-4BCA81A6DE28}"/>
              </a:ext>
            </a:extLst>
          </p:cNvPr>
          <p:cNvSpPr txBox="1"/>
          <p:nvPr/>
        </p:nvSpPr>
        <p:spPr>
          <a:xfrm>
            <a:off x="8169726" y="2476500"/>
            <a:ext cx="9422642" cy="1846659"/>
          </a:xfrm>
          <a:prstGeom prst="rect">
            <a:avLst/>
          </a:prstGeom>
          <a:noFill/>
        </p:spPr>
        <p:txBody>
          <a:bodyPr wrap="square" rtlCol="0">
            <a:spAutoFit/>
          </a:bodyPr>
          <a:lstStyle/>
          <a:p>
            <a:r>
              <a:rPr lang="en-US" sz="2400" i="0" dirty="0">
                <a:solidFill>
                  <a:srgbClr val="0F0F0F"/>
                </a:solidFill>
                <a:effectLst/>
                <a:cs typeface="Aldhabi" panose="01000000000000000000" pitchFamily="2" charset="-78"/>
              </a:rPr>
              <a:t>Visa started using AI </a:t>
            </a:r>
            <a:r>
              <a:rPr lang="en-US" sz="2400" dirty="0">
                <a:solidFill>
                  <a:srgbClr val="0F0F0F"/>
                </a:solidFill>
                <a:cs typeface="Aldhabi" panose="01000000000000000000" pitchFamily="2" charset="-78"/>
              </a:rPr>
              <a:t>i</a:t>
            </a:r>
            <a:r>
              <a:rPr lang="en-US" sz="2400" i="0" dirty="0">
                <a:solidFill>
                  <a:srgbClr val="0F0F0F"/>
                </a:solidFill>
                <a:effectLst/>
                <a:cs typeface="Aldhabi" panose="01000000000000000000" pitchFamily="2" charset="-78"/>
              </a:rPr>
              <a:t>n 2016, they introduced something called "Visa ID Intelligence". This was a set of tools using AI to help companies make their online </a:t>
            </a:r>
            <a:r>
              <a:rPr lang="en-US" sz="2400" b="0" i="0" dirty="0">
                <a:solidFill>
                  <a:srgbClr val="0F0F0F"/>
                </a:solidFill>
                <a:effectLst/>
                <a:cs typeface="Aldhabi" panose="01000000000000000000" pitchFamily="2" charset="-78"/>
              </a:rPr>
              <a:t>security better it </a:t>
            </a:r>
            <a:r>
              <a:rPr lang="en-US" sz="2400" b="0" i="0" dirty="0">
                <a:solidFill>
                  <a:srgbClr val="374151"/>
                </a:solidFill>
                <a:effectLst/>
                <a:latin typeface="Söhne"/>
              </a:rPr>
              <a:t>analyzes transaction data and user behavior to help detect and prevent unauthorized or fraudulent transactions.</a:t>
            </a:r>
            <a:r>
              <a:rPr lang="en-US" sz="2400" b="0" i="0" dirty="0">
                <a:solidFill>
                  <a:srgbClr val="040C28"/>
                </a:solidFill>
                <a:effectLst/>
                <a:latin typeface="Google Sans"/>
              </a:rPr>
              <a:t> </a:t>
            </a:r>
            <a:endParaRPr lang="en-US" sz="2400" dirty="0">
              <a:solidFill>
                <a:srgbClr val="171616"/>
              </a:solidFill>
              <a:cs typeface="Aldhabi" panose="01000000000000000000" pitchFamily="2" charset="-78"/>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94617" y="1693689"/>
            <a:ext cx="1447374" cy="1447374"/>
          </a:xfrm>
          <a:custGeom>
            <a:avLst/>
            <a:gdLst/>
            <a:ahLst/>
            <a:cxnLst/>
            <a:rect l="l" t="t" r="r" b="b"/>
            <a:pathLst>
              <a:path w="1447374" h="1447374">
                <a:moveTo>
                  <a:pt x="0" y="0"/>
                </a:moveTo>
                <a:lnTo>
                  <a:pt x="1447374" y="0"/>
                </a:lnTo>
                <a:lnTo>
                  <a:pt x="1447374" y="1447374"/>
                </a:lnTo>
                <a:lnTo>
                  <a:pt x="0" y="14473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2981256" y="2245248"/>
            <a:ext cx="5934144" cy="846386"/>
          </a:xfrm>
          <a:prstGeom prst="rect">
            <a:avLst/>
          </a:prstGeom>
        </p:spPr>
        <p:txBody>
          <a:bodyPr wrap="square" lIns="0" tIns="0" rIns="0" bIns="0" rtlCol="0" anchor="t">
            <a:spAutoFit/>
          </a:bodyPr>
          <a:lstStyle/>
          <a:p>
            <a:pPr>
              <a:lnSpc>
                <a:spcPts val="2239"/>
              </a:lnSpc>
              <a:spcBef>
                <a:spcPct val="0"/>
              </a:spcBef>
            </a:pPr>
            <a:r>
              <a:rPr lang="en-US" sz="2000" b="0" i="0" dirty="0">
                <a:solidFill>
                  <a:srgbClr val="374151"/>
                </a:solidFill>
                <a:effectLst/>
                <a:latin typeface="Söhne"/>
              </a:rPr>
              <a:t>AI is used to assess and manage credit risk. By analyzing customer data, spending patterns, and global economic trends.</a:t>
            </a:r>
            <a:endParaRPr lang="en-US" sz="2000" dirty="0">
              <a:solidFill>
                <a:srgbClr val="171616"/>
              </a:solidFill>
              <a:latin typeface="Open Sans"/>
            </a:endParaRPr>
          </a:p>
        </p:txBody>
      </p:sp>
      <p:sp>
        <p:nvSpPr>
          <p:cNvPr id="4" name="TextBox 4"/>
          <p:cNvSpPr txBox="1"/>
          <p:nvPr/>
        </p:nvSpPr>
        <p:spPr>
          <a:xfrm>
            <a:off x="1216657" y="2116263"/>
            <a:ext cx="1203294" cy="570010"/>
          </a:xfrm>
          <a:prstGeom prst="rect">
            <a:avLst/>
          </a:prstGeom>
        </p:spPr>
        <p:txBody>
          <a:bodyPr lIns="0" tIns="0" rIns="0" bIns="0" rtlCol="0" anchor="t">
            <a:spAutoFit/>
          </a:bodyPr>
          <a:lstStyle/>
          <a:p>
            <a:pPr algn="ctr">
              <a:lnSpc>
                <a:spcPts val="4672"/>
              </a:lnSpc>
              <a:spcBef>
                <a:spcPct val="0"/>
              </a:spcBef>
            </a:pPr>
            <a:r>
              <a:rPr lang="en-US" sz="3337" dirty="0">
                <a:solidFill>
                  <a:srgbClr val="FFFFFF"/>
                </a:solidFill>
                <a:latin typeface="Open Sans Bold"/>
              </a:rPr>
              <a:t>01</a:t>
            </a:r>
          </a:p>
        </p:txBody>
      </p:sp>
      <p:sp>
        <p:nvSpPr>
          <p:cNvPr id="5" name="TextBox 5"/>
          <p:cNvSpPr txBox="1"/>
          <p:nvPr/>
        </p:nvSpPr>
        <p:spPr>
          <a:xfrm>
            <a:off x="3024056" y="1713122"/>
            <a:ext cx="4873500" cy="359073"/>
          </a:xfrm>
          <a:prstGeom prst="rect">
            <a:avLst/>
          </a:prstGeom>
        </p:spPr>
        <p:txBody>
          <a:bodyPr lIns="0" tIns="0" rIns="0" bIns="0" rtlCol="0" anchor="t">
            <a:spAutoFit/>
          </a:bodyPr>
          <a:lstStyle/>
          <a:p>
            <a:pPr>
              <a:lnSpc>
                <a:spcPts val="2799"/>
              </a:lnSpc>
              <a:spcBef>
                <a:spcPct val="0"/>
              </a:spcBef>
            </a:pPr>
            <a:r>
              <a:rPr lang="en-US" sz="2400" b="1" i="0" dirty="0">
                <a:effectLst/>
                <a:latin typeface="Söhne"/>
              </a:rPr>
              <a:t>Risk Management</a:t>
            </a:r>
            <a:r>
              <a:rPr lang="en-US" sz="2400" b="0" i="0" dirty="0">
                <a:solidFill>
                  <a:srgbClr val="374151"/>
                </a:solidFill>
                <a:effectLst/>
                <a:latin typeface="Söhne"/>
              </a:rPr>
              <a:t>: </a:t>
            </a:r>
            <a:endParaRPr lang="en-US" sz="2400" dirty="0">
              <a:solidFill>
                <a:srgbClr val="F66E1A"/>
              </a:solidFill>
              <a:latin typeface="Open Sans Bold"/>
            </a:endParaRPr>
          </a:p>
        </p:txBody>
      </p:sp>
      <p:sp>
        <p:nvSpPr>
          <p:cNvPr id="6" name="Freeform 6"/>
          <p:cNvSpPr/>
          <p:nvPr/>
        </p:nvSpPr>
        <p:spPr>
          <a:xfrm>
            <a:off x="1088356" y="3614069"/>
            <a:ext cx="1447374" cy="1447374"/>
          </a:xfrm>
          <a:custGeom>
            <a:avLst/>
            <a:gdLst/>
            <a:ahLst/>
            <a:cxnLst/>
            <a:rect l="l" t="t" r="r" b="b"/>
            <a:pathLst>
              <a:path w="1447374" h="1447374">
                <a:moveTo>
                  <a:pt x="0" y="0"/>
                </a:moveTo>
                <a:lnTo>
                  <a:pt x="1447374" y="0"/>
                </a:lnTo>
                <a:lnTo>
                  <a:pt x="1447374" y="1447375"/>
                </a:lnTo>
                <a:lnTo>
                  <a:pt x="0" y="1447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944385" y="4116528"/>
            <a:ext cx="5971015" cy="1128514"/>
          </a:xfrm>
          <a:prstGeom prst="rect">
            <a:avLst/>
          </a:prstGeom>
        </p:spPr>
        <p:txBody>
          <a:bodyPr wrap="square" lIns="0" tIns="0" rIns="0" bIns="0" rtlCol="0" anchor="t">
            <a:spAutoFit/>
          </a:bodyPr>
          <a:lstStyle/>
          <a:p>
            <a:pPr>
              <a:lnSpc>
                <a:spcPts val="2239"/>
              </a:lnSpc>
              <a:spcBef>
                <a:spcPct val="0"/>
              </a:spcBef>
            </a:pPr>
            <a:r>
              <a:rPr lang="en-US" sz="2000" b="0" i="0" dirty="0">
                <a:solidFill>
                  <a:srgbClr val="374151"/>
                </a:solidFill>
                <a:effectLst/>
                <a:latin typeface="Söhne"/>
              </a:rPr>
              <a:t>AI enables them to offer personalized services to its customers. By analyzing spending habits and preferences, AI can help in tailoring offers and rewards that are most relevant to individual customers.</a:t>
            </a:r>
            <a:endParaRPr lang="en-US" sz="2000" dirty="0">
              <a:solidFill>
                <a:srgbClr val="171616"/>
              </a:solidFill>
              <a:latin typeface="Open Sans"/>
            </a:endParaRPr>
          </a:p>
        </p:txBody>
      </p:sp>
      <p:sp>
        <p:nvSpPr>
          <p:cNvPr id="8" name="TextBox 8"/>
          <p:cNvSpPr txBox="1"/>
          <p:nvPr/>
        </p:nvSpPr>
        <p:spPr>
          <a:xfrm>
            <a:off x="1230273" y="4052751"/>
            <a:ext cx="1203294" cy="570010"/>
          </a:xfrm>
          <a:prstGeom prst="rect">
            <a:avLst/>
          </a:prstGeom>
        </p:spPr>
        <p:txBody>
          <a:bodyPr lIns="0" tIns="0" rIns="0" bIns="0" rtlCol="0" anchor="t">
            <a:spAutoFit/>
          </a:bodyPr>
          <a:lstStyle/>
          <a:p>
            <a:pPr algn="ctr">
              <a:lnSpc>
                <a:spcPts val="4672"/>
              </a:lnSpc>
              <a:spcBef>
                <a:spcPct val="0"/>
              </a:spcBef>
            </a:pPr>
            <a:r>
              <a:rPr lang="en-US" sz="3337" dirty="0">
                <a:solidFill>
                  <a:srgbClr val="FFFFFF"/>
                </a:solidFill>
                <a:latin typeface="Open Sans Bold"/>
              </a:rPr>
              <a:t>03</a:t>
            </a:r>
          </a:p>
        </p:txBody>
      </p:sp>
      <p:sp>
        <p:nvSpPr>
          <p:cNvPr id="9" name="TextBox 9"/>
          <p:cNvSpPr txBox="1"/>
          <p:nvPr/>
        </p:nvSpPr>
        <p:spPr>
          <a:xfrm>
            <a:off x="2970410" y="3614069"/>
            <a:ext cx="4873500" cy="359073"/>
          </a:xfrm>
          <a:prstGeom prst="rect">
            <a:avLst/>
          </a:prstGeom>
        </p:spPr>
        <p:txBody>
          <a:bodyPr lIns="0" tIns="0" rIns="0" bIns="0" rtlCol="0" anchor="t">
            <a:spAutoFit/>
          </a:bodyPr>
          <a:lstStyle/>
          <a:p>
            <a:pPr>
              <a:lnSpc>
                <a:spcPts val="2799"/>
              </a:lnSpc>
              <a:spcBef>
                <a:spcPct val="0"/>
              </a:spcBef>
            </a:pPr>
            <a:r>
              <a:rPr lang="en-US" sz="2400" b="1" i="0" dirty="0">
                <a:effectLst/>
                <a:latin typeface="Söhne"/>
              </a:rPr>
              <a:t>Personalization of Services</a:t>
            </a:r>
            <a:r>
              <a:rPr lang="en-US" sz="2400" b="1" i="0" dirty="0">
                <a:effectLst/>
                <a:latin typeface="Open Sans Bold"/>
              </a:rPr>
              <a:t>:</a:t>
            </a:r>
            <a:endParaRPr lang="en-US" sz="2400" dirty="0">
              <a:latin typeface="Open Sans Bold"/>
            </a:endParaRPr>
          </a:p>
        </p:txBody>
      </p:sp>
      <p:sp>
        <p:nvSpPr>
          <p:cNvPr id="10" name="Freeform 10"/>
          <p:cNvSpPr/>
          <p:nvPr/>
        </p:nvSpPr>
        <p:spPr>
          <a:xfrm>
            <a:off x="9738556" y="1806468"/>
            <a:ext cx="1447374" cy="1447374"/>
          </a:xfrm>
          <a:custGeom>
            <a:avLst/>
            <a:gdLst/>
            <a:ahLst/>
            <a:cxnLst/>
            <a:rect l="l" t="t" r="r" b="b"/>
            <a:pathLst>
              <a:path w="1447374" h="1447374">
                <a:moveTo>
                  <a:pt x="0" y="0"/>
                </a:moveTo>
                <a:lnTo>
                  <a:pt x="1447374" y="0"/>
                </a:lnTo>
                <a:lnTo>
                  <a:pt x="1447374" y="1447374"/>
                </a:lnTo>
                <a:lnTo>
                  <a:pt x="0" y="14473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11537204" y="2303738"/>
            <a:ext cx="5715000" cy="1410643"/>
          </a:xfrm>
          <a:prstGeom prst="rect">
            <a:avLst/>
          </a:prstGeom>
        </p:spPr>
        <p:txBody>
          <a:bodyPr wrap="square" lIns="0" tIns="0" rIns="0" bIns="0" rtlCol="0" anchor="t">
            <a:spAutoFit/>
          </a:bodyPr>
          <a:lstStyle/>
          <a:p>
            <a:pPr>
              <a:lnSpc>
                <a:spcPts val="2239"/>
              </a:lnSpc>
              <a:spcBef>
                <a:spcPct val="0"/>
              </a:spcBef>
            </a:pPr>
            <a:r>
              <a:rPr lang="en-US" sz="2000" b="0" i="0" dirty="0">
                <a:solidFill>
                  <a:srgbClr val="374151"/>
                </a:solidFill>
                <a:effectLst/>
                <a:latin typeface="Söhne"/>
              </a:rPr>
              <a:t>AI-powered chatbots and virtual assistants can handle a wide range of customer queries, providing quick and efficient responses. This not only improves customer satisfaction but also reduces the workload on human customer service representatives.</a:t>
            </a:r>
            <a:endParaRPr lang="en-US" sz="2000" dirty="0">
              <a:solidFill>
                <a:srgbClr val="171616"/>
              </a:solidFill>
              <a:latin typeface="Open Sans"/>
            </a:endParaRPr>
          </a:p>
        </p:txBody>
      </p:sp>
      <p:sp>
        <p:nvSpPr>
          <p:cNvPr id="12" name="TextBox 12"/>
          <p:cNvSpPr txBox="1"/>
          <p:nvPr/>
        </p:nvSpPr>
        <p:spPr>
          <a:xfrm>
            <a:off x="9804691" y="2250690"/>
            <a:ext cx="1203294" cy="570010"/>
          </a:xfrm>
          <a:prstGeom prst="rect">
            <a:avLst/>
          </a:prstGeom>
        </p:spPr>
        <p:txBody>
          <a:bodyPr lIns="0" tIns="0" rIns="0" bIns="0" rtlCol="0" anchor="t">
            <a:spAutoFit/>
          </a:bodyPr>
          <a:lstStyle/>
          <a:p>
            <a:pPr algn="ctr">
              <a:lnSpc>
                <a:spcPts val="4672"/>
              </a:lnSpc>
              <a:spcBef>
                <a:spcPct val="0"/>
              </a:spcBef>
            </a:pPr>
            <a:r>
              <a:rPr lang="en-US" sz="3337" dirty="0">
                <a:solidFill>
                  <a:srgbClr val="FFFFFF"/>
                </a:solidFill>
                <a:latin typeface="Open Sans Bold"/>
              </a:rPr>
              <a:t>02</a:t>
            </a:r>
          </a:p>
        </p:txBody>
      </p:sp>
      <p:sp>
        <p:nvSpPr>
          <p:cNvPr id="13" name="TextBox 13"/>
          <p:cNvSpPr txBox="1"/>
          <p:nvPr/>
        </p:nvSpPr>
        <p:spPr>
          <a:xfrm>
            <a:off x="11471787" y="1757190"/>
            <a:ext cx="4873500" cy="359073"/>
          </a:xfrm>
          <a:prstGeom prst="rect">
            <a:avLst/>
          </a:prstGeom>
        </p:spPr>
        <p:txBody>
          <a:bodyPr lIns="0" tIns="0" rIns="0" bIns="0" rtlCol="0" anchor="t">
            <a:spAutoFit/>
          </a:bodyPr>
          <a:lstStyle/>
          <a:p>
            <a:pPr>
              <a:lnSpc>
                <a:spcPts val="2799"/>
              </a:lnSpc>
              <a:spcBef>
                <a:spcPct val="0"/>
              </a:spcBef>
            </a:pPr>
            <a:r>
              <a:rPr lang="en-US" sz="2400" b="1" i="0" dirty="0">
                <a:effectLst/>
                <a:latin typeface="Söhne"/>
              </a:rPr>
              <a:t>Customer Service</a:t>
            </a:r>
            <a:r>
              <a:rPr lang="en-US" sz="2400" b="0" i="0" dirty="0">
                <a:solidFill>
                  <a:srgbClr val="374151"/>
                </a:solidFill>
                <a:effectLst/>
                <a:latin typeface="Söhne"/>
              </a:rPr>
              <a:t>:</a:t>
            </a:r>
            <a:endParaRPr lang="en-US" sz="2400" dirty="0">
              <a:solidFill>
                <a:srgbClr val="F66E1A"/>
              </a:solidFill>
              <a:latin typeface="Open Sans Bold"/>
            </a:endParaRPr>
          </a:p>
        </p:txBody>
      </p:sp>
      <p:sp>
        <p:nvSpPr>
          <p:cNvPr id="14" name="Freeform 14"/>
          <p:cNvSpPr/>
          <p:nvPr/>
        </p:nvSpPr>
        <p:spPr>
          <a:xfrm>
            <a:off x="9738556" y="3714381"/>
            <a:ext cx="1447374" cy="1447374"/>
          </a:xfrm>
          <a:custGeom>
            <a:avLst/>
            <a:gdLst/>
            <a:ahLst/>
            <a:cxnLst/>
            <a:rect l="l" t="t" r="r" b="b"/>
            <a:pathLst>
              <a:path w="1447374" h="1447374">
                <a:moveTo>
                  <a:pt x="0" y="0"/>
                </a:moveTo>
                <a:lnTo>
                  <a:pt x="1447374" y="0"/>
                </a:lnTo>
                <a:lnTo>
                  <a:pt x="1447374" y="1447375"/>
                </a:lnTo>
                <a:lnTo>
                  <a:pt x="0" y="1447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11537204" y="4447883"/>
            <a:ext cx="5515567" cy="846386"/>
          </a:xfrm>
          <a:prstGeom prst="rect">
            <a:avLst/>
          </a:prstGeom>
        </p:spPr>
        <p:txBody>
          <a:bodyPr wrap="square" lIns="0" tIns="0" rIns="0" bIns="0" rtlCol="0" anchor="t">
            <a:spAutoFit/>
          </a:bodyPr>
          <a:lstStyle/>
          <a:p>
            <a:pPr>
              <a:lnSpc>
                <a:spcPts val="2239"/>
              </a:lnSpc>
              <a:spcBef>
                <a:spcPct val="0"/>
              </a:spcBef>
            </a:pPr>
            <a:r>
              <a:rPr lang="en-US" sz="2000" b="0" i="0" dirty="0">
                <a:solidFill>
                  <a:srgbClr val="374151"/>
                </a:solidFill>
                <a:effectLst/>
                <a:latin typeface="Söhne"/>
              </a:rPr>
              <a:t>AI can automate routine tasks, process large volumes of data quickly, and identify areas where processes can be optimized</a:t>
            </a:r>
            <a:endParaRPr lang="en-US" sz="2000" dirty="0">
              <a:solidFill>
                <a:srgbClr val="171616"/>
              </a:solidFill>
              <a:latin typeface="Open Sans"/>
            </a:endParaRPr>
          </a:p>
        </p:txBody>
      </p:sp>
      <p:sp>
        <p:nvSpPr>
          <p:cNvPr id="16" name="TextBox 16"/>
          <p:cNvSpPr txBox="1"/>
          <p:nvPr/>
        </p:nvSpPr>
        <p:spPr>
          <a:xfrm>
            <a:off x="9860596" y="4207316"/>
            <a:ext cx="1203294" cy="570010"/>
          </a:xfrm>
          <a:prstGeom prst="rect">
            <a:avLst/>
          </a:prstGeom>
        </p:spPr>
        <p:txBody>
          <a:bodyPr lIns="0" tIns="0" rIns="0" bIns="0" rtlCol="0" anchor="t">
            <a:spAutoFit/>
          </a:bodyPr>
          <a:lstStyle/>
          <a:p>
            <a:pPr algn="ctr">
              <a:lnSpc>
                <a:spcPts val="4672"/>
              </a:lnSpc>
              <a:spcBef>
                <a:spcPct val="0"/>
              </a:spcBef>
            </a:pPr>
            <a:r>
              <a:rPr lang="en-US" sz="3337" dirty="0">
                <a:solidFill>
                  <a:srgbClr val="FFFFFF"/>
                </a:solidFill>
                <a:latin typeface="Open Sans Bold"/>
              </a:rPr>
              <a:t>04</a:t>
            </a:r>
          </a:p>
        </p:txBody>
      </p:sp>
      <p:sp>
        <p:nvSpPr>
          <p:cNvPr id="17" name="TextBox 17"/>
          <p:cNvSpPr txBox="1"/>
          <p:nvPr/>
        </p:nvSpPr>
        <p:spPr>
          <a:xfrm>
            <a:off x="11449664" y="3990615"/>
            <a:ext cx="4873500" cy="359073"/>
          </a:xfrm>
          <a:prstGeom prst="rect">
            <a:avLst/>
          </a:prstGeom>
        </p:spPr>
        <p:txBody>
          <a:bodyPr lIns="0" tIns="0" rIns="0" bIns="0" rtlCol="0" anchor="t">
            <a:spAutoFit/>
          </a:bodyPr>
          <a:lstStyle/>
          <a:p>
            <a:pPr>
              <a:lnSpc>
                <a:spcPts val="2799"/>
              </a:lnSpc>
              <a:spcBef>
                <a:spcPct val="0"/>
              </a:spcBef>
            </a:pPr>
            <a:r>
              <a:rPr lang="en-US" sz="2400" b="1" i="0" dirty="0">
                <a:effectLst/>
                <a:latin typeface="Söhne"/>
              </a:rPr>
              <a:t>Operational Efficiency</a:t>
            </a:r>
            <a:r>
              <a:rPr lang="en-US" sz="2400" b="0" i="0" dirty="0">
                <a:solidFill>
                  <a:srgbClr val="374151"/>
                </a:solidFill>
                <a:effectLst/>
                <a:latin typeface="Söhne"/>
              </a:rPr>
              <a:t>: </a:t>
            </a:r>
            <a:endParaRPr lang="en-US" sz="2400" dirty="0">
              <a:solidFill>
                <a:srgbClr val="F66E1A"/>
              </a:solidFill>
              <a:latin typeface="Open Sans Bold"/>
            </a:endParaRPr>
          </a:p>
        </p:txBody>
      </p:sp>
      <p:sp>
        <p:nvSpPr>
          <p:cNvPr id="18" name="TextBox 18"/>
          <p:cNvSpPr txBox="1"/>
          <p:nvPr/>
        </p:nvSpPr>
        <p:spPr>
          <a:xfrm>
            <a:off x="3168845" y="355316"/>
            <a:ext cx="11442900" cy="1718419"/>
          </a:xfrm>
          <a:prstGeom prst="rect">
            <a:avLst/>
          </a:prstGeom>
        </p:spPr>
        <p:txBody>
          <a:bodyPr lIns="0" tIns="0" rIns="0" bIns="0" rtlCol="0" anchor="t">
            <a:spAutoFit/>
          </a:bodyPr>
          <a:lstStyle/>
          <a:p>
            <a:pPr algn="ctr">
              <a:lnSpc>
                <a:spcPts val="6720"/>
              </a:lnSpc>
            </a:pPr>
            <a:r>
              <a:rPr lang="en-US" sz="5600" dirty="0">
                <a:solidFill>
                  <a:srgbClr val="171616"/>
                </a:solidFill>
                <a:latin typeface="Poppins Bold"/>
              </a:rPr>
              <a:t>Visa &amp; </a:t>
            </a:r>
            <a:r>
              <a:rPr lang="en-US" sz="5600" dirty="0">
                <a:latin typeface="Poppins Bold" panose="00000800000000000000" charset="0"/>
                <a:ea typeface="Nirmala UI Semilight" panose="020B0402040204020203" pitchFamily="34" charset="0"/>
                <a:cs typeface="Poppins Bold" panose="00000800000000000000" charset="0"/>
              </a:rPr>
              <a:t>Mastercard</a:t>
            </a:r>
            <a:endParaRPr lang="en-US" sz="5600" dirty="0">
              <a:latin typeface="Poppins Bold" panose="00000800000000000000" charset="0"/>
              <a:cs typeface="Poppins Bold" panose="00000800000000000000" charset="0"/>
            </a:endParaRPr>
          </a:p>
          <a:p>
            <a:pPr algn="ctr">
              <a:lnSpc>
                <a:spcPts val="6720"/>
              </a:lnSpc>
            </a:pPr>
            <a:endParaRPr lang="en-US" sz="5600" dirty="0">
              <a:solidFill>
                <a:srgbClr val="171616"/>
              </a:solidFill>
              <a:latin typeface="Poppins Bold"/>
            </a:endParaRPr>
          </a:p>
        </p:txBody>
      </p:sp>
      <p:sp>
        <p:nvSpPr>
          <p:cNvPr id="23" name="Freeform 6">
            <a:extLst>
              <a:ext uri="{FF2B5EF4-FFF2-40B4-BE49-F238E27FC236}">
                <a16:creationId xmlns:a16="http://schemas.microsoft.com/office/drawing/2014/main" id="{314C95DC-BADE-8B92-DE80-A6B2467F3BD3}"/>
              </a:ext>
            </a:extLst>
          </p:cNvPr>
          <p:cNvSpPr/>
          <p:nvPr/>
        </p:nvSpPr>
        <p:spPr>
          <a:xfrm>
            <a:off x="9738556" y="5674772"/>
            <a:ext cx="1447374" cy="1447374"/>
          </a:xfrm>
          <a:custGeom>
            <a:avLst/>
            <a:gdLst/>
            <a:ahLst/>
            <a:cxnLst/>
            <a:rect l="l" t="t" r="r" b="b"/>
            <a:pathLst>
              <a:path w="1447374" h="1447374">
                <a:moveTo>
                  <a:pt x="0" y="0"/>
                </a:moveTo>
                <a:lnTo>
                  <a:pt x="1447374" y="0"/>
                </a:lnTo>
                <a:lnTo>
                  <a:pt x="1447374" y="1447375"/>
                </a:lnTo>
                <a:lnTo>
                  <a:pt x="0" y="1447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6">
            <a:extLst>
              <a:ext uri="{FF2B5EF4-FFF2-40B4-BE49-F238E27FC236}">
                <a16:creationId xmlns:a16="http://schemas.microsoft.com/office/drawing/2014/main" id="{579F98DC-AE4C-FF04-A3C6-2F4A1CA04909}"/>
              </a:ext>
            </a:extLst>
          </p:cNvPr>
          <p:cNvSpPr/>
          <p:nvPr/>
        </p:nvSpPr>
        <p:spPr>
          <a:xfrm>
            <a:off x="1086507" y="5555498"/>
            <a:ext cx="1447374" cy="1447374"/>
          </a:xfrm>
          <a:custGeom>
            <a:avLst/>
            <a:gdLst/>
            <a:ahLst/>
            <a:cxnLst/>
            <a:rect l="l" t="t" r="r" b="b"/>
            <a:pathLst>
              <a:path w="1447374" h="1447374">
                <a:moveTo>
                  <a:pt x="0" y="0"/>
                </a:moveTo>
                <a:lnTo>
                  <a:pt x="1447374" y="0"/>
                </a:lnTo>
                <a:lnTo>
                  <a:pt x="1447374" y="1447375"/>
                </a:lnTo>
                <a:lnTo>
                  <a:pt x="0" y="1447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25" name="Freeform 6">
            <a:extLst>
              <a:ext uri="{FF2B5EF4-FFF2-40B4-BE49-F238E27FC236}">
                <a16:creationId xmlns:a16="http://schemas.microsoft.com/office/drawing/2014/main" id="{CA8CD822-3DDA-31BC-8D67-C2355B410AE4}"/>
              </a:ext>
            </a:extLst>
          </p:cNvPr>
          <p:cNvSpPr/>
          <p:nvPr/>
        </p:nvSpPr>
        <p:spPr>
          <a:xfrm>
            <a:off x="1108233" y="7716615"/>
            <a:ext cx="1447374" cy="1447374"/>
          </a:xfrm>
          <a:custGeom>
            <a:avLst/>
            <a:gdLst/>
            <a:ahLst/>
            <a:cxnLst/>
            <a:rect l="l" t="t" r="r" b="b"/>
            <a:pathLst>
              <a:path w="1447374" h="1447374">
                <a:moveTo>
                  <a:pt x="0" y="0"/>
                </a:moveTo>
                <a:lnTo>
                  <a:pt x="1447374" y="0"/>
                </a:lnTo>
                <a:lnTo>
                  <a:pt x="1447374" y="1447375"/>
                </a:lnTo>
                <a:lnTo>
                  <a:pt x="0" y="1447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9">
            <a:extLst>
              <a:ext uri="{FF2B5EF4-FFF2-40B4-BE49-F238E27FC236}">
                <a16:creationId xmlns:a16="http://schemas.microsoft.com/office/drawing/2014/main" id="{FB5C3D67-C70C-C6F9-63BB-499711067590}"/>
              </a:ext>
            </a:extLst>
          </p:cNvPr>
          <p:cNvSpPr txBox="1"/>
          <p:nvPr/>
        </p:nvSpPr>
        <p:spPr>
          <a:xfrm>
            <a:off x="11471787" y="5992032"/>
            <a:ext cx="4873500" cy="359073"/>
          </a:xfrm>
          <a:prstGeom prst="rect">
            <a:avLst/>
          </a:prstGeom>
        </p:spPr>
        <p:txBody>
          <a:bodyPr lIns="0" tIns="0" rIns="0" bIns="0" rtlCol="0" anchor="t">
            <a:spAutoFit/>
          </a:bodyPr>
          <a:lstStyle/>
          <a:p>
            <a:pPr>
              <a:lnSpc>
                <a:spcPts val="2799"/>
              </a:lnSpc>
              <a:spcBef>
                <a:spcPct val="0"/>
              </a:spcBef>
            </a:pPr>
            <a:r>
              <a:rPr lang="en-US" sz="2400" b="1" i="0" dirty="0">
                <a:effectLst/>
                <a:latin typeface="Söhne"/>
              </a:rPr>
              <a:t>Marketing and Advertisement</a:t>
            </a:r>
            <a:r>
              <a:rPr lang="en-US" sz="2400" b="0" i="0" dirty="0">
                <a:solidFill>
                  <a:srgbClr val="374151"/>
                </a:solidFill>
                <a:effectLst/>
                <a:latin typeface="Söhne"/>
              </a:rPr>
              <a:t>:</a:t>
            </a:r>
            <a:endParaRPr lang="en-US" sz="2400" dirty="0">
              <a:solidFill>
                <a:srgbClr val="F66E1A"/>
              </a:solidFill>
              <a:latin typeface="Open Sans Bold"/>
            </a:endParaRPr>
          </a:p>
        </p:txBody>
      </p:sp>
      <p:sp>
        <p:nvSpPr>
          <p:cNvPr id="30" name="TextBox 9">
            <a:extLst>
              <a:ext uri="{FF2B5EF4-FFF2-40B4-BE49-F238E27FC236}">
                <a16:creationId xmlns:a16="http://schemas.microsoft.com/office/drawing/2014/main" id="{FF18257A-8502-FE0F-EAB2-86F3957C1F15}"/>
              </a:ext>
            </a:extLst>
          </p:cNvPr>
          <p:cNvSpPr txBox="1"/>
          <p:nvPr/>
        </p:nvSpPr>
        <p:spPr>
          <a:xfrm>
            <a:off x="2970410" y="7814023"/>
            <a:ext cx="4873500" cy="359073"/>
          </a:xfrm>
          <a:prstGeom prst="rect">
            <a:avLst/>
          </a:prstGeom>
        </p:spPr>
        <p:txBody>
          <a:bodyPr lIns="0" tIns="0" rIns="0" bIns="0" rtlCol="0" anchor="t">
            <a:spAutoFit/>
          </a:bodyPr>
          <a:lstStyle/>
          <a:p>
            <a:pPr>
              <a:lnSpc>
                <a:spcPts val="2799"/>
              </a:lnSpc>
              <a:spcBef>
                <a:spcPct val="0"/>
              </a:spcBef>
            </a:pPr>
            <a:r>
              <a:rPr lang="en-US" sz="2400" b="1" i="0" dirty="0">
                <a:effectLst/>
                <a:latin typeface="Söhne"/>
              </a:rPr>
              <a:t>Fraud Detection and Prevention</a:t>
            </a:r>
            <a:r>
              <a:rPr lang="en-US" sz="2400" b="0" i="0" dirty="0">
                <a:solidFill>
                  <a:srgbClr val="374151"/>
                </a:solidFill>
                <a:effectLst/>
                <a:latin typeface="Söhne"/>
              </a:rPr>
              <a:t>:</a:t>
            </a:r>
            <a:endParaRPr lang="en-US" sz="2400" dirty="0">
              <a:solidFill>
                <a:srgbClr val="F66E1A"/>
              </a:solidFill>
              <a:latin typeface="Open Sans Bold"/>
            </a:endParaRPr>
          </a:p>
        </p:txBody>
      </p:sp>
      <p:sp>
        <p:nvSpPr>
          <p:cNvPr id="31" name="TextBox 9">
            <a:extLst>
              <a:ext uri="{FF2B5EF4-FFF2-40B4-BE49-F238E27FC236}">
                <a16:creationId xmlns:a16="http://schemas.microsoft.com/office/drawing/2014/main" id="{737A4314-E424-517A-E9D1-3C646DA36F2D}"/>
              </a:ext>
            </a:extLst>
          </p:cNvPr>
          <p:cNvSpPr txBox="1"/>
          <p:nvPr/>
        </p:nvSpPr>
        <p:spPr>
          <a:xfrm>
            <a:off x="2970410" y="5848943"/>
            <a:ext cx="4873500" cy="359073"/>
          </a:xfrm>
          <a:prstGeom prst="rect">
            <a:avLst/>
          </a:prstGeom>
        </p:spPr>
        <p:txBody>
          <a:bodyPr lIns="0" tIns="0" rIns="0" bIns="0" rtlCol="0" anchor="t">
            <a:spAutoFit/>
          </a:bodyPr>
          <a:lstStyle/>
          <a:p>
            <a:pPr>
              <a:lnSpc>
                <a:spcPts val="2799"/>
              </a:lnSpc>
              <a:spcBef>
                <a:spcPct val="0"/>
              </a:spcBef>
            </a:pPr>
            <a:r>
              <a:rPr lang="en-US" sz="2400" b="1" i="0" dirty="0">
                <a:effectLst/>
                <a:latin typeface="Söhne"/>
              </a:rPr>
              <a:t>Product Development</a:t>
            </a:r>
            <a:r>
              <a:rPr lang="en-US" sz="2400" b="0" i="0" dirty="0">
                <a:solidFill>
                  <a:srgbClr val="374151"/>
                </a:solidFill>
                <a:effectLst/>
                <a:latin typeface="Söhne"/>
              </a:rPr>
              <a:t>:</a:t>
            </a:r>
            <a:endParaRPr lang="en-US" sz="2400" dirty="0">
              <a:solidFill>
                <a:srgbClr val="F66E1A"/>
              </a:solidFill>
              <a:latin typeface="Open Sans Bold"/>
            </a:endParaRPr>
          </a:p>
        </p:txBody>
      </p:sp>
      <p:sp>
        <p:nvSpPr>
          <p:cNvPr id="35" name="TextBox 34">
            <a:extLst>
              <a:ext uri="{FF2B5EF4-FFF2-40B4-BE49-F238E27FC236}">
                <a16:creationId xmlns:a16="http://schemas.microsoft.com/office/drawing/2014/main" id="{99F0DE3A-B614-C37F-C934-56CFEBC178C4}"/>
              </a:ext>
            </a:extLst>
          </p:cNvPr>
          <p:cNvSpPr txBox="1"/>
          <p:nvPr/>
        </p:nvSpPr>
        <p:spPr>
          <a:xfrm>
            <a:off x="2881990" y="6269936"/>
            <a:ext cx="6261168" cy="1220847"/>
          </a:xfrm>
          <a:prstGeom prst="rect">
            <a:avLst/>
          </a:prstGeom>
          <a:noFill/>
        </p:spPr>
        <p:txBody>
          <a:bodyPr wrap="square">
            <a:spAutoFit/>
          </a:bodyPr>
          <a:lstStyle/>
          <a:p>
            <a:pPr>
              <a:lnSpc>
                <a:spcPts val="2239"/>
              </a:lnSpc>
              <a:spcBef>
                <a:spcPct val="0"/>
              </a:spcBef>
            </a:pPr>
            <a:r>
              <a:rPr lang="en-US" sz="2000" b="0" i="0" dirty="0">
                <a:solidFill>
                  <a:srgbClr val="374151"/>
                </a:solidFill>
                <a:effectLst/>
                <a:latin typeface="Söhne"/>
              </a:rPr>
              <a:t>AI helps in the development of new and innovative payment solutions. By understanding customer needs and industry trends through AI analytics, they can create more effective and user-friendly payment products.</a:t>
            </a:r>
            <a:endParaRPr lang="en-US" sz="2000" dirty="0">
              <a:solidFill>
                <a:srgbClr val="17161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77B24AF4-F87D-09B3-4DE8-45AC750F507D}"/>
              </a:ext>
            </a:extLst>
          </p:cNvPr>
          <p:cNvSpPr txBox="1"/>
          <p:nvPr/>
        </p:nvSpPr>
        <p:spPr>
          <a:xfrm>
            <a:off x="2881990" y="8277064"/>
            <a:ext cx="6261168" cy="1502976"/>
          </a:xfrm>
          <a:prstGeom prst="rect">
            <a:avLst/>
          </a:prstGeom>
          <a:noFill/>
        </p:spPr>
        <p:txBody>
          <a:bodyPr wrap="square">
            <a:spAutoFit/>
          </a:bodyPr>
          <a:lstStyle/>
          <a:p>
            <a:pPr>
              <a:lnSpc>
                <a:spcPts val="2239"/>
              </a:lnSpc>
              <a:spcBef>
                <a:spcPct val="0"/>
              </a:spcBef>
            </a:pPr>
            <a:r>
              <a:rPr lang="en-US" sz="2000" b="0" i="0" dirty="0">
                <a:solidFill>
                  <a:srgbClr val="374151"/>
                </a:solidFill>
                <a:effectLst/>
                <a:latin typeface="Söhne"/>
              </a:rPr>
              <a:t>AI systems look at lots of payment information right away to spot any unusual actions that could be fraud. This means fewer mistakes when deciding if a transaction is okay, and more often getting it right immediately when someone tries to buy something.</a:t>
            </a:r>
            <a:endParaRPr lang="en-US" sz="2000" dirty="0">
              <a:solidFill>
                <a:srgbClr val="17161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38">
            <a:extLst>
              <a:ext uri="{FF2B5EF4-FFF2-40B4-BE49-F238E27FC236}">
                <a16:creationId xmlns:a16="http://schemas.microsoft.com/office/drawing/2014/main" id="{27BD693B-24A7-8CC8-A22D-DEE539D3BB5D}"/>
              </a:ext>
            </a:extLst>
          </p:cNvPr>
          <p:cNvSpPr txBox="1"/>
          <p:nvPr/>
        </p:nvSpPr>
        <p:spPr>
          <a:xfrm>
            <a:off x="11337771" y="6351105"/>
            <a:ext cx="5715000" cy="1220847"/>
          </a:xfrm>
          <a:prstGeom prst="rect">
            <a:avLst/>
          </a:prstGeom>
          <a:noFill/>
        </p:spPr>
        <p:txBody>
          <a:bodyPr wrap="square">
            <a:spAutoFit/>
          </a:bodyPr>
          <a:lstStyle/>
          <a:p>
            <a:pPr>
              <a:lnSpc>
                <a:spcPts val="2239"/>
              </a:lnSpc>
              <a:spcBef>
                <a:spcPct val="0"/>
              </a:spcBef>
            </a:pPr>
            <a:r>
              <a:rPr lang="en-US" sz="2000" b="0" i="0" dirty="0">
                <a:solidFill>
                  <a:srgbClr val="374151"/>
                </a:solidFill>
                <a:effectLst/>
                <a:latin typeface="Söhne"/>
              </a:rPr>
              <a:t>AI is used to optimize marketing strategies. By analyzing consumer data, they can create targeted advertising campaigns that are more likely to resonate with specific customer segments.</a:t>
            </a:r>
            <a:endParaRPr lang="en-US" sz="2000" dirty="0">
              <a:solidFill>
                <a:srgbClr val="17161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233FBD7D-88B1-EFB3-EC23-CBE6EA5E9CF7}"/>
              </a:ext>
            </a:extLst>
          </p:cNvPr>
          <p:cNvSpPr txBox="1"/>
          <p:nvPr/>
        </p:nvSpPr>
        <p:spPr>
          <a:xfrm>
            <a:off x="1477338" y="5992032"/>
            <a:ext cx="1295839" cy="607859"/>
          </a:xfrm>
          <a:prstGeom prst="rect">
            <a:avLst/>
          </a:prstGeom>
          <a:noFill/>
        </p:spPr>
        <p:txBody>
          <a:bodyPr wrap="square" rtlCol="0">
            <a:spAutoFit/>
          </a:bodyPr>
          <a:lstStyle/>
          <a:p>
            <a:r>
              <a:rPr lang="en-US" sz="3350" dirty="0">
                <a:solidFill>
                  <a:schemeClr val="bg1"/>
                </a:solidFill>
                <a:latin typeface="Open Sans Bold" panose="020B0806030504020204" charset="0"/>
                <a:ea typeface="Open Sans Bold" panose="020B0806030504020204" charset="0"/>
                <a:cs typeface="Open Sans Bold" panose="020B0806030504020204" charset="0"/>
              </a:rPr>
              <a:t>05</a:t>
            </a:r>
          </a:p>
        </p:txBody>
      </p:sp>
      <p:sp>
        <p:nvSpPr>
          <p:cNvPr id="43" name="TextBox 42">
            <a:extLst>
              <a:ext uri="{FF2B5EF4-FFF2-40B4-BE49-F238E27FC236}">
                <a16:creationId xmlns:a16="http://schemas.microsoft.com/office/drawing/2014/main" id="{3AE1D8C0-D7FD-F028-A5C5-33555AE77488}"/>
              </a:ext>
            </a:extLst>
          </p:cNvPr>
          <p:cNvSpPr txBox="1"/>
          <p:nvPr/>
        </p:nvSpPr>
        <p:spPr>
          <a:xfrm>
            <a:off x="10095004" y="6094529"/>
            <a:ext cx="998116" cy="607859"/>
          </a:xfrm>
          <a:prstGeom prst="rect">
            <a:avLst/>
          </a:prstGeom>
          <a:noFill/>
        </p:spPr>
        <p:txBody>
          <a:bodyPr wrap="square" rtlCol="0">
            <a:spAutoFit/>
          </a:bodyPr>
          <a:lstStyle/>
          <a:p>
            <a:r>
              <a:rPr lang="en-US" sz="3350" dirty="0">
                <a:solidFill>
                  <a:schemeClr val="bg1"/>
                </a:solidFill>
                <a:latin typeface="Open Sans Bold" panose="020B0806030504020204" charset="0"/>
                <a:ea typeface="Open Sans Bold" panose="020B0806030504020204" charset="0"/>
                <a:cs typeface="Open Sans Bold" panose="020B0806030504020204" charset="0"/>
              </a:rPr>
              <a:t>06</a:t>
            </a:r>
          </a:p>
        </p:txBody>
      </p:sp>
      <p:sp>
        <p:nvSpPr>
          <p:cNvPr id="44" name="TextBox 43">
            <a:extLst>
              <a:ext uri="{FF2B5EF4-FFF2-40B4-BE49-F238E27FC236}">
                <a16:creationId xmlns:a16="http://schemas.microsoft.com/office/drawing/2014/main" id="{5DC228FE-A0D3-51F5-C8FD-3E05A46181F5}"/>
              </a:ext>
            </a:extLst>
          </p:cNvPr>
          <p:cNvSpPr txBox="1"/>
          <p:nvPr/>
        </p:nvSpPr>
        <p:spPr>
          <a:xfrm>
            <a:off x="1477338" y="8141535"/>
            <a:ext cx="1064693" cy="607859"/>
          </a:xfrm>
          <a:prstGeom prst="rect">
            <a:avLst/>
          </a:prstGeom>
          <a:noFill/>
        </p:spPr>
        <p:txBody>
          <a:bodyPr wrap="square" rtlCol="0">
            <a:spAutoFit/>
          </a:bodyPr>
          <a:lstStyle/>
          <a:p>
            <a:r>
              <a:rPr lang="en-US" sz="3350" dirty="0">
                <a:solidFill>
                  <a:schemeClr val="bg1"/>
                </a:solidFill>
                <a:latin typeface="Open Sans Bold" panose="020B0806030504020204" charset="0"/>
                <a:ea typeface="Open Sans Bold" panose="020B0806030504020204" charset="0"/>
                <a:cs typeface="Open Sans Bold" panose="020B0806030504020204" charset="0"/>
              </a:rPr>
              <a:t>07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11000" y="-4000500"/>
            <a:ext cx="6304087" cy="6304087"/>
          </a:xfrm>
          <a:custGeom>
            <a:avLst/>
            <a:gdLst/>
            <a:ahLst/>
            <a:cxnLst/>
            <a:rect l="l" t="t" r="r" b="b"/>
            <a:pathLst>
              <a:path w="6304087" h="6304087">
                <a:moveTo>
                  <a:pt x="0" y="0"/>
                </a:moveTo>
                <a:lnTo>
                  <a:pt x="6304087" y="0"/>
                </a:lnTo>
                <a:lnTo>
                  <a:pt x="6304087" y="6304088"/>
                </a:lnTo>
                <a:lnTo>
                  <a:pt x="0" y="63040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343938" y="4243734"/>
            <a:ext cx="3352800" cy="2803716"/>
          </a:xfrm>
          <a:prstGeom prst="rect">
            <a:avLst/>
          </a:prstGeom>
        </p:spPr>
        <p:txBody>
          <a:bodyPr wrap="square" lIns="0" tIns="0" rIns="0" bIns="0" rtlCol="0" anchor="t">
            <a:spAutoFit/>
          </a:bodyPr>
          <a:lstStyle/>
          <a:p>
            <a:pPr>
              <a:lnSpc>
                <a:spcPts val="2239"/>
              </a:lnSpc>
              <a:spcBef>
                <a:spcPct val="0"/>
              </a:spcBef>
            </a:pPr>
            <a:r>
              <a:rPr lang="en-US" sz="2200" b="0" i="0" dirty="0">
                <a:solidFill>
                  <a:srgbClr val="374151"/>
                </a:solidFill>
                <a:effectLst/>
              </a:rPr>
              <a:t>AI algorithms can analyze transaction data in real-time to detect and prevent fraudulent activities. By learning from historical data, AI can identify patterns indicative of fraud and take immediate action to prevent it.</a:t>
            </a:r>
          </a:p>
          <a:p>
            <a:pPr>
              <a:lnSpc>
                <a:spcPts val="2239"/>
              </a:lnSpc>
              <a:spcBef>
                <a:spcPct val="0"/>
              </a:spcBef>
            </a:pPr>
            <a:endParaRPr lang="en-US" sz="1599" dirty="0">
              <a:solidFill>
                <a:srgbClr val="171616"/>
              </a:solidFill>
              <a:latin typeface="Open Sans"/>
            </a:endParaRPr>
          </a:p>
        </p:txBody>
      </p:sp>
      <p:sp>
        <p:nvSpPr>
          <p:cNvPr id="8" name="TextBox 8"/>
          <p:cNvSpPr txBox="1"/>
          <p:nvPr/>
        </p:nvSpPr>
        <p:spPr>
          <a:xfrm>
            <a:off x="484404" y="2892848"/>
            <a:ext cx="3216331" cy="718145"/>
          </a:xfrm>
          <a:prstGeom prst="rect">
            <a:avLst/>
          </a:prstGeom>
        </p:spPr>
        <p:txBody>
          <a:bodyPr lIns="0" tIns="0" rIns="0" bIns="0" rtlCol="0" anchor="t">
            <a:spAutoFit/>
          </a:bodyPr>
          <a:lstStyle/>
          <a:p>
            <a:pPr>
              <a:lnSpc>
                <a:spcPts val="2799"/>
              </a:lnSpc>
              <a:spcBef>
                <a:spcPct val="0"/>
              </a:spcBef>
            </a:pPr>
            <a:r>
              <a:rPr lang="en-US" sz="2400" b="1" i="0" dirty="0">
                <a:solidFill>
                  <a:srgbClr val="A85193"/>
                </a:solidFill>
                <a:effectLst/>
              </a:rPr>
              <a:t>Fraud Detection and Prevention</a:t>
            </a:r>
            <a:r>
              <a:rPr lang="en-US" sz="2400" b="0" i="0" dirty="0">
                <a:solidFill>
                  <a:srgbClr val="A85193"/>
                </a:solidFill>
                <a:effectLst/>
              </a:rPr>
              <a:t>:</a:t>
            </a:r>
            <a:endParaRPr lang="en-US" sz="2400" dirty="0">
              <a:solidFill>
                <a:srgbClr val="A85193"/>
              </a:solidFill>
              <a:latin typeface="Poppins Bold"/>
            </a:endParaRPr>
          </a:p>
        </p:txBody>
      </p:sp>
      <p:sp>
        <p:nvSpPr>
          <p:cNvPr id="9" name="TextBox 9"/>
          <p:cNvSpPr txBox="1"/>
          <p:nvPr/>
        </p:nvSpPr>
        <p:spPr>
          <a:xfrm>
            <a:off x="4040317" y="4243732"/>
            <a:ext cx="3216331" cy="3085845"/>
          </a:xfrm>
          <a:prstGeom prst="rect">
            <a:avLst/>
          </a:prstGeom>
        </p:spPr>
        <p:txBody>
          <a:bodyPr wrap="square" lIns="0" tIns="0" rIns="0" bIns="0" rtlCol="0" anchor="t">
            <a:spAutoFit/>
          </a:bodyPr>
          <a:lstStyle/>
          <a:p>
            <a:pPr>
              <a:lnSpc>
                <a:spcPts val="2239"/>
              </a:lnSpc>
              <a:spcBef>
                <a:spcPct val="0"/>
              </a:spcBef>
            </a:pPr>
            <a:r>
              <a:rPr lang="en-US" sz="2200" b="0" i="0" dirty="0">
                <a:solidFill>
                  <a:srgbClr val="374151"/>
                </a:solidFill>
                <a:effectLst/>
              </a:rPr>
              <a:t>AI-powered chatbots and virtual assistants can provide 24/7 customer support, handling queries and resolving issues faster than human customer service representatives. This improves customer experience and operational efficiency.</a:t>
            </a:r>
          </a:p>
          <a:p>
            <a:pPr>
              <a:lnSpc>
                <a:spcPts val="2239"/>
              </a:lnSpc>
              <a:spcBef>
                <a:spcPct val="0"/>
              </a:spcBef>
            </a:pPr>
            <a:endParaRPr lang="en-US" sz="1599" dirty="0">
              <a:solidFill>
                <a:srgbClr val="171616"/>
              </a:solidFill>
              <a:latin typeface="Open Sans"/>
            </a:endParaRPr>
          </a:p>
        </p:txBody>
      </p:sp>
      <p:sp>
        <p:nvSpPr>
          <p:cNvPr id="10" name="TextBox 10"/>
          <p:cNvSpPr txBox="1"/>
          <p:nvPr/>
        </p:nvSpPr>
        <p:spPr>
          <a:xfrm>
            <a:off x="4008362" y="2892848"/>
            <a:ext cx="3216331" cy="718145"/>
          </a:xfrm>
          <a:prstGeom prst="rect">
            <a:avLst/>
          </a:prstGeom>
        </p:spPr>
        <p:txBody>
          <a:bodyPr lIns="0" tIns="0" rIns="0" bIns="0" rtlCol="0" anchor="t">
            <a:spAutoFit/>
          </a:bodyPr>
          <a:lstStyle/>
          <a:p>
            <a:pPr>
              <a:lnSpc>
                <a:spcPts val="2799"/>
              </a:lnSpc>
              <a:spcBef>
                <a:spcPct val="0"/>
              </a:spcBef>
            </a:pPr>
            <a:r>
              <a:rPr lang="en-US" sz="2400" b="1" i="0" dirty="0">
                <a:solidFill>
                  <a:srgbClr val="A85193"/>
                </a:solidFill>
                <a:effectLst/>
              </a:rPr>
              <a:t>Customer Service Automation</a:t>
            </a:r>
            <a:endParaRPr lang="en-US" sz="2400" dirty="0">
              <a:solidFill>
                <a:srgbClr val="A85193"/>
              </a:solidFill>
              <a:latin typeface="Poppins Bold"/>
            </a:endParaRPr>
          </a:p>
        </p:txBody>
      </p:sp>
      <p:sp>
        <p:nvSpPr>
          <p:cNvPr id="11" name="TextBox 11"/>
          <p:cNvSpPr txBox="1"/>
          <p:nvPr/>
        </p:nvSpPr>
        <p:spPr>
          <a:xfrm>
            <a:off x="7725257" y="4243731"/>
            <a:ext cx="3248406" cy="3085845"/>
          </a:xfrm>
          <a:prstGeom prst="rect">
            <a:avLst/>
          </a:prstGeom>
        </p:spPr>
        <p:txBody>
          <a:bodyPr wrap="square" lIns="0" tIns="0" rIns="0" bIns="0" rtlCol="0" anchor="t">
            <a:spAutoFit/>
          </a:bodyPr>
          <a:lstStyle/>
          <a:p>
            <a:pPr>
              <a:lnSpc>
                <a:spcPts val="2239"/>
              </a:lnSpc>
              <a:spcBef>
                <a:spcPct val="0"/>
              </a:spcBef>
            </a:pPr>
            <a:r>
              <a:rPr lang="en-US" sz="2200" b="0" i="0" dirty="0">
                <a:solidFill>
                  <a:srgbClr val="374151"/>
                </a:solidFill>
                <a:effectLst/>
              </a:rPr>
              <a:t>AI can analyze customer data to offer personalized recommendations for financial products and services. This can include tailored payment plans, credit offers, or savings advice based on individual customer behavior and preferences.</a:t>
            </a:r>
          </a:p>
          <a:p>
            <a:pPr>
              <a:lnSpc>
                <a:spcPts val="2239"/>
              </a:lnSpc>
              <a:spcBef>
                <a:spcPct val="0"/>
              </a:spcBef>
            </a:pPr>
            <a:endParaRPr lang="en-US" sz="1599" dirty="0">
              <a:solidFill>
                <a:srgbClr val="171616"/>
              </a:solidFill>
              <a:latin typeface="Open Sans"/>
            </a:endParaRPr>
          </a:p>
        </p:txBody>
      </p:sp>
      <p:sp>
        <p:nvSpPr>
          <p:cNvPr id="12" name="TextBox 12"/>
          <p:cNvSpPr txBox="1"/>
          <p:nvPr/>
        </p:nvSpPr>
        <p:spPr>
          <a:xfrm>
            <a:off x="7696200" y="2965287"/>
            <a:ext cx="3216331" cy="359073"/>
          </a:xfrm>
          <a:prstGeom prst="rect">
            <a:avLst/>
          </a:prstGeom>
        </p:spPr>
        <p:txBody>
          <a:bodyPr lIns="0" tIns="0" rIns="0" bIns="0" rtlCol="0" anchor="t">
            <a:spAutoFit/>
          </a:bodyPr>
          <a:lstStyle/>
          <a:p>
            <a:pPr>
              <a:lnSpc>
                <a:spcPts val="2799"/>
              </a:lnSpc>
              <a:spcBef>
                <a:spcPct val="0"/>
              </a:spcBef>
            </a:pPr>
            <a:r>
              <a:rPr lang="en-US" sz="2400" b="1" i="0" dirty="0">
                <a:solidFill>
                  <a:srgbClr val="A85193"/>
                </a:solidFill>
                <a:effectLst/>
              </a:rPr>
              <a:t>Personalized Services</a:t>
            </a:r>
            <a:r>
              <a:rPr lang="en-US" sz="2400" b="0" i="0" dirty="0">
                <a:solidFill>
                  <a:srgbClr val="A85193"/>
                </a:solidFill>
                <a:effectLst/>
              </a:rPr>
              <a:t>:</a:t>
            </a:r>
            <a:endParaRPr lang="en-US" sz="2400" dirty="0">
              <a:solidFill>
                <a:srgbClr val="A85193"/>
              </a:solidFill>
              <a:latin typeface="Poppins Bold"/>
            </a:endParaRPr>
          </a:p>
        </p:txBody>
      </p:sp>
      <p:sp>
        <p:nvSpPr>
          <p:cNvPr id="13" name="TextBox 13"/>
          <p:cNvSpPr txBox="1"/>
          <p:nvPr/>
        </p:nvSpPr>
        <p:spPr>
          <a:xfrm>
            <a:off x="11442272" y="4239927"/>
            <a:ext cx="3454440" cy="2521588"/>
          </a:xfrm>
          <a:prstGeom prst="rect">
            <a:avLst/>
          </a:prstGeom>
        </p:spPr>
        <p:txBody>
          <a:bodyPr wrap="square" lIns="0" tIns="0" rIns="0" bIns="0" rtlCol="0" anchor="t">
            <a:spAutoFit/>
          </a:bodyPr>
          <a:lstStyle/>
          <a:p>
            <a:pPr>
              <a:lnSpc>
                <a:spcPts val="2239"/>
              </a:lnSpc>
              <a:spcBef>
                <a:spcPct val="0"/>
              </a:spcBef>
            </a:pPr>
            <a:r>
              <a:rPr lang="en-US" sz="2200" b="0" i="0" dirty="0">
                <a:solidFill>
                  <a:srgbClr val="374151"/>
                </a:solidFill>
                <a:effectLst/>
              </a:rPr>
              <a:t>AI can optimize payment processing workflows, reducing manual interventions and errors. It can automate routine tasks, such as data entry </a:t>
            </a:r>
            <a:r>
              <a:rPr lang="en-US" sz="2200" dirty="0">
                <a:solidFill>
                  <a:srgbClr val="374151"/>
                </a:solidFill>
              </a:rPr>
              <a:t>,</a:t>
            </a:r>
            <a:r>
              <a:rPr lang="en-US" sz="2200" b="0" i="0" dirty="0">
                <a:solidFill>
                  <a:srgbClr val="374151"/>
                </a:solidFill>
                <a:effectLst/>
              </a:rPr>
              <a:t>freeing up human resources for more strategic activities.</a:t>
            </a:r>
          </a:p>
          <a:p>
            <a:pPr>
              <a:lnSpc>
                <a:spcPts val="2239"/>
              </a:lnSpc>
              <a:spcBef>
                <a:spcPct val="0"/>
              </a:spcBef>
            </a:pPr>
            <a:endParaRPr lang="en-US" sz="1599" dirty="0">
              <a:solidFill>
                <a:srgbClr val="171616"/>
              </a:solidFill>
              <a:latin typeface="Open Sans"/>
            </a:endParaRPr>
          </a:p>
        </p:txBody>
      </p:sp>
      <p:sp>
        <p:nvSpPr>
          <p:cNvPr id="14" name="TextBox 14"/>
          <p:cNvSpPr txBox="1"/>
          <p:nvPr/>
        </p:nvSpPr>
        <p:spPr>
          <a:xfrm>
            <a:off x="11506200" y="2979488"/>
            <a:ext cx="3216331" cy="359073"/>
          </a:xfrm>
          <a:prstGeom prst="rect">
            <a:avLst/>
          </a:prstGeom>
        </p:spPr>
        <p:txBody>
          <a:bodyPr lIns="0" tIns="0" rIns="0" bIns="0" rtlCol="0" anchor="t">
            <a:spAutoFit/>
          </a:bodyPr>
          <a:lstStyle/>
          <a:p>
            <a:pPr>
              <a:lnSpc>
                <a:spcPts val="2799"/>
              </a:lnSpc>
              <a:spcBef>
                <a:spcPct val="0"/>
              </a:spcBef>
            </a:pPr>
            <a:r>
              <a:rPr lang="en-US" sz="2400" b="1" i="0" dirty="0">
                <a:solidFill>
                  <a:srgbClr val="A85193"/>
                </a:solidFill>
                <a:effectLst/>
              </a:rPr>
              <a:t>Operational Efficiency</a:t>
            </a:r>
            <a:r>
              <a:rPr lang="en-US" sz="2400" b="0" i="0" dirty="0">
                <a:solidFill>
                  <a:srgbClr val="A85193"/>
                </a:solidFill>
                <a:effectLst/>
              </a:rPr>
              <a:t>:</a:t>
            </a:r>
            <a:endParaRPr lang="en-US" sz="2400" dirty="0">
              <a:solidFill>
                <a:srgbClr val="A85193"/>
              </a:solidFill>
              <a:latin typeface="Poppins Bold"/>
            </a:endParaRPr>
          </a:p>
        </p:txBody>
      </p:sp>
      <p:sp>
        <p:nvSpPr>
          <p:cNvPr id="16" name="Freeform 16"/>
          <p:cNvSpPr/>
          <p:nvPr/>
        </p:nvSpPr>
        <p:spPr>
          <a:xfrm>
            <a:off x="17295674" y="1518308"/>
            <a:ext cx="951933" cy="951933"/>
          </a:xfrm>
          <a:custGeom>
            <a:avLst/>
            <a:gdLst/>
            <a:ahLst/>
            <a:cxnLst/>
            <a:rect l="l" t="t" r="r" b="b"/>
            <a:pathLst>
              <a:path w="951933" h="951933">
                <a:moveTo>
                  <a:pt x="0" y="0"/>
                </a:moveTo>
                <a:lnTo>
                  <a:pt x="951934" y="0"/>
                </a:lnTo>
                <a:lnTo>
                  <a:pt x="951934" y="951933"/>
                </a:lnTo>
                <a:lnTo>
                  <a:pt x="0" y="9519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TextBox 17"/>
          <p:cNvSpPr txBox="1"/>
          <p:nvPr/>
        </p:nvSpPr>
        <p:spPr>
          <a:xfrm>
            <a:off x="516359" y="242610"/>
            <a:ext cx="12192000" cy="2577629"/>
          </a:xfrm>
          <a:prstGeom prst="rect">
            <a:avLst/>
          </a:prstGeom>
        </p:spPr>
        <p:txBody>
          <a:bodyPr wrap="square" lIns="0" tIns="0" rIns="0" bIns="0" rtlCol="0" anchor="t">
            <a:spAutoFit/>
          </a:bodyPr>
          <a:lstStyle/>
          <a:p>
            <a:pPr>
              <a:lnSpc>
                <a:spcPts val="6720"/>
              </a:lnSpc>
            </a:pPr>
            <a:r>
              <a:rPr lang="en-US" sz="3600" b="0" i="0" dirty="0">
                <a:solidFill>
                  <a:srgbClr val="374151"/>
                </a:solidFill>
                <a:effectLst/>
                <a:latin typeface="Poppins Bold" panose="020B0604020202020204" charset="0"/>
                <a:cs typeface="Poppins Bold" panose="020B0604020202020204" charset="0"/>
              </a:rPr>
              <a:t>In terms of AI integration to improve Enza's orchestration system</a:t>
            </a:r>
            <a:r>
              <a:rPr lang="en-US" sz="3600" dirty="0">
                <a:solidFill>
                  <a:srgbClr val="171616"/>
                </a:solidFill>
                <a:latin typeface="Poppins Bold" panose="020B0604020202020204" charset="0"/>
                <a:cs typeface="Poppins Bold" panose="020B0604020202020204" charset="0"/>
              </a:rPr>
              <a:t> ?</a:t>
            </a:r>
            <a:endParaRPr lang="en-US" sz="3600" dirty="0">
              <a:solidFill>
                <a:srgbClr val="171616"/>
              </a:solidFill>
              <a:latin typeface="Poppins Bold"/>
            </a:endParaRPr>
          </a:p>
          <a:p>
            <a:pPr>
              <a:lnSpc>
                <a:spcPts val="6720"/>
              </a:lnSpc>
            </a:pPr>
            <a:endParaRPr lang="en-US" sz="5600" dirty="0">
              <a:solidFill>
                <a:srgbClr val="171616"/>
              </a:solidFill>
              <a:latin typeface="Poppins Bold"/>
            </a:endParaRPr>
          </a:p>
        </p:txBody>
      </p:sp>
      <p:sp>
        <p:nvSpPr>
          <p:cNvPr id="4" name="TextBox 3">
            <a:extLst>
              <a:ext uri="{FF2B5EF4-FFF2-40B4-BE49-F238E27FC236}">
                <a16:creationId xmlns:a16="http://schemas.microsoft.com/office/drawing/2014/main" id="{361013A7-E066-88FC-5B6D-2D6704FBD366}"/>
              </a:ext>
            </a:extLst>
          </p:cNvPr>
          <p:cNvSpPr txBox="1"/>
          <p:nvPr/>
        </p:nvSpPr>
        <p:spPr>
          <a:xfrm>
            <a:off x="14923605" y="4214117"/>
            <a:ext cx="3216331" cy="2635465"/>
          </a:xfrm>
          <a:prstGeom prst="rect">
            <a:avLst/>
          </a:prstGeom>
          <a:noFill/>
        </p:spPr>
        <p:txBody>
          <a:bodyPr wrap="square">
            <a:spAutoFit/>
          </a:bodyPr>
          <a:lstStyle/>
          <a:p>
            <a:pPr>
              <a:lnSpc>
                <a:spcPts val="2239"/>
              </a:lnSpc>
              <a:spcBef>
                <a:spcPct val="0"/>
              </a:spcBef>
            </a:pPr>
            <a:r>
              <a:rPr lang="en-US" sz="2200" b="0" i="0" dirty="0">
                <a:solidFill>
                  <a:srgbClr val="374151"/>
                </a:solidFill>
                <a:effectLst/>
              </a:rPr>
              <a:t>AI can assess credit risk more accurately by analyzing a broader range of data points, including non-traditional data. This can lead to better decision-making in credit offerings and risk assessment.</a:t>
            </a:r>
          </a:p>
        </p:txBody>
      </p:sp>
      <p:sp>
        <p:nvSpPr>
          <p:cNvPr id="6" name="TextBox 5">
            <a:extLst>
              <a:ext uri="{FF2B5EF4-FFF2-40B4-BE49-F238E27FC236}">
                <a16:creationId xmlns:a16="http://schemas.microsoft.com/office/drawing/2014/main" id="{85C495FE-B7E0-A5CB-A5B9-3798E871102B}"/>
              </a:ext>
            </a:extLst>
          </p:cNvPr>
          <p:cNvSpPr txBox="1"/>
          <p:nvPr/>
        </p:nvSpPr>
        <p:spPr>
          <a:xfrm>
            <a:off x="14896712" y="2979488"/>
            <a:ext cx="9151374" cy="451406"/>
          </a:xfrm>
          <a:prstGeom prst="rect">
            <a:avLst/>
          </a:prstGeom>
          <a:noFill/>
        </p:spPr>
        <p:txBody>
          <a:bodyPr wrap="square">
            <a:spAutoFit/>
          </a:bodyPr>
          <a:lstStyle/>
          <a:p>
            <a:pPr>
              <a:lnSpc>
                <a:spcPts val="2799"/>
              </a:lnSpc>
              <a:spcBef>
                <a:spcPct val="0"/>
              </a:spcBef>
            </a:pPr>
            <a:r>
              <a:rPr lang="en-US" sz="2400" b="1" i="0" dirty="0">
                <a:solidFill>
                  <a:srgbClr val="A85193"/>
                </a:solidFill>
                <a:effectLst/>
              </a:rPr>
              <a:t>Risk Management</a:t>
            </a:r>
            <a:r>
              <a:rPr lang="en-US" sz="2400" b="0" i="0" dirty="0">
                <a:solidFill>
                  <a:srgbClr val="A85193"/>
                </a:solidFill>
                <a:effectLst/>
              </a:rPr>
              <a:t>:</a:t>
            </a:r>
            <a:endParaRPr lang="en-US" sz="2400" dirty="0">
              <a:solidFill>
                <a:srgbClr val="A85193"/>
              </a:solidFill>
              <a:latin typeface="Poppins Bold"/>
            </a:endParaRPr>
          </a:p>
        </p:txBody>
      </p:sp>
    </p:spTree>
    <p:extLst>
      <p:ext uri="{BB962C8B-B14F-4D97-AF65-F5344CB8AC3E}">
        <p14:creationId xmlns:p14="http://schemas.microsoft.com/office/powerpoint/2010/main" val="319311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111" b="-9111"/>
            </a:stretch>
          </a:blipFill>
        </p:spPr>
        <p:txBody>
          <a:bodyPr/>
          <a:lstStyle/>
          <a:p>
            <a:endParaRPr lang="en-US"/>
          </a:p>
        </p:txBody>
      </p:sp>
      <p:sp>
        <p:nvSpPr>
          <p:cNvPr id="3" name="Freeform 3"/>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923308" y="-1307292"/>
            <a:ext cx="4671984" cy="4671984"/>
          </a:xfrm>
          <a:custGeom>
            <a:avLst/>
            <a:gdLst/>
            <a:ahLst/>
            <a:cxnLst/>
            <a:rect l="l" t="t" r="r" b="b"/>
            <a:pathLst>
              <a:path w="4671984" h="4671984">
                <a:moveTo>
                  <a:pt x="0" y="0"/>
                </a:moveTo>
                <a:lnTo>
                  <a:pt x="4671984" y="0"/>
                </a:lnTo>
                <a:lnTo>
                  <a:pt x="4671984" y="4671984"/>
                </a:lnTo>
                <a:lnTo>
                  <a:pt x="0" y="46719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2526091" y="3751666"/>
            <a:ext cx="13235817" cy="2067224"/>
          </a:xfrm>
          <a:prstGeom prst="rect">
            <a:avLst/>
          </a:prstGeom>
        </p:spPr>
        <p:txBody>
          <a:bodyPr lIns="0" tIns="0" rIns="0" bIns="0" rtlCol="0" anchor="t">
            <a:spAutoFit/>
          </a:bodyPr>
          <a:lstStyle/>
          <a:p>
            <a:pPr algn="ctr">
              <a:lnSpc>
                <a:spcPts val="15976"/>
              </a:lnSpc>
              <a:spcBef>
                <a:spcPct val="0"/>
              </a:spcBef>
            </a:pPr>
            <a:r>
              <a:rPr lang="en-US" sz="11411">
                <a:solidFill>
                  <a:srgbClr val="FFFFFF"/>
                </a:solidFill>
                <a:latin typeface="Poppins Ultra-Bold"/>
              </a:rPr>
              <a:t>Thank You</a:t>
            </a:r>
          </a:p>
        </p:txBody>
      </p:sp>
      <p:sp>
        <p:nvSpPr>
          <p:cNvPr id="6" name="Freeform 6"/>
          <p:cNvSpPr/>
          <p:nvPr/>
        </p:nvSpPr>
        <p:spPr>
          <a:xfrm>
            <a:off x="-1307292" y="6922308"/>
            <a:ext cx="4671984" cy="4671984"/>
          </a:xfrm>
          <a:custGeom>
            <a:avLst/>
            <a:gdLst/>
            <a:ahLst/>
            <a:cxnLst/>
            <a:rect l="l" t="t" r="r" b="b"/>
            <a:pathLst>
              <a:path w="4671984" h="4671984">
                <a:moveTo>
                  <a:pt x="0" y="0"/>
                </a:moveTo>
                <a:lnTo>
                  <a:pt x="4671984" y="0"/>
                </a:lnTo>
                <a:lnTo>
                  <a:pt x="4671984" y="4671984"/>
                </a:lnTo>
                <a:lnTo>
                  <a:pt x="0" y="46719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12856594" y="1028700"/>
            <a:ext cx="1391836" cy="1391836"/>
          </a:xfrm>
          <a:custGeom>
            <a:avLst/>
            <a:gdLst/>
            <a:ahLst/>
            <a:cxnLst/>
            <a:rect l="l" t="t" r="r" b="b"/>
            <a:pathLst>
              <a:path w="1391836" h="1391836">
                <a:moveTo>
                  <a:pt x="0" y="0"/>
                </a:moveTo>
                <a:lnTo>
                  <a:pt x="1391836" y="0"/>
                </a:lnTo>
                <a:lnTo>
                  <a:pt x="1391836" y="1391836"/>
                </a:lnTo>
                <a:lnTo>
                  <a:pt x="0" y="13918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5465163" y="3776299"/>
            <a:ext cx="593492" cy="593492"/>
          </a:xfrm>
          <a:custGeom>
            <a:avLst/>
            <a:gdLst/>
            <a:ahLst/>
            <a:cxnLst/>
            <a:rect l="l" t="t" r="r" b="b"/>
            <a:pathLst>
              <a:path w="593492" h="593492">
                <a:moveTo>
                  <a:pt x="0" y="0"/>
                </a:moveTo>
                <a:lnTo>
                  <a:pt x="593492" y="0"/>
                </a:lnTo>
                <a:lnTo>
                  <a:pt x="593492" y="593492"/>
                </a:lnTo>
                <a:lnTo>
                  <a:pt x="0" y="593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a:off x="4039570" y="7866464"/>
            <a:ext cx="1391836" cy="1391836"/>
          </a:xfrm>
          <a:custGeom>
            <a:avLst/>
            <a:gdLst/>
            <a:ahLst/>
            <a:cxnLst/>
            <a:rect l="l" t="t" r="r" b="b"/>
            <a:pathLst>
              <a:path w="1391836" h="1391836">
                <a:moveTo>
                  <a:pt x="0" y="0"/>
                </a:moveTo>
                <a:lnTo>
                  <a:pt x="1391836" y="0"/>
                </a:lnTo>
                <a:lnTo>
                  <a:pt x="1391836" y="1391836"/>
                </a:lnTo>
                <a:lnTo>
                  <a:pt x="0" y="13918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2229345" y="5917209"/>
            <a:ext cx="593492" cy="593492"/>
          </a:xfrm>
          <a:custGeom>
            <a:avLst/>
            <a:gdLst/>
            <a:ahLst/>
            <a:cxnLst/>
            <a:rect l="l" t="t" r="r" b="b"/>
            <a:pathLst>
              <a:path w="593492" h="593492">
                <a:moveTo>
                  <a:pt x="0" y="0"/>
                </a:moveTo>
                <a:lnTo>
                  <a:pt x="593492" y="0"/>
                </a:lnTo>
                <a:lnTo>
                  <a:pt x="593492" y="593492"/>
                </a:lnTo>
                <a:lnTo>
                  <a:pt x="0" y="593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593</Words>
  <Application>Microsoft Office PowerPoint</Application>
  <PresentationFormat>Custom</PresentationFormat>
  <Paragraphs>44</Paragraphs>
  <Slides>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Söhne</vt:lpstr>
      <vt:lpstr>Poppins Bold</vt:lpstr>
      <vt:lpstr>Open Sans Bold</vt:lpstr>
      <vt:lpstr>Open Sans</vt:lpstr>
      <vt:lpstr>Calibri</vt:lpstr>
      <vt:lpstr>Nirmala UI Semilight</vt:lpstr>
      <vt:lpstr>Google Sans</vt:lpstr>
      <vt:lpstr>Poppins Ultra-Bold</vt:lpstr>
      <vt:lpstr>Arial</vt:lpstr>
      <vt:lpstr>Aldhabi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Technology Business Presentation</dc:title>
  <cp:lastModifiedBy>George Jan George Shaffik 2200518</cp:lastModifiedBy>
  <cp:revision>4</cp:revision>
  <dcterms:created xsi:type="dcterms:W3CDTF">2006-08-16T00:00:00Z</dcterms:created>
  <dcterms:modified xsi:type="dcterms:W3CDTF">2024-01-21T10:51:56Z</dcterms:modified>
  <dc:identifier>DAF6ZolzR8k</dc:identifier>
</cp:coreProperties>
</file>