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56" r:id="rId5"/>
    <p:sldId id="257" r:id="rId6"/>
    <p:sldId id="258" r:id="rId7"/>
    <p:sldId id="276" r:id="rId8"/>
    <p:sldId id="277" r:id="rId9"/>
    <p:sldId id="259" r:id="rId10"/>
    <p:sldId id="260" r:id="rId11"/>
    <p:sldId id="273" r:id="rId12"/>
    <p:sldId id="271" r:id="rId13"/>
    <p:sldId id="269" r:id="rId14"/>
    <p:sldId id="264" r:id="rId15"/>
    <p:sldId id="270" r:id="rId16"/>
    <p:sldId id="265" r:id="rId17"/>
    <p:sldId id="266" r:id="rId18"/>
    <p:sldId id="267"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8B3B0E-DDF8-4449-BB6E-41E79F237512}" v="320" dt="2024-02-14T08:40:01.610"/>
    <p1510:client id="{BA24A48E-CE2A-4850-8626-F644AE526D32}" v="51" dt="2024-02-13T21:43:18.2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p:scale>
          <a:sx n="100" d="100"/>
          <a:sy n="100" d="100"/>
        </p:scale>
        <p:origin x="235" y="-49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93BB44-662F-4B62-975E-E400221D0988}" type="doc">
      <dgm:prSet loTypeId="urn:microsoft.com/office/officeart/2005/8/layout/default" loCatId="list" qsTypeId="urn:microsoft.com/office/officeart/2005/8/quickstyle/simple1" qsCatId="simple" csTypeId="urn:microsoft.com/office/officeart/2005/8/colors/accent6_2" csCatId="accent6"/>
      <dgm:spPr/>
      <dgm:t>
        <a:bodyPr/>
        <a:lstStyle/>
        <a:p>
          <a:endParaRPr lang="en-US"/>
        </a:p>
      </dgm:t>
    </dgm:pt>
    <dgm:pt modelId="{868FC86A-9BB8-4A88-A283-0392CA59C504}">
      <dgm:prSet/>
      <dgm:spPr/>
      <dgm:t>
        <a:bodyPr/>
        <a:lstStyle/>
        <a:p>
          <a:r>
            <a:rPr lang="en-US"/>
            <a:t>Cash Dominance: Cash remains the primary payment method in Africa, indicating limited e-payment options.</a:t>
          </a:r>
        </a:p>
      </dgm:t>
    </dgm:pt>
    <dgm:pt modelId="{EF5C03E2-0E0C-466D-8E8A-310164F2BC2F}" type="parTrans" cxnId="{04454C7A-EE4C-4335-8CCA-819211FF3DE9}">
      <dgm:prSet/>
      <dgm:spPr/>
      <dgm:t>
        <a:bodyPr/>
        <a:lstStyle/>
        <a:p>
          <a:endParaRPr lang="en-US"/>
        </a:p>
      </dgm:t>
    </dgm:pt>
    <dgm:pt modelId="{617C710D-EBF5-468F-8C82-59A31F3C94F7}" type="sibTrans" cxnId="{04454C7A-EE4C-4335-8CCA-819211FF3DE9}">
      <dgm:prSet/>
      <dgm:spPr/>
      <dgm:t>
        <a:bodyPr/>
        <a:lstStyle/>
        <a:p>
          <a:endParaRPr lang="en-US"/>
        </a:p>
      </dgm:t>
    </dgm:pt>
    <dgm:pt modelId="{0F8E7A7A-ED08-4D29-A6F6-8394D110BB58}">
      <dgm:prSet/>
      <dgm:spPr/>
      <dgm:t>
        <a:bodyPr/>
        <a:lstStyle/>
        <a:p>
          <a:r>
            <a:rPr lang="en-US"/>
            <a:t>Business Pain Points: Businesses face challenges with manual processes, lack of visibility into spending, and compliance issues.</a:t>
          </a:r>
        </a:p>
      </dgm:t>
    </dgm:pt>
    <dgm:pt modelId="{F64B9CFB-5714-4F1A-8920-6031248E53A6}" type="parTrans" cxnId="{7CB69FE7-34F7-406D-B0A9-A5D29025711C}">
      <dgm:prSet/>
      <dgm:spPr/>
      <dgm:t>
        <a:bodyPr/>
        <a:lstStyle/>
        <a:p>
          <a:endParaRPr lang="en-US"/>
        </a:p>
      </dgm:t>
    </dgm:pt>
    <dgm:pt modelId="{5C6AA63E-EDDA-4377-8633-3F6AD651DD08}" type="sibTrans" cxnId="{7CB69FE7-34F7-406D-B0A9-A5D29025711C}">
      <dgm:prSet/>
      <dgm:spPr/>
      <dgm:t>
        <a:bodyPr/>
        <a:lstStyle/>
        <a:p>
          <a:endParaRPr lang="en-US"/>
        </a:p>
      </dgm:t>
    </dgm:pt>
    <dgm:pt modelId="{81999CCC-84AE-439C-93BB-D352A87C1D5D}">
      <dgm:prSet/>
      <dgm:spPr/>
      <dgm:t>
        <a:bodyPr/>
        <a:lstStyle/>
        <a:p>
          <a:r>
            <a:rPr lang="en-US"/>
            <a:t>Customer Pain Points: Customers find digital payments complex and seek simpler, more user-friendly solutions.</a:t>
          </a:r>
        </a:p>
      </dgm:t>
    </dgm:pt>
    <dgm:pt modelId="{5AB4660C-0DF6-4E22-97C8-1A5FD44E3101}" type="parTrans" cxnId="{1C7BED7D-3EAC-432F-839A-842C54697A60}">
      <dgm:prSet/>
      <dgm:spPr/>
      <dgm:t>
        <a:bodyPr/>
        <a:lstStyle/>
        <a:p>
          <a:endParaRPr lang="en-US"/>
        </a:p>
      </dgm:t>
    </dgm:pt>
    <dgm:pt modelId="{5B3DE23B-4E6E-4EE7-9102-80FE26C8D650}" type="sibTrans" cxnId="{1C7BED7D-3EAC-432F-839A-842C54697A60}">
      <dgm:prSet/>
      <dgm:spPr/>
      <dgm:t>
        <a:bodyPr/>
        <a:lstStyle/>
        <a:p>
          <a:endParaRPr lang="en-US"/>
        </a:p>
      </dgm:t>
    </dgm:pt>
    <dgm:pt modelId="{B73E7DA4-288B-463D-9056-E4448C23998B}">
      <dgm:prSet/>
      <dgm:spPr/>
      <dgm:t>
        <a:bodyPr/>
        <a:lstStyle/>
        <a:p>
          <a:r>
            <a:rPr lang="en-US"/>
            <a:t>Cultural and Regional Considerations: Payment preferences vary across regions and countries, highlighting the need for diversity and localization.</a:t>
          </a:r>
        </a:p>
      </dgm:t>
    </dgm:pt>
    <dgm:pt modelId="{350A9100-D7FE-44A6-865B-757CAE72FE89}" type="parTrans" cxnId="{DDADC3FB-C22F-42B7-B0DA-9D1976659B02}">
      <dgm:prSet/>
      <dgm:spPr/>
      <dgm:t>
        <a:bodyPr/>
        <a:lstStyle/>
        <a:p>
          <a:endParaRPr lang="en-US"/>
        </a:p>
      </dgm:t>
    </dgm:pt>
    <dgm:pt modelId="{81DA089A-6CB1-4E63-9D20-81E604CD99A2}" type="sibTrans" cxnId="{DDADC3FB-C22F-42B7-B0DA-9D1976659B02}">
      <dgm:prSet/>
      <dgm:spPr/>
      <dgm:t>
        <a:bodyPr/>
        <a:lstStyle/>
        <a:p>
          <a:endParaRPr lang="en-US"/>
        </a:p>
      </dgm:t>
    </dgm:pt>
    <dgm:pt modelId="{71F80C79-B792-436E-8B87-E1C72FA3BA5E}">
      <dgm:prSet/>
      <dgm:spPr/>
      <dgm:t>
        <a:bodyPr/>
        <a:lstStyle/>
        <a:p>
          <a:r>
            <a:rPr lang="en-US"/>
            <a:t>Need for Personalization and Inclusivity: African consumers value personalized service and inclusivity, indicating a need for payment solutions that reflect these values.</a:t>
          </a:r>
        </a:p>
      </dgm:t>
    </dgm:pt>
    <dgm:pt modelId="{996BE5B5-8D9D-4C1E-9469-AA8146A3848A}" type="parTrans" cxnId="{651A49D6-0AA1-4CB5-8728-FE90B68FBB9A}">
      <dgm:prSet/>
      <dgm:spPr/>
      <dgm:t>
        <a:bodyPr/>
        <a:lstStyle/>
        <a:p>
          <a:endParaRPr lang="en-US"/>
        </a:p>
      </dgm:t>
    </dgm:pt>
    <dgm:pt modelId="{531A68C0-0D5C-45C4-B036-1C6F15564845}" type="sibTrans" cxnId="{651A49D6-0AA1-4CB5-8728-FE90B68FBB9A}">
      <dgm:prSet/>
      <dgm:spPr/>
      <dgm:t>
        <a:bodyPr/>
        <a:lstStyle/>
        <a:p>
          <a:endParaRPr lang="en-US"/>
        </a:p>
      </dgm:t>
    </dgm:pt>
    <dgm:pt modelId="{C3253D53-EA69-4FFD-B99A-DE0F63D38B5A}" type="pres">
      <dgm:prSet presAssocID="{7293BB44-662F-4B62-975E-E400221D0988}" presName="diagram" presStyleCnt="0">
        <dgm:presLayoutVars>
          <dgm:dir/>
          <dgm:resizeHandles val="exact"/>
        </dgm:presLayoutVars>
      </dgm:prSet>
      <dgm:spPr/>
    </dgm:pt>
    <dgm:pt modelId="{DFA7F66C-3E06-48C0-8E42-29B3C04BF602}" type="pres">
      <dgm:prSet presAssocID="{868FC86A-9BB8-4A88-A283-0392CA59C504}" presName="node" presStyleLbl="node1" presStyleIdx="0" presStyleCnt="5">
        <dgm:presLayoutVars>
          <dgm:bulletEnabled val="1"/>
        </dgm:presLayoutVars>
      </dgm:prSet>
      <dgm:spPr/>
    </dgm:pt>
    <dgm:pt modelId="{A2892BCD-6443-4B76-8897-BC1D976BEFD6}" type="pres">
      <dgm:prSet presAssocID="{617C710D-EBF5-468F-8C82-59A31F3C94F7}" presName="sibTrans" presStyleCnt="0"/>
      <dgm:spPr/>
    </dgm:pt>
    <dgm:pt modelId="{63D86A66-BCF0-400C-8DD5-597A22B561F8}" type="pres">
      <dgm:prSet presAssocID="{0F8E7A7A-ED08-4D29-A6F6-8394D110BB58}" presName="node" presStyleLbl="node1" presStyleIdx="1" presStyleCnt="5">
        <dgm:presLayoutVars>
          <dgm:bulletEnabled val="1"/>
        </dgm:presLayoutVars>
      </dgm:prSet>
      <dgm:spPr/>
    </dgm:pt>
    <dgm:pt modelId="{CF3D8641-23D6-43C5-8E71-B4F28E7A1169}" type="pres">
      <dgm:prSet presAssocID="{5C6AA63E-EDDA-4377-8633-3F6AD651DD08}" presName="sibTrans" presStyleCnt="0"/>
      <dgm:spPr/>
    </dgm:pt>
    <dgm:pt modelId="{CF5F43A6-E4CE-4FBF-B7F2-1F1B18A3F253}" type="pres">
      <dgm:prSet presAssocID="{81999CCC-84AE-439C-93BB-D352A87C1D5D}" presName="node" presStyleLbl="node1" presStyleIdx="2" presStyleCnt="5">
        <dgm:presLayoutVars>
          <dgm:bulletEnabled val="1"/>
        </dgm:presLayoutVars>
      </dgm:prSet>
      <dgm:spPr/>
    </dgm:pt>
    <dgm:pt modelId="{65887A02-DA82-4AF5-9BA6-EFCE0D2420AD}" type="pres">
      <dgm:prSet presAssocID="{5B3DE23B-4E6E-4EE7-9102-80FE26C8D650}" presName="sibTrans" presStyleCnt="0"/>
      <dgm:spPr/>
    </dgm:pt>
    <dgm:pt modelId="{52D05991-17AB-4889-9DB1-975301A314BE}" type="pres">
      <dgm:prSet presAssocID="{B73E7DA4-288B-463D-9056-E4448C23998B}" presName="node" presStyleLbl="node1" presStyleIdx="3" presStyleCnt="5">
        <dgm:presLayoutVars>
          <dgm:bulletEnabled val="1"/>
        </dgm:presLayoutVars>
      </dgm:prSet>
      <dgm:spPr/>
    </dgm:pt>
    <dgm:pt modelId="{A27323EB-EF35-49DF-B7BA-B5A36DDF814F}" type="pres">
      <dgm:prSet presAssocID="{81DA089A-6CB1-4E63-9D20-81E604CD99A2}" presName="sibTrans" presStyleCnt="0"/>
      <dgm:spPr/>
    </dgm:pt>
    <dgm:pt modelId="{F95DA85C-E87D-4158-9B70-52D0FA6912A7}" type="pres">
      <dgm:prSet presAssocID="{71F80C79-B792-436E-8B87-E1C72FA3BA5E}" presName="node" presStyleLbl="node1" presStyleIdx="4" presStyleCnt="5">
        <dgm:presLayoutVars>
          <dgm:bulletEnabled val="1"/>
        </dgm:presLayoutVars>
      </dgm:prSet>
      <dgm:spPr/>
    </dgm:pt>
  </dgm:ptLst>
  <dgm:cxnLst>
    <dgm:cxn modelId="{0D130113-19C0-48A0-8051-F85B04F7B585}" type="presOf" srcId="{0F8E7A7A-ED08-4D29-A6F6-8394D110BB58}" destId="{63D86A66-BCF0-400C-8DD5-597A22B561F8}" srcOrd="0" destOrd="0" presId="urn:microsoft.com/office/officeart/2005/8/layout/default"/>
    <dgm:cxn modelId="{9D435769-26AC-481E-9BCD-E4E30B07536D}" type="presOf" srcId="{7293BB44-662F-4B62-975E-E400221D0988}" destId="{C3253D53-EA69-4FFD-B99A-DE0F63D38B5A}" srcOrd="0" destOrd="0" presId="urn:microsoft.com/office/officeart/2005/8/layout/default"/>
    <dgm:cxn modelId="{DA462855-E4BE-4EC9-A9D2-A3D27E2FE49E}" type="presOf" srcId="{B73E7DA4-288B-463D-9056-E4448C23998B}" destId="{52D05991-17AB-4889-9DB1-975301A314BE}" srcOrd="0" destOrd="0" presId="urn:microsoft.com/office/officeart/2005/8/layout/default"/>
    <dgm:cxn modelId="{F9CAB076-983B-4CDF-BA2D-C05E57A8AF93}" type="presOf" srcId="{71F80C79-B792-436E-8B87-E1C72FA3BA5E}" destId="{F95DA85C-E87D-4158-9B70-52D0FA6912A7}" srcOrd="0" destOrd="0" presId="urn:microsoft.com/office/officeart/2005/8/layout/default"/>
    <dgm:cxn modelId="{04454C7A-EE4C-4335-8CCA-819211FF3DE9}" srcId="{7293BB44-662F-4B62-975E-E400221D0988}" destId="{868FC86A-9BB8-4A88-A283-0392CA59C504}" srcOrd="0" destOrd="0" parTransId="{EF5C03E2-0E0C-466D-8E8A-310164F2BC2F}" sibTransId="{617C710D-EBF5-468F-8C82-59A31F3C94F7}"/>
    <dgm:cxn modelId="{1C7BED7D-3EAC-432F-839A-842C54697A60}" srcId="{7293BB44-662F-4B62-975E-E400221D0988}" destId="{81999CCC-84AE-439C-93BB-D352A87C1D5D}" srcOrd="2" destOrd="0" parTransId="{5AB4660C-0DF6-4E22-97C8-1A5FD44E3101}" sibTransId="{5B3DE23B-4E6E-4EE7-9102-80FE26C8D650}"/>
    <dgm:cxn modelId="{782C4D97-38F3-40F6-8D28-3B30549A903D}" type="presOf" srcId="{81999CCC-84AE-439C-93BB-D352A87C1D5D}" destId="{CF5F43A6-E4CE-4FBF-B7F2-1F1B18A3F253}" srcOrd="0" destOrd="0" presId="urn:microsoft.com/office/officeart/2005/8/layout/default"/>
    <dgm:cxn modelId="{27B838CF-8554-4B4B-AEFD-349A0A8AEC58}" type="presOf" srcId="{868FC86A-9BB8-4A88-A283-0392CA59C504}" destId="{DFA7F66C-3E06-48C0-8E42-29B3C04BF602}" srcOrd="0" destOrd="0" presId="urn:microsoft.com/office/officeart/2005/8/layout/default"/>
    <dgm:cxn modelId="{651A49D6-0AA1-4CB5-8728-FE90B68FBB9A}" srcId="{7293BB44-662F-4B62-975E-E400221D0988}" destId="{71F80C79-B792-436E-8B87-E1C72FA3BA5E}" srcOrd="4" destOrd="0" parTransId="{996BE5B5-8D9D-4C1E-9469-AA8146A3848A}" sibTransId="{531A68C0-0D5C-45C4-B036-1C6F15564845}"/>
    <dgm:cxn modelId="{7CB69FE7-34F7-406D-B0A9-A5D29025711C}" srcId="{7293BB44-662F-4B62-975E-E400221D0988}" destId="{0F8E7A7A-ED08-4D29-A6F6-8394D110BB58}" srcOrd="1" destOrd="0" parTransId="{F64B9CFB-5714-4F1A-8920-6031248E53A6}" sibTransId="{5C6AA63E-EDDA-4377-8633-3F6AD651DD08}"/>
    <dgm:cxn modelId="{DDADC3FB-C22F-42B7-B0DA-9D1976659B02}" srcId="{7293BB44-662F-4B62-975E-E400221D0988}" destId="{B73E7DA4-288B-463D-9056-E4448C23998B}" srcOrd="3" destOrd="0" parTransId="{350A9100-D7FE-44A6-865B-757CAE72FE89}" sibTransId="{81DA089A-6CB1-4E63-9D20-81E604CD99A2}"/>
    <dgm:cxn modelId="{94B61B28-5BB2-4F36-91D8-0EB8BA872888}" type="presParOf" srcId="{C3253D53-EA69-4FFD-B99A-DE0F63D38B5A}" destId="{DFA7F66C-3E06-48C0-8E42-29B3C04BF602}" srcOrd="0" destOrd="0" presId="urn:microsoft.com/office/officeart/2005/8/layout/default"/>
    <dgm:cxn modelId="{A73F411E-BD54-44AE-9E8D-471CBD47DA84}" type="presParOf" srcId="{C3253D53-EA69-4FFD-B99A-DE0F63D38B5A}" destId="{A2892BCD-6443-4B76-8897-BC1D976BEFD6}" srcOrd="1" destOrd="0" presId="urn:microsoft.com/office/officeart/2005/8/layout/default"/>
    <dgm:cxn modelId="{462D98DB-F05C-40DC-90DA-D549FC023713}" type="presParOf" srcId="{C3253D53-EA69-4FFD-B99A-DE0F63D38B5A}" destId="{63D86A66-BCF0-400C-8DD5-597A22B561F8}" srcOrd="2" destOrd="0" presId="urn:microsoft.com/office/officeart/2005/8/layout/default"/>
    <dgm:cxn modelId="{56FB7439-B5A8-4E13-8B27-3B40EF31D7D6}" type="presParOf" srcId="{C3253D53-EA69-4FFD-B99A-DE0F63D38B5A}" destId="{CF3D8641-23D6-43C5-8E71-B4F28E7A1169}" srcOrd="3" destOrd="0" presId="urn:microsoft.com/office/officeart/2005/8/layout/default"/>
    <dgm:cxn modelId="{385D5978-B51C-4806-A071-99928022A7CC}" type="presParOf" srcId="{C3253D53-EA69-4FFD-B99A-DE0F63D38B5A}" destId="{CF5F43A6-E4CE-4FBF-B7F2-1F1B18A3F253}" srcOrd="4" destOrd="0" presId="urn:microsoft.com/office/officeart/2005/8/layout/default"/>
    <dgm:cxn modelId="{8B4C8454-9A79-43FD-BAFF-301ACDE79F33}" type="presParOf" srcId="{C3253D53-EA69-4FFD-B99A-DE0F63D38B5A}" destId="{65887A02-DA82-4AF5-9BA6-EFCE0D2420AD}" srcOrd="5" destOrd="0" presId="urn:microsoft.com/office/officeart/2005/8/layout/default"/>
    <dgm:cxn modelId="{83F82CF8-077D-45B2-9823-BA54C5B5D385}" type="presParOf" srcId="{C3253D53-EA69-4FFD-B99A-DE0F63D38B5A}" destId="{52D05991-17AB-4889-9DB1-975301A314BE}" srcOrd="6" destOrd="0" presId="urn:microsoft.com/office/officeart/2005/8/layout/default"/>
    <dgm:cxn modelId="{4362DD21-0E06-4F93-9228-667D2A805267}" type="presParOf" srcId="{C3253D53-EA69-4FFD-B99A-DE0F63D38B5A}" destId="{A27323EB-EF35-49DF-B7BA-B5A36DDF814F}" srcOrd="7" destOrd="0" presId="urn:microsoft.com/office/officeart/2005/8/layout/default"/>
    <dgm:cxn modelId="{51432136-3958-42B0-97AF-3A63E9757357}" type="presParOf" srcId="{C3253D53-EA69-4FFD-B99A-DE0F63D38B5A}" destId="{F95DA85C-E87D-4158-9B70-52D0FA6912A7}"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8E288C-828C-4A0B-ACB9-F2B720A0A033}"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899787F0-FA65-446A-8BF8-00449C330FB8}">
      <dgm:prSet/>
      <dgm:spPr/>
      <dgm:t>
        <a:bodyPr/>
        <a:lstStyle/>
        <a:p>
          <a:r>
            <a:rPr lang="en-US"/>
            <a:t>Project Vision and Mission: Revolutionize ENZA’s payment solutions to be more versatile, secure, and user-friendly. Leverage innovative technology, market insights, and customer feedback to create a seamless payment experience.</a:t>
          </a:r>
        </a:p>
      </dgm:t>
    </dgm:pt>
    <dgm:pt modelId="{7F2197FE-4B79-4939-944B-F108992EB1A7}" type="parTrans" cxnId="{7B6EEB6D-1B2F-4C08-9706-DD46EF5817BC}">
      <dgm:prSet/>
      <dgm:spPr/>
      <dgm:t>
        <a:bodyPr/>
        <a:lstStyle/>
        <a:p>
          <a:endParaRPr lang="en-US"/>
        </a:p>
      </dgm:t>
    </dgm:pt>
    <dgm:pt modelId="{FFA771E9-5E1B-48EA-B0CA-6C74B99C31A9}" type="sibTrans" cxnId="{7B6EEB6D-1B2F-4C08-9706-DD46EF5817BC}">
      <dgm:prSet/>
      <dgm:spPr/>
      <dgm:t>
        <a:bodyPr/>
        <a:lstStyle/>
        <a:p>
          <a:endParaRPr lang="en-US"/>
        </a:p>
      </dgm:t>
    </dgm:pt>
    <dgm:pt modelId="{AC5697C1-8B66-4480-8BF6-EB5CD7F3E58F}">
      <dgm:prSet/>
      <dgm:spPr/>
      <dgm:t>
        <a:bodyPr/>
        <a:lstStyle/>
        <a:p>
          <a:r>
            <a:rPr lang="en-US"/>
            <a:t>Proposed Solutions:</a:t>
          </a:r>
        </a:p>
      </dgm:t>
    </dgm:pt>
    <dgm:pt modelId="{899A67DD-35C7-401F-828B-BE98162437E8}" type="parTrans" cxnId="{38CFA2BB-4986-49B3-96B9-20FA7CF53860}">
      <dgm:prSet/>
      <dgm:spPr/>
      <dgm:t>
        <a:bodyPr/>
        <a:lstStyle/>
        <a:p>
          <a:endParaRPr lang="en-US"/>
        </a:p>
      </dgm:t>
    </dgm:pt>
    <dgm:pt modelId="{99B93894-33A6-443B-B033-F1780C48BE0A}" type="sibTrans" cxnId="{38CFA2BB-4986-49B3-96B9-20FA7CF53860}">
      <dgm:prSet/>
      <dgm:spPr/>
      <dgm:t>
        <a:bodyPr/>
        <a:lstStyle/>
        <a:p>
          <a:endParaRPr lang="en-US"/>
        </a:p>
      </dgm:t>
    </dgm:pt>
    <dgm:pt modelId="{D3C8205F-D6F9-4F4A-BA2F-575F6C7EC527}">
      <dgm:prSet/>
      <dgm:spPr/>
      <dgm:t>
        <a:bodyPr/>
        <a:lstStyle/>
        <a:p>
          <a:r>
            <a:rPr lang="en-US"/>
            <a:t>Multiple Payment Methods: Support for various payment options like bank transfer, mobile money, or card payment based on the customer’s location and language.</a:t>
          </a:r>
        </a:p>
      </dgm:t>
    </dgm:pt>
    <dgm:pt modelId="{3F266EB2-6A27-4E47-A57F-C136660F8B18}" type="parTrans" cxnId="{414010C8-A6C7-46C9-9567-E568961DCE35}">
      <dgm:prSet/>
      <dgm:spPr/>
      <dgm:t>
        <a:bodyPr/>
        <a:lstStyle/>
        <a:p>
          <a:endParaRPr lang="en-US"/>
        </a:p>
      </dgm:t>
    </dgm:pt>
    <dgm:pt modelId="{50F50FA0-6E29-41E2-9C0E-A42D5FBEF524}" type="sibTrans" cxnId="{414010C8-A6C7-46C9-9567-E568961DCE35}">
      <dgm:prSet/>
      <dgm:spPr/>
      <dgm:t>
        <a:bodyPr/>
        <a:lstStyle/>
        <a:p>
          <a:endParaRPr lang="en-US"/>
        </a:p>
      </dgm:t>
    </dgm:pt>
    <dgm:pt modelId="{648D0C06-6C46-4909-AB29-2009E062DD1F}">
      <dgm:prSet/>
      <dgm:spPr/>
      <dgm:t>
        <a:bodyPr/>
        <a:lstStyle/>
        <a:p>
          <a:r>
            <a:rPr lang="en-US"/>
            <a:t>Currency and Language Support: Convert prices to the customer’s currency and translate the payment page to the customer’s language.</a:t>
          </a:r>
        </a:p>
      </dgm:t>
    </dgm:pt>
    <dgm:pt modelId="{84F55F35-781C-4433-B25C-A07A73B91A6C}" type="parTrans" cxnId="{D0A4B15A-8198-4538-B215-9A6E2D1DC385}">
      <dgm:prSet/>
      <dgm:spPr/>
      <dgm:t>
        <a:bodyPr/>
        <a:lstStyle/>
        <a:p>
          <a:endParaRPr lang="en-US"/>
        </a:p>
      </dgm:t>
    </dgm:pt>
    <dgm:pt modelId="{702C3220-858B-4186-A4E6-F697CB4B816E}" type="sibTrans" cxnId="{D0A4B15A-8198-4538-B215-9A6E2D1DC385}">
      <dgm:prSet/>
      <dgm:spPr/>
      <dgm:t>
        <a:bodyPr/>
        <a:lstStyle/>
        <a:p>
          <a:endParaRPr lang="en-US"/>
        </a:p>
      </dgm:t>
    </dgm:pt>
    <dgm:pt modelId="{6F1D6841-63FB-4B00-A26C-47D8CFADCA2C}">
      <dgm:prSet/>
      <dgm:spPr/>
      <dgm:t>
        <a:bodyPr/>
        <a:lstStyle/>
        <a:p>
          <a:r>
            <a:rPr lang="en-US"/>
            <a:t>Personalized Experience: Generate personalized invoices or subscriptions reflecting the customer’s payment details, frequency, and terms.</a:t>
          </a:r>
        </a:p>
      </dgm:t>
    </dgm:pt>
    <dgm:pt modelId="{FFE2F896-EE0D-4B92-AA21-EF99CF4ACE84}" type="parTrans" cxnId="{693B191A-1E3A-44D5-A1D8-14CAB5928962}">
      <dgm:prSet/>
      <dgm:spPr/>
      <dgm:t>
        <a:bodyPr/>
        <a:lstStyle/>
        <a:p>
          <a:endParaRPr lang="en-US"/>
        </a:p>
      </dgm:t>
    </dgm:pt>
    <dgm:pt modelId="{F14BCDA3-7DE2-4268-8421-EF73B8C45145}" type="sibTrans" cxnId="{693B191A-1E3A-44D5-A1D8-14CAB5928962}">
      <dgm:prSet/>
      <dgm:spPr/>
      <dgm:t>
        <a:bodyPr/>
        <a:lstStyle/>
        <a:p>
          <a:endParaRPr lang="en-US"/>
        </a:p>
      </dgm:t>
    </dgm:pt>
    <dgm:pt modelId="{4D1E6F92-310C-4B7B-9D0F-49ED3B526A58}">
      <dgm:prSet/>
      <dgm:spPr/>
      <dgm:t>
        <a:bodyPr/>
        <a:lstStyle/>
        <a:p>
          <a:r>
            <a:rPr lang="en-US"/>
            <a:t>User-friendly Interface: Provide feedback and confirmation to the customer after the payment is completed, and send a receipt or notification to the customer’s email or phone.</a:t>
          </a:r>
        </a:p>
      </dgm:t>
    </dgm:pt>
    <dgm:pt modelId="{060F109F-12C6-4918-BA9A-E8A40FD0EEF6}" type="parTrans" cxnId="{0313DA49-EC95-44E5-8F7C-97FA91708697}">
      <dgm:prSet/>
      <dgm:spPr/>
      <dgm:t>
        <a:bodyPr/>
        <a:lstStyle/>
        <a:p>
          <a:endParaRPr lang="en-US"/>
        </a:p>
      </dgm:t>
    </dgm:pt>
    <dgm:pt modelId="{423D9EFA-20E1-4F71-8CAC-3FD663EB1E35}" type="sibTrans" cxnId="{0313DA49-EC95-44E5-8F7C-97FA91708697}">
      <dgm:prSet/>
      <dgm:spPr/>
      <dgm:t>
        <a:bodyPr/>
        <a:lstStyle/>
        <a:p>
          <a:endParaRPr lang="en-US"/>
        </a:p>
      </dgm:t>
    </dgm:pt>
    <dgm:pt modelId="{D2E6B0D4-E1E7-4DE6-8C47-2ACD2B3D20A4}">
      <dgm:prSet/>
      <dgm:spPr/>
      <dgm:t>
        <a:bodyPr/>
        <a:lstStyle/>
        <a:p>
          <a:r>
            <a:rPr lang="en-US"/>
            <a:t>Local Payment Infrastructure Integration: Tailor offerings to meet local needs and preferences, fostering financial inclusion and supporting economic growth.</a:t>
          </a:r>
        </a:p>
      </dgm:t>
    </dgm:pt>
    <dgm:pt modelId="{B9376C61-1A93-4C0B-B32F-F5ADCE1EB1EA}" type="parTrans" cxnId="{5871CA91-EAB1-4146-A55B-DD2743E3C873}">
      <dgm:prSet/>
      <dgm:spPr/>
      <dgm:t>
        <a:bodyPr/>
        <a:lstStyle/>
        <a:p>
          <a:endParaRPr lang="en-US"/>
        </a:p>
      </dgm:t>
    </dgm:pt>
    <dgm:pt modelId="{470EF9C0-09D7-4A9B-B333-13B99B9F1111}" type="sibTrans" cxnId="{5871CA91-EAB1-4146-A55B-DD2743E3C873}">
      <dgm:prSet/>
      <dgm:spPr/>
      <dgm:t>
        <a:bodyPr/>
        <a:lstStyle/>
        <a:p>
          <a:endParaRPr lang="en-US"/>
        </a:p>
      </dgm:t>
    </dgm:pt>
    <dgm:pt modelId="{5C98A01C-845D-4C05-9F25-94A53455F372}" type="pres">
      <dgm:prSet presAssocID="{9B8E288C-828C-4A0B-ACB9-F2B720A0A033}" presName="Name0" presStyleCnt="0">
        <dgm:presLayoutVars>
          <dgm:dir/>
          <dgm:resizeHandles val="exact"/>
        </dgm:presLayoutVars>
      </dgm:prSet>
      <dgm:spPr/>
    </dgm:pt>
    <dgm:pt modelId="{5F3010A1-C635-4F79-93DB-07837887B0F8}" type="pres">
      <dgm:prSet presAssocID="{899787F0-FA65-446A-8BF8-00449C330FB8}" presName="node" presStyleLbl="node1" presStyleIdx="0" presStyleCnt="7">
        <dgm:presLayoutVars>
          <dgm:bulletEnabled val="1"/>
        </dgm:presLayoutVars>
      </dgm:prSet>
      <dgm:spPr/>
    </dgm:pt>
    <dgm:pt modelId="{1BEE5C3B-5233-4859-A3A8-66A30671208C}" type="pres">
      <dgm:prSet presAssocID="{FFA771E9-5E1B-48EA-B0CA-6C74B99C31A9}" presName="sibTrans" presStyleLbl="sibTrans1D1" presStyleIdx="0" presStyleCnt="6"/>
      <dgm:spPr/>
    </dgm:pt>
    <dgm:pt modelId="{EA61B8F6-EFC7-4325-9FC1-A598F2136FD4}" type="pres">
      <dgm:prSet presAssocID="{FFA771E9-5E1B-48EA-B0CA-6C74B99C31A9}" presName="connectorText" presStyleLbl="sibTrans1D1" presStyleIdx="0" presStyleCnt="6"/>
      <dgm:spPr/>
    </dgm:pt>
    <dgm:pt modelId="{B321C972-4BA0-422B-A982-A2D6B2B4F368}" type="pres">
      <dgm:prSet presAssocID="{AC5697C1-8B66-4480-8BF6-EB5CD7F3E58F}" presName="node" presStyleLbl="node1" presStyleIdx="1" presStyleCnt="7">
        <dgm:presLayoutVars>
          <dgm:bulletEnabled val="1"/>
        </dgm:presLayoutVars>
      </dgm:prSet>
      <dgm:spPr/>
    </dgm:pt>
    <dgm:pt modelId="{4215FE33-7185-4105-B292-4145F513102D}" type="pres">
      <dgm:prSet presAssocID="{99B93894-33A6-443B-B033-F1780C48BE0A}" presName="sibTrans" presStyleLbl="sibTrans1D1" presStyleIdx="1" presStyleCnt="6"/>
      <dgm:spPr/>
    </dgm:pt>
    <dgm:pt modelId="{8CEC5692-13D3-4AAE-B224-355DB691A4AE}" type="pres">
      <dgm:prSet presAssocID="{99B93894-33A6-443B-B033-F1780C48BE0A}" presName="connectorText" presStyleLbl="sibTrans1D1" presStyleIdx="1" presStyleCnt="6"/>
      <dgm:spPr/>
    </dgm:pt>
    <dgm:pt modelId="{3F555AC6-CB9C-41D6-81F2-C78E54F94522}" type="pres">
      <dgm:prSet presAssocID="{D3C8205F-D6F9-4F4A-BA2F-575F6C7EC527}" presName="node" presStyleLbl="node1" presStyleIdx="2" presStyleCnt="7">
        <dgm:presLayoutVars>
          <dgm:bulletEnabled val="1"/>
        </dgm:presLayoutVars>
      </dgm:prSet>
      <dgm:spPr/>
    </dgm:pt>
    <dgm:pt modelId="{A9EEE09A-9A5F-4151-BCCC-1B7B61A906EF}" type="pres">
      <dgm:prSet presAssocID="{50F50FA0-6E29-41E2-9C0E-A42D5FBEF524}" presName="sibTrans" presStyleLbl="sibTrans1D1" presStyleIdx="2" presStyleCnt="6"/>
      <dgm:spPr/>
    </dgm:pt>
    <dgm:pt modelId="{A995F831-4A70-4C36-854E-4E1EEE3C2821}" type="pres">
      <dgm:prSet presAssocID="{50F50FA0-6E29-41E2-9C0E-A42D5FBEF524}" presName="connectorText" presStyleLbl="sibTrans1D1" presStyleIdx="2" presStyleCnt="6"/>
      <dgm:spPr/>
    </dgm:pt>
    <dgm:pt modelId="{F2EB7FA2-926C-4316-B15A-E5015F9C8C75}" type="pres">
      <dgm:prSet presAssocID="{648D0C06-6C46-4909-AB29-2009E062DD1F}" presName="node" presStyleLbl="node1" presStyleIdx="3" presStyleCnt="7">
        <dgm:presLayoutVars>
          <dgm:bulletEnabled val="1"/>
        </dgm:presLayoutVars>
      </dgm:prSet>
      <dgm:spPr/>
    </dgm:pt>
    <dgm:pt modelId="{4580CFD3-11EB-4377-840E-74697AB5CD37}" type="pres">
      <dgm:prSet presAssocID="{702C3220-858B-4186-A4E6-F697CB4B816E}" presName="sibTrans" presStyleLbl="sibTrans1D1" presStyleIdx="3" presStyleCnt="6"/>
      <dgm:spPr/>
    </dgm:pt>
    <dgm:pt modelId="{C1AD37C5-0E28-4D05-B9D8-DC1A65B74AD8}" type="pres">
      <dgm:prSet presAssocID="{702C3220-858B-4186-A4E6-F697CB4B816E}" presName="connectorText" presStyleLbl="sibTrans1D1" presStyleIdx="3" presStyleCnt="6"/>
      <dgm:spPr/>
    </dgm:pt>
    <dgm:pt modelId="{5B7B8402-2F0E-4610-B063-A9D5E8397843}" type="pres">
      <dgm:prSet presAssocID="{6F1D6841-63FB-4B00-A26C-47D8CFADCA2C}" presName="node" presStyleLbl="node1" presStyleIdx="4" presStyleCnt="7">
        <dgm:presLayoutVars>
          <dgm:bulletEnabled val="1"/>
        </dgm:presLayoutVars>
      </dgm:prSet>
      <dgm:spPr/>
    </dgm:pt>
    <dgm:pt modelId="{BFCB0214-862C-426E-91EE-CCBA75CA8009}" type="pres">
      <dgm:prSet presAssocID="{F14BCDA3-7DE2-4268-8421-EF73B8C45145}" presName="sibTrans" presStyleLbl="sibTrans1D1" presStyleIdx="4" presStyleCnt="6"/>
      <dgm:spPr/>
    </dgm:pt>
    <dgm:pt modelId="{B5A42EBD-06A2-4543-B1E3-DF70663517AD}" type="pres">
      <dgm:prSet presAssocID="{F14BCDA3-7DE2-4268-8421-EF73B8C45145}" presName="connectorText" presStyleLbl="sibTrans1D1" presStyleIdx="4" presStyleCnt="6"/>
      <dgm:spPr/>
    </dgm:pt>
    <dgm:pt modelId="{55136E9D-1620-4BEF-8BD8-BE97007C8E92}" type="pres">
      <dgm:prSet presAssocID="{4D1E6F92-310C-4B7B-9D0F-49ED3B526A58}" presName="node" presStyleLbl="node1" presStyleIdx="5" presStyleCnt="7">
        <dgm:presLayoutVars>
          <dgm:bulletEnabled val="1"/>
        </dgm:presLayoutVars>
      </dgm:prSet>
      <dgm:spPr/>
    </dgm:pt>
    <dgm:pt modelId="{634EBC3B-A9DC-41B4-A8CA-718462B343B4}" type="pres">
      <dgm:prSet presAssocID="{423D9EFA-20E1-4F71-8CAC-3FD663EB1E35}" presName="sibTrans" presStyleLbl="sibTrans1D1" presStyleIdx="5" presStyleCnt="6"/>
      <dgm:spPr/>
    </dgm:pt>
    <dgm:pt modelId="{E76F5207-97B0-4598-82A2-D528FE063EE3}" type="pres">
      <dgm:prSet presAssocID="{423D9EFA-20E1-4F71-8CAC-3FD663EB1E35}" presName="connectorText" presStyleLbl="sibTrans1D1" presStyleIdx="5" presStyleCnt="6"/>
      <dgm:spPr/>
    </dgm:pt>
    <dgm:pt modelId="{ED8D3197-C065-46BB-881A-08F26FA84639}" type="pres">
      <dgm:prSet presAssocID="{D2E6B0D4-E1E7-4DE6-8C47-2ACD2B3D20A4}" presName="node" presStyleLbl="node1" presStyleIdx="6" presStyleCnt="7">
        <dgm:presLayoutVars>
          <dgm:bulletEnabled val="1"/>
        </dgm:presLayoutVars>
      </dgm:prSet>
      <dgm:spPr/>
    </dgm:pt>
  </dgm:ptLst>
  <dgm:cxnLst>
    <dgm:cxn modelId="{A568AE00-89C2-4544-B669-902083093C9D}" type="presOf" srcId="{702C3220-858B-4186-A4E6-F697CB4B816E}" destId="{4580CFD3-11EB-4377-840E-74697AB5CD37}" srcOrd="0" destOrd="0" presId="urn:microsoft.com/office/officeart/2016/7/layout/RepeatingBendingProcessNew"/>
    <dgm:cxn modelId="{946E6117-3DEB-4219-9DBA-C1108BF57C50}" type="presOf" srcId="{899787F0-FA65-446A-8BF8-00449C330FB8}" destId="{5F3010A1-C635-4F79-93DB-07837887B0F8}" srcOrd="0" destOrd="0" presId="urn:microsoft.com/office/officeart/2016/7/layout/RepeatingBendingProcessNew"/>
    <dgm:cxn modelId="{693B191A-1E3A-44D5-A1D8-14CAB5928962}" srcId="{9B8E288C-828C-4A0B-ACB9-F2B720A0A033}" destId="{6F1D6841-63FB-4B00-A26C-47D8CFADCA2C}" srcOrd="4" destOrd="0" parTransId="{FFE2F896-EE0D-4B92-AA21-EF99CF4ACE84}" sibTransId="{F14BCDA3-7DE2-4268-8421-EF73B8C45145}"/>
    <dgm:cxn modelId="{7CDFEF1C-E13C-40D2-9C8E-558E0CE6FEF3}" type="presOf" srcId="{FFA771E9-5E1B-48EA-B0CA-6C74B99C31A9}" destId="{EA61B8F6-EFC7-4325-9FC1-A598F2136FD4}" srcOrd="1" destOrd="0" presId="urn:microsoft.com/office/officeart/2016/7/layout/RepeatingBendingProcessNew"/>
    <dgm:cxn modelId="{64089267-195E-48D1-A12A-D647A0379F8E}" type="presOf" srcId="{423D9EFA-20E1-4F71-8CAC-3FD663EB1E35}" destId="{634EBC3B-A9DC-41B4-A8CA-718462B343B4}" srcOrd="0" destOrd="0" presId="urn:microsoft.com/office/officeart/2016/7/layout/RepeatingBendingProcessNew"/>
    <dgm:cxn modelId="{0313DA49-EC95-44E5-8F7C-97FA91708697}" srcId="{9B8E288C-828C-4A0B-ACB9-F2B720A0A033}" destId="{4D1E6F92-310C-4B7B-9D0F-49ED3B526A58}" srcOrd="5" destOrd="0" parTransId="{060F109F-12C6-4918-BA9A-E8A40FD0EEF6}" sibTransId="{423D9EFA-20E1-4F71-8CAC-3FD663EB1E35}"/>
    <dgm:cxn modelId="{B51AB94B-7CEE-4434-95BC-7C8FB2F89F2E}" type="presOf" srcId="{D3C8205F-D6F9-4F4A-BA2F-575F6C7EC527}" destId="{3F555AC6-CB9C-41D6-81F2-C78E54F94522}" srcOrd="0" destOrd="0" presId="urn:microsoft.com/office/officeart/2016/7/layout/RepeatingBendingProcessNew"/>
    <dgm:cxn modelId="{7B6EEB6D-1B2F-4C08-9706-DD46EF5817BC}" srcId="{9B8E288C-828C-4A0B-ACB9-F2B720A0A033}" destId="{899787F0-FA65-446A-8BF8-00449C330FB8}" srcOrd="0" destOrd="0" parTransId="{7F2197FE-4B79-4939-944B-F108992EB1A7}" sibTransId="{FFA771E9-5E1B-48EA-B0CA-6C74B99C31A9}"/>
    <dgm:cxn modelId="{5A999451-3610-4E17-B36B-BBB97F57392C}" type="presOf" srcId="{50F50FA0-6E29-41E2-9C0E-A42D5FBEF524}" destId="{A9EEE09A-9A5F-4151-BCCC-1B7B61A906EF}" srcOrd="0" destOrd="0" presId="urn:microsoft.com/office/officeart/2016/7/layout/RepeatingBendingProcessNew"/>
    <dgm:cxn modelId="{EA9F6156-60B6-494E-9BB6-AE4E76529983}" type="presOf" srcId="{702C3220-858B-4186-A4E6-F697CB4B816E}" destId="{C1AD37C5-0E28-4D05-B9D8-DC1A65B74AD8}" srcOrd="1" destOrd="0" presId="urn:microsoft.com/office/officeart/2016/7/layout/RepeatingBendingProcessNew"/>
    <dgm:cxn modelId="{D0A4B15A-8198-4538-B215-9A6E2D1DC385}" srcId="{9B8E288C-828C-4A0B-ACB9-F2B720A0A033}" destId="{648D0C06-6C46-4909-AB29-2009E062DD1F}" srcOrd="3" destOrd="0" parTransId="{84F55F35-781C-4433-B25C-A07A73B91A6C}" sibTransId="{702C3220-858B-4186-A4E6-F697CB4B816E}"/>
    <dgm:cxn modelId="{5860917F-F55B-4074-837E-376F4AD019B1}" type="presOf" srcId="{423D9EFA-20E1-4F71-8CAC-3FD663EB1E35}" destId="{E76F5207-97B0-4598-82A2-D528FE063EE3}" srcOrd="1" destOrd="0" presId="urn:microsoft.com/office/officeart/2016/7/layout/RepeatingBendingProcessNew"/>
    <dgm:cxn modelId="{5A1EBC8B-1519-4AB2-A5B6-7A7ED49B2F98}" type="presOf" srcId="{99B93894-33A6-443B-B033-F1780C48BE0A}" destId="{4215FE33-7185-4105-B292-4145F513102D}" srcOrd="0" destOrd="0" presId="urn:microsoft.com/office/officeart/2016/7/layout/RepeatingBendingProcessNew"/>
    <dgm:cxn modelId="{5871CA91-EAB1-4146-A55B-DD2743E3C873}" srcId="{9B8E288C-828C-4A0B-ACB9-F2B720A0A033}" destId="{D2E6B0D4-E1E7-4DE6-8C47-2ACD2B3D20A4}" srcOrd="6" destOrd="0" parTransId="{B9376C61-1A93-4C0B-B32F-F5ADCE1EB1EA}" sibTransId="{470EF9C0-09D7-4A9B-B333-13B99B9F1111}"/>
    <dgm:cxn modelId="{9398449F-3AC8-4A3F-96B0-E4324C823AF9}" type="presOf" srcId="{50F50FA0-6E29-41E2-9C0E-A42D5FBEF524}" destId="{A995F831-4A70-4C36-854E-4E1EEE3C2821}" srcOrd="1" destOrd="0" presId="urn:microsoft.com/office/officeart/2016/7/layout/RepeatingBendingProcessNew"/>
    <dgm:cxn modelId="{A206E2A7-6686-4B6D-8DBE-9004443ABFA1}" type="presOf" srcId="{99B93894-33A6-443B-B033-F1780C48BE0A}" destId="{8CEC5692-13D3-4AAE-B224-355DB691A4AE}" srcOrd="1" destOrd="0" presId="urn:microsoft.com/office/officeart/2016/7/layout/RepeatingBendingProcessNew"/>
    <dgm:cxn modelId="{03590CAF-A390-436D-9B43-AB25FF2BC715}" type="presOf" srcId="{F14BCDA3-7DE2-4268-8421-EF73B8C45145}" destId="{BFCB0214-862C-426E-91EE-CCBA75CA8009}" srcOrd="0" destOrd="0" presId="urn:microsoft.com/office/officeart/2016/7/layout/RepeatingBendingProcessNew"/>
    <dgm:cxn modelId="{38CFA2BB-4986-49B3-96B9-20FA7CF53860}" srcId="{9B8E288C-828C-4A0B-ACB9-F2B720A0A033}" destId="{AC5697C1-8B66-4480-8BF6-EB5CD7F3E58F}" srcOrd="1" destOrd="0" parTransId="{899A67DD-35C7-401F-828B-BE98162437E8}" sibTransId="{99B93894-33A6-443B-B033-F1780C48BE0A}"/>
    <dgm:cxn modelId="{6E10FFBC-DA68-4819-9047-324B9A7B32C2}" type="presOf" srcId="{AC5697C1-8B66-4480-8BF6-EB5CD7F3E58F}" destId="{B321C972-4BA0-422B-A982-A2D6B2B4F368}" srcOrd="0" destOrd="0" presId="urn:microsoft.com/office/officeart/2016/7/layout/RepeatingBendingProcessNew"/>
    <dgm:cxn modelId="{B56ABCC4-11B1-4A56-B600-BA1EFCF656F1}" type="presOf" srcId="{4D1E6F92-310C-4B7B-9D0F-49ED3B526A58}" destId="{55136E9D-1620-4BEF-8BD8-BE97007C8E92}" srcOrd="0" destOrd="0" presId="urn:microsoft.com/office/officeart/2016/7/layout/RepeatingBendingProcessNew"/>
    <dgm:cxn modelId="{414010C8-A6C7-46C9-9567-E568961DCE35}" srcId="{9B8E288C-828C-4A0B-ACB9-F2B720A0A033}" destId="{D3C8205F-D6F9-4F4A-BA2F-575F6C7EC527}" srcOrd="2" destOrd="0" parTransId="{3F266EB2-6A27-4E47-A57F-C136660F8B18}" sibTransId="{50F50FA0-6E29-41E2-9C0E-A42D5FBEF524}"/>
    <dgm:cxn modelId="{139548D1-2750-4593-9343-F693DC97D705}" type="presOf" srcId="{D2E6B0D4-E1E7-4DE6-8C47-2ACD2B3D20A4}" destId="{ED8D3197-C065-46BB-881A-08F26FA84639}" srcOrd="0" destOrd="0" presId="urn:microsoft.com/office/officeart/2016/7/layout/RepeatingBendingProcessNew"/>
    <dgm:cxn modelId="{2FF4D7E3-1301-431C-9F28-9B04ACFC451D}" type="presOf" srcId="{FFA771E9-5E1B-48EA-B0CA-6C74B99C31A9}" destId="{1BEE5C3B-5233-4859-A3A8-66A30671208C}" srcOrd="0" destOrd="0" presId="urn:microsoft.com/office/officeart/2016/7/layout/RepeatingBendingProcessNew"/>
    <dgm:cxn modelId="{772465E5-A5EA-4D95-ADB8-9121B9110560}" type="presOf" srcId="{6F1D6841-63FB-4B00-A26C-47D8CFADCA2C}" destId="{5B7B8402-2F0E-4610-B063-A9D5E8397843}" srcOrd="0" destOrd="0" presId="urn:microsoft.com/office/officeart/2016/7/layout/RepeatingBendingProcessNew"/>
    <dgm:cxn modelId="{AA5AB7E5-E3F7-4E64-9B54-1296D280A14B}" type="presOf" srcId="{F14BCDA3-7DE2-4268-8421-EF73B8C45145}" destId="{B5A42EBD-06A2-4543-B1E3-DF70663517AD}" srcOrd="1" destOrd="0" presId="urn:microsoft.com/office/officeart/2016/7/layout/RepeatingBendingProcessNew"/>
    <dgm:cxn modelId="{036BB4FE-DB71-42AC-8055-FE0F91627C4E}" type="presOf" srcId="{648D0C06-6C46-4909-AB29-2009E062DD1F}" destId="{F2EB7FA2-926C-4316-B15A-E5015F9C8C75}" srcOrd="0" destOrd="0" presId="urn:microsoft.com/office/officeart/2016/7/layout/RepeatingBendingProcessNew"/>
    <dgm:cxn modelId="{2BFD67FF-5FBC-4365-B460-0BDB420165FC}" type="presOf" srcId="{9B8E288C-828C-4A0B-ACB9-F2B720A0A033}" destId="{5C98A01C-845D-4C05-9F25-94A53455F372}" srcOrd="0" destOrd="0" presId="urn:microsoft.com/office/officeart/2016/7/layout/RepeatingBendingProcessNew"/>
    <dgm:cxn modelId="{BA4544CD-2C4E-441D-93EF-0FB51CF451DA}" type="presParOf" srcId="{5C98A01C-845D-4C05-9F25-94A53455F372}" destId="{5F3010A1-C635-4F79-93DB-07837887B0F8}" srcOrd="0" destOrd="0" presId="urn:microsoft.com/office/officeart/2016/7/layout/RepeatingBendingProcessNew"/>
    <dgm:cxn modelId="{C0830113-27F1-4203-8880-DD60285C4679}" type="presParOf" srcId="{5C98A01C-845D-4C05-9F25-94A53455F372}" destId="{1BEE5C3B-5233-4859-A3A8-66A30671208C}" srcOrd="1" destOrd="0" presId="urn:microsoft.com/office/officeart/2016/7/layout/RepeatingBendingProcessNew"/>
    <dgm:cxn modelId="{91194BBD-BDEF-4C4F-A905-D0C9827E4F50}" type="presParOf" srcId="{1BEE5C3B-5233-4859-A3A8-66A30671208C}" destId="{EA61B8F6-EFC7-4325-9FC1-A598F2136FD4}" srcOrd="0" destOrd="0" presId="urn:microsoft.com/office/officeart/2016/7/layout/RepeatingBendingProcessNew"/>
    <dgm:cxn modelId="{352AD6E5-550A-46F3-8268-034886906C48}" type="presParOf" srcId="{5C98A01C-845D-4C05-9F25-94A53455F372}" destId="{B321C972-4BA0-422B-A982-A2D6B2B4F368}" srcOrd="2" destOrd="0" presId="urn:microsoft.com/office/officeart/2016/7/layout/RepeatingBendingProcessNew"/>
    <dgm:cxn modelId="{955EA77E-E8AF-4781-BDBB-E91CF61F45C8}" type="presParOf" srcId="{5C98A01C-845D-4C05-9F25-94A53455F372}" destId="{4215FE33-7185-4105-B292-4145F513102D}" srcOrd="3" destOrd="0" presId="urn:microsoft.com/office/officeart/2016/7/layout/RepeatingBendingProcessNew"/>
    <dgm:cxn modelId="{BE54A7B2-148B-4167-8770-4A4E57B0788D}" type="presParOf" srcId="{4215FE33-7185-4105-B292-4145F513102D}" destId="{8CEC5692-13D3-4AAE-B224-355DB691A4AE}" srcOrd="0" destOrd="0" presId="urn:microsoft.com/office/officeart/2016/7/layout/RepeatingBendingProcessNew"/>
    <dgm:cxn modelId="{209001A8-211E-479B-9451-1C929436E410}" type="presParOf" srcId="{5C98A01C-845D-4C05-9F25-94A53455F372}" destId="{3F555AC6-CB9C-41D6-81F2-C78E54F94522}" srcOrd="4" destOrd="0" presId="urn:microsoft.com/office/officeart/2016/7/layout/RepeatingBendingProcessNew"/>
    <dgm:cxn modelId="{487B3A51-9694-4068-8F75-AB95D99C5242}" type="presParOf" srcId="{5C98A01C-845D-4C05-9F25-94A53455F372}" destId="{A9EEE09A-9A5F-4151-BCCC-1B7B61A906EF}" srcOrd="5" destOrd="0" presId="urn:microsoft.com/office/officeart/2016/7/layout/RepeatingBendingProcessNew"/>
    <dgm:cxn modelId="{20CAB63B-2BC6-48D2-B832-77920B1BCEB6}" type="presParOf" srcId="{A9EEE09A-9A5F-4151-BCCC-1B7B61A906EF}" destId="{A995F831-4A70-4C36-854E-4E1EEE3C2821}" srcOrd="0" destOrd="0" presId="urn:microsoft.com/office/officeart/2016/7/layout/RepeatingBendingProcessNew"/>
    <dgm:cxn modelId="{B72D7410-E522-4F0F-BA5F-873AD3F0DECE}" type="presParOf" srcId="{5C98A01C-845D-4C05-9F25-94A53455F372}" destId="{F2EB7FA2-926C-4316-B15A-E5015F9C8C75}" srcOrd="6" destOrd="0" presId="urn:microsoft.com/office/officeart/2016/7/layout/RepeatingBendingProcessNew"/>
    <dgm:cxn modelId="{D3AC844F-D407-479F-A28C-E209EED883D8}" type="presParOf" srcId="{5C98A01C-845D-4C05-9F25-94A53455F372}" destId="{4580CFD3-11EB-4377-840E-74697AB5CD37}" srcOrd="7" destOrd="0" presId="urn:microsoft.com/office/officeart/2016/7/layout/RepeatingBendingProcessNew"/>
    <dgm:cxn modelId="{C38ACBF0-8012-4A2A-BF74-5610AC014BAF}" type="presParOf" srcId="{4580CFD3-11EB-4377-840E-74697AB5CD37}" destId="{C1AD37C5-0E28-4D05-B9D8-DC1A65B74AD8}" srcOrd="0" destOrd="0" presId="urn:microsoft.com/office/officeart/2016/7/layout/RepeatingBendingProcessNew"/>
    <dgm:cxn modelId="{49C231B4-A064-474C-882C-B25946520497}" type="presParOf" srcId="{5C98A01C-845D-4C05-9F25-94A53455F372}" destId="{5B7B8402-2F0E-4610-B063-A9D5E8397843}" srcOrd="8" destOrd="0" presId="urn:microsoft.com/office/officeart/2016/7/layout/RepeatingBendingProcessNew"/>
    <dgm:cxn modelId="{2B85725E-016C-4F01-A0B3-671F7375A35E}" type="presParOf" srcId="{5C98A01C-845D-4C05-9F25-94A53455F372}" destId="{BFCB0214-862C-426E-91EE-CCBA75CA8009}" srcOrd="9" destOrd="0" presId="urn:microsoft.com/office/officeart/2016/7/layout/RepeatingBendingProcessNew"/>
    <dgm:cxn modelId="{17BCE1E9-A2CB-42C8-BC43-CD56B81690DA}" type="presParOf" srcId="{BFCB0214-862C-426E-91EE-CCBA75CA8009}" destId="{B5A42EBD-06A2-4543-B1E3-DF70663517AD}" srcOrd="0" destOrd="0" presId="urn:microsoft.com/office/officeart/2016/7/layout/RepeatingBendingProcessNew"/>
    <dgm:cxn modelId="{181190F8-3280-4FF8-81F5-5DF3DDB58F1B}" type="presParOf" srcId="{5C98A01C-845D-4C05-9F25-94A53455F372}" destId="{55136E9D-1620-4BEF-8BD8-BE97007C8E92}" srcOrd="10" destOrd="0" presId="urn:microsoft.com/office/officeart/2016/7/layout/RepeatingBendingProcessNew"/>
    <dgm:cxn modelId="{7A886F9F-2EBB-46AA-AFAA-0529584A6001}" type="presParOf" srcId="{5C98A01C-845D-4C05-9F25-94A53455F372}" destId="{634EBC3B-A9DC-41B4-A8CA-718462B343B4}" srcOrd="11" destOrd="0" presId="urn:microsoft.com/office/officeart/2016/7/layout/RepeatingBendingProcessNew"/>
    <dgm:cxn modelId="{2545F064-00C9-4DC0-8C06-BD5C38754EDB}" type="presParOf" srcId="{634EBC3B-A9DC-41B4-A8CA-718462B343B4}" destId="{E76F5207-97B0-4598-82A2-D528FE063EE3}" srcOrd="0" destOrd="0" presId="urn:microsoft.com/office/officeart/2016/7/layout/RepeatingBendingProcessNew"/>
    <dgm:cxn modelId="{A91ABEEB-928B-4113-9858-1FFB1BA94D89}" type="presParOf" srcId="{5C98A01C-845D-4C05-9F25-94A53455F372}" destId="{ED8D3197-C065-46BB-881A-08F26FA84639}"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Deploy strategic networks with compelling e-business needs</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Planning</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Synergize scalable </a:t>
          </a:r>
          <a:br>
            <a:rPr lang="en-US" sz="1400" dirty="0">
              <a:latin typeface="Tenorite" pitchFamily="2" charset="0"/>
            </a:rPr>
          </a:br>
          <a:r>
            <a:rPr lang="en-US" sz="1400" dirty="0">
              <a:latin typeface="Tenorite" pitchFamily="2" charset="0"/>
            </a:rPr>
            <a:t>e-commerce</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Marketing</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Disseminate standardized metrics</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Design</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Coordinate</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dirty="0">
              <a:latin typeface="Tenorite" pitchFamily="2" charset="0"/>
            </a:rPr>
            <a:t>Foster holistically superior methodologies</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Launch</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Strategy</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566CA0B6-95FF-3A46-BF54-8E3C5843F883}">
      <dgm:prSet phldr="0" custT="1"/>
      <dgm:spPr>
        <a:solidFill>
          <a:schemeClr val="accent1"/>
        </a:solidFill>
        <a:ln>
          <a:noFill/>
        </a:ln>
      </dgm:spPr>
      <dgm:t>
        <a:bodyPr/>
        <a:lstStyle/>
        <a:p>
          <a:pPr marL="0" algn="ctr">
            <a:buNone/>
          </a:pPr>
          <a:r>
            <a:rPr lang="en-US" sz="1400" dirty="0">
              <a:latin typeface="Tenorite" pitchFamily="2" charset="0"/>
            </a:rPr>
            <a:t>e-business applications</a:t>
          </a:r>
        </a:p>
      </dgm:t>
    </dgm:pt>
    <dgm:pt modelId="{C117508E-3024-E449-BAAE-1987AA32AD71}" type="parTrans" cxnId="{C499AF16-4A28-D448-9A77-B8BAAF4098DA}">
      <dgm:prSet/>
      <dgm:spPr/>
      <dgm:t>
        <a:bodyPr/>
        <a:lstStyle/>
        <a:p>
          <a:endParaRPr lang="en-US"/>
        </a:p>
      </dgm:t>
    </dgm:pt>
    <dgm:pt modelId="{0B3040D4-47C6-DA43-932A-AD2F185F5C5E}" type="sibTrans" cxnId="{C499AF16-4A28-D448-9A77-B8BAAF4098DA}">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Tenorite" pitchFamily="2" charset="0"/>
            </a:rPr>
            <a:t>Deploy strategic networks with compelling e-business needs</a:t>
          </a:r>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Sep 20XX</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Synergize scalable</a:t>
          </a:r>
          <a:br>
            <a:rPr lang="en-US" b="0" dirty="0">
              <a:solidFill>
                <a:schemeClr val="bg1"/>
              </a:solidFill>
              <a:latin typeface="Tenorite" pitchFamily="2" charset="0"/>
            </a:rPr>
          </a:br>
          <a:r>
            <a:rPr lang="en-US" b="0" dirty="0">
              <a:solidFill>
                <a:schemeClr val="bg1"/>
              </a:solidFill>
              <a:latin typeface="Tenorite" pitchFamily="2" charset="0"/>
            </a:rPr>
            <a:t>e-commerce</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Nov 20XX</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Disseminate standardized metrics</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dirty="0">
              <a:solidFill>
                <a:schemeClr val="bg1"/>
              </a:solidFill>
              <a:latin typeface="Tenorite" pitchFamily="2" charset="0"/>
            </a:rPr>
            <a:t>Jan 20XX</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Coordinate e-business applications</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March 20XX</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Foster holistically superior methodologies</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May 20XX</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7F66C-3E06-48C0-8E42-29B3C04BF602}">
      <dsp:nvSpPr>
        <dsp:cNvPr id="0" name=""/>
        <dsp:cNvSpPr/>
      </dsp:nvSpPr>
      <dsp:spPr>
        <a:xfrm>
          <a:off x="0" y="39687"/>
          <a:ext cx="3286125" cy="19716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Cash Dominance: Cash remains the primary payment method in Africa, indicating limited e-payment options.</a:t>
          </a:r>
        </a:p>
      </dsp:txBody>
      <dsp:txXfrm>
        <a:off x="0" y="39687"/>
        <a:ext cx="3286125" cy="1971675"/>
      </dsp:txXfrm>
    </dsp:sp>
    <dsp:sp modelId="{63D86A66-BCF0-400C-8DD5-597A22B561F8}">
      <dsp:nvSpPr>
        <dsp:cNvPr id="0" name=""/>
        <dsp:cNvSpPr/>
      </dsp:nvSpPr>
      <dsp:spPr>
        <a:xfrm>
          <a:off x="3614737" y="39687"/>
          <a:ext cx="3286125" cy="19716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Business Pain Points: Businesses face challenges with manual processes, lack of visibility into spending, and compliance issues.</a:t>
          </a:r>
        </a:p>
      </dsp:txBody>
      <dsp:txXfrm>
        <a:off x="3614737" y="39687"/>
        <a:ext cx="3286125" cy="1971675"/>
      </dsp:txXfrm>
    </dsp:sp>
    <dsp:sp modelId="{CF5F43A6-E4CE-4FBF-B7F2-1F1B18A3F253}">
      <dsp:nvSpPr>
        <dsp:cNvPr id="0" name=""/>
        <dsp:cNvSpPr/>
      </dsp:nvSpPr>
      <dsp:spPr>
        <a:xfrm>
          <a:off x="7229475" y="39687"/>
          <a:ext cx="3286125" cy="19716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Customer Pain Points: Customers find digital payments complex and seek simpler, more user-friendly solutions.</a:t>
          </a:r>
        </a:p>
      </dsp:txBody>
      <dsp:txXfrm>
        <a:off x="7229475" y="39687"/>
        <a:ext cx="3286125" cy="1971675"/>
      </dsp:txXfrm>
    </dsp:sp>
    <dsp:sp modelId="{52D05991-17AB-4889-9DB1-975301A314BE}">
      <dsp:nvSpPr>
        <dsp:cNvPr id="0" name=""/>
        <dsp:cNvSpPr/>
      </dsp:nvSpPr>
      <dsp:spPr>
        <a:xfrm>
          <a:off x="1807368" y="2339975"/>
          <a:ext cx="3286125" cy="19716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Cultural and Regional Considerations: Payment preferences vary across regions and countries, highlighting the need for diversity and localization.</a:t>
          </a:r>
        </a:p>
      </dsp:txBody>
      <dsp:txXfrm>
        <a:off x="1807368" y="2339975"/>
        <a:ext cx="3286125" cy="1971675"/>
      </dsp:txXfrm>
    </dsp:sp>
    <dsp:sp modelId="{F95DA85C-E87D-4158-9B70-52D0FA6912A7}">
      <dsp:nvSpPr>
        <dsp:cNvPr id="0" name=""/>
        <dsp:cNvSpPr/>
      </dsp:nvSpPr>
      <dsp:spPr>
        <a:xfrm>
          <a:off x="5422106" y="2339975"/>
          <a:ext cx="3286125" cy="19716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Need for Personalization and Inclusivity: African consumers value personalized service and inclusivity, indicating a need for payment solutions that reflect these values.</a:t>
          </a:r>
        </a:p>
      </dsp:txBody>
      <dsp:txXfrm>
        <a:off x="5422106" y="2339975"/>
        <a:ext cx="3286125" cy="197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E5C3B-5233-4859-A3A8-66A30671208C}">
      <dsp:nvSpPr>
        <dsp:cNvPr id="0" name=""/>
        <dsp:cNvSpPr/>
      </dsp:nvSpPr>
      <dsp:spPr>
        <a:xfrm>
          <a:off x="2244476" y="1200742"/>
          <a:ext cx="484381" cy="91440"/>
        </a:xfrm>
        <a:custGeom>
          <a:avLst/>
          <a:gdLst/>
          <a:ahLst/>
          <a:cxnLst/>
          <a:rect l="0" t="0" r="0" b="0"/>
          <a:pathLst>
            <a:path>
              <a:moveTo>
                <a:pt x="0" y="45720"/>
              </a:moveTo>
              <a:lnTo>
                <a:pt x="484381"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3792" y="1243885"/>
        <a:ext cx="25749" cy="5154"/>
      </dsp:txXfrm>
    </dsp:sp>
    <dsp:sp modelId="{5F3010A1-C635-4F79-93DB-07837887B0F8}">
      <dsp:nvSpPr>
        <dsp:cNvPr id="0" name=""/>
        <dsp:cNvSpPr/>
      </dsp:nvSpPr>
      <dsp:spPr>
        <a:xfrm>
          <a:off x="7224" y="574747"/>
          <a:ext cx="2239051" cy="134343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15" tIns="115166" rIns="109715" bIns="115166" numCol="1" spcCol="1270" anchor="ctr" anchorCtr="0">
          <a:noAutofit/>
        </a:bodyPr>
        <a:lstStyle/>
        <a:p>
          <a:pPr marL="0" lvl="0" indent="0" algn="ctr" defTabSz="533400">
            <a:lnSpc>
              <a:spcPct val="90000"/>
            </a:lnSpc>
            <a:spcBef>
              <a:spcPct val="0"/>
            </a:spcBef>
            <a:spcAft>
              <a:spcPct val="35000"/>
            </a:spcAft>
            <a:buNone/>
          </a:pPr>
          <a:r>
            <a:rPr lang="en-US" sz="1200" kern="1200"/>
            <a:t>Project Vision and Mission: Revolutionize ENZA’s payment solutions to be more versatile, secure, and user-friendly. Leverage innovative technology, market insights, and customer feedback to create a seamless payment experience.</a:t>
          </a:r>
        </a:p>
      </dsp:txBody>
      <dsp:txXfrm>
        <a:off x="7224" y="574747"/>
        <a:ext cx="2239051" cy="1343430"/>
      </dsp:txXfrm>
    </dsp:sp>
    <dsp:sp modelId="{4215FE33-7185-4105-B292-4145F513102D}">
      <dsp:nvSpPr>
        <dsp:cNvPr id="0" name=""/>
        <dsp:cNvSpPr/>
      </dsp:nvSpPr>
      <dsp:spPr>
        <a:xfrm>
          <a:off x="4998509" y="1200742"/>
          <a:ext cx="484381" cy="91440"/>
        </a:xfrm>
        <a:custGeom>
          <a:avLst/>
          <a:gdLst/>
          <a:ahLst/>
          <a:cxnLst/>
          <a:rect l="0" t="0" r="0" b="0"/>
          <a:pathLst>
            <a:path>
              <a:moveTo>
                <a:pt x="0" y="45720"/>
              </a:moveTo>
              <a:lnTo>
                <a:pt x="484381" y="45720"/>
              </a:lnTo>
            </a:path>
          </a:pathLst>
        </a:custGeom>
        <a:noFill/>
        <a:ln w="6350" cap="flat" cmpd="sng" algn="ctr">
          <a:solidFill>
            <a:schemeClr val="accent2">
              <a:hueOff val="62169"/>
              <a:satOff val="-5142"/>
              <a:lumOff val="-890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25" y="1243885"/>
        <a:ext cx="25749" cy="5154"/>
      </dsp:txXfrm>
    </dsp:sp>
    <dsp:sp modelId="{B321C972-4BA0-422B-A982-A2D6B2B4F368}">
      <dsp:nvSpPr>
        <dsp:cNvPr id="0" name=""/>
        <dsp:cNvSpPr/>
      </dsp:nvSpPr>
      <dsp:spPr>
        <a:xfrm>
          <a:off x="2761257" y="574747"/>
          <a:ext cx="2239051" cy="1343430"/>
        </a:xfrm>
        <a:prstGeom prst="rect">
          <a:avLst/>
        </a:prstGeom>
        <a:solidFill>
          <a:schemeClr val="accent2">
            <a:hueOff val="51807"/>
            <a:satOff val="-4285"/>
            <a:lumOff val="-74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15" tIns="115166" rIns="109715" bIns="115166" numCol="1" spcCol="1270" anchor="ctr" anchorCtr="0">
          <a:noAutofit/>
        </a:bodyPr>
        <a:lstStyle/>
        <a:p>
          <a:pPr marL="0" lvl="0" indent="0" algn="ctr" defTabSz="533400">
            <a:lnSpc>
              <a:spcPct val="90000"/>
            </a:lnSpc>
            <a:spcBef>
              <a:spcPct val="0"/>
            </a:spcBef>
            <a:spcAft>
              <a:spcPct val="35000"/>
            </a:spcAft>
            <a:buNone/>
          </a:pPr>
          <a:r>
            <a:rPr lang="en-US" sz="1200" kern="1200"/>
            <a:t>Proposed Solutions:</a:t>
          </a:r>
        </a:p>
      </dsp:txBody>
      <dsp:txXfrm>
        <a:off x="2761257" y="574747"/>
        <a:ext cx="2239051" cy="1343430"/>
      </dsp:txXfrm>
    </dsp:sp>
    <dsp:sp modelId="{A9EEE09A-9A5F-4151-BCCC-1B7B61A906EF}">
      <dsp:nvSpPr>
        <dsp:cNvPr id="0" name=""/>
        <dsp:cNvSpPr/>
      </dsp:nvSpPr>
      <dsp:spPr>
        <a:xfrm>
          <a:off x="7752542" y="1200742"/>
          <a:ext cx="484381" cy="91440"/>
        </a:xfrm>
        <a:custGeom>
          <a:avLst/>
          <a:gdLst/>
          <a:ahLst/>
          <a:cxnLst/>
          <a:rect l="0" t="0" r="0" b="0"/>
          <a:pathLst>
            <a:path>
              <a:moveTo>
                <a:pt x="0" y="45720"/>
              </a:moveTo>
              <a:lnTo>
                <a:pt x="484381" y="45720"/>
              </a:lnTo>
            </a:path>
          </a:pathLst>
        </a:custGeom>
        <a:noFill/>
        <a:ln w="6350" cap="flat" cmpd="sng" algn="ctr">
          <a:solidFill>
            <a:schemeClr val="accent2">
              <a:hueOff val="124338"/>
              <a:satOff val="-10284"/>
              <a:lumOff val="-1780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1858" y="1243885"/>
        <a:ext cx="25749" cy="5154"/>
      </dsp:txXfrm>
    </dsp:sp>
    <dsp:sp modelId="{3F555AC6-CB9C-41D6-81F2-C78E54F94522}">
      <dsp:nvSpPr>
        <dsp:cNvPr id="0" name=""/>
        <dsp:cNvSpPr/>
      </dsp:nvSpPr>
      <dsp:spPr>
        <a:xfrm>
          <a:off x="5515290" y="574747"/>
          <a:ext cx="2239051" cy="1343430"/>
        </a:xfrm>
        <a:prstGeom prst="rect">
          <a:avLst/>
        </a:prstGeom>
        <a:solidFill>
          <a:schemeClr val="accent2">
            <a:hueOff val="103615"/>
            <a:satOff val="-8570"/>
            <a:lumOff val="-148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15" tIns="115166" rIns="109715" bIns="115166" numCol="1" spcCol="1270" anchor="ctr" anchorCtr="0">
          <a:noAutofit/>
        </a:bodyPr>
        <a:lstStyle/>
        <a:p>
          <a:pPr marL="0" lvl="0" indent="0" algn="ctr" defTabSz="533400">
            <a:lnSpc>
              <a:spcPct val="90000"/>
            </a:lnSpc>
            <a:spcBef>
              <a:spcPct val="0"/>
            </a:spcBef>
            <a:spcAft>
              <a:spcPct val="35000"/>
            </a:spcAft>
            <a:buNone/>
          </a:pPr>
          <a:r>
            <a:rPr lang="en-US" sz="1200" kern="1200"/>
            <a:t>Multiple Payment Methods: Support for various payment options like bank transfer, mobile money, or card payment based on the customer’s location and language.</a:t>
          </a:r>
        </a:p>
      </dsp:txBody>
      <dsp:txXfrm>
        <a:off x="5515290" y="574747"/>
        <a:ext cx="2239051" cy="1343430"/>
      </dsp:txXfrm>
    </dsp:sp>
    <dsp:sp modelId="{4580CFD3-11EB-4377-840E-74697AB5CD37}">
      <dsp:nvSpPr>
        <dsp:cNvPr id="0" name=""/>
        <dsp:cNvSpPr/>
      </dsp:nvSpPr>
      <dsp:spPr>
        <a:xfrm>
          <a:off x="1126750" y="1916378"/>
          <a:ext cx="8262099" cy="484381"/>
        </a:xfrm>
        <a:custGeom>
          <a:avLst/>
          <a:gdLst/>
          <a:ahLst/>
          <a:cxnLst/>
          <a:rect l="0" t="0" r="0" b="0"/>
          <a:pathLst>
            <a:path>
              <a:moveTo>
                <a:pt x="8262099" y="0"/>
              </a:moveTo>
              <a:lnTo>
                <a:pt x="8262099" y="259290"/>
              </a:lnTo>
              <a:lnTo>
                <a:pt x="0" y="259290"/>
              </a:lnTo>
              <a:lnTo>
                <a:pt x="0" y="484381"/>
              </a:lnTo>
            </a:path>
          </a:pathLst>
        </a:custGeom>
        <a:noFill/>
        <a:ln w="6350" cap="flat" cmpd="sng" algn="ctr">
          <a:solidFill>
            <a:schemeClr val="accent2">
              <a:hueOff val="186507"/>
              <a:satOff val="-15426"/>
              <a:lumOff val="-2670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846" y="2155991"/>
        <a:ext cx="413906" cy="5154"/>
      </dsp:txXfrm>
    </dsp:sp>
    <dsp:sp modelId="{F2EB7FA2-926C-4316-B15A-E5015F9C8C75}">
      <dsp:nvSpPr>
        <dsp:cNvPr id="0" name=""/>
        <dsp:cNvSpPr/>
      </dsp:nvSpPr>
      <dsp:spPr>
        <a:xfrm>
          <a:off x="8269323" y="574747"/>
          <a:ext cx="2239051" cy="1343430"/>
        </a:xfrm>
        <a:prstGeom prst="rect">
          <a:avLst/>
        </a:prstGeom>
        <a:solidFill>
          <a:schemeClr val="accent2">
            <a:hueOff val="155422"/>
            <a:satOff val="-12855"/>
            <a:lumOff val="-22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15" tIns="115166" rIns="109715" bIns="115166" numCol="1" spcCol="1270" anchor="ctr" anchorCtr="0">
          <a:noAutofit/>
        </a:bodyPr>
        <a:lstStyle/>
        <a:p>
          <a:pPr marL="0" lvl="0" indent="0" algn="ctr" defTabSz="533400">
            <a:lnSpc>
              <a:spcPct val="90000"/>
            </a:lnSpc>
            <a:spcBef>
              <a:spcPct val="0"/>
            </a:spcBef>
            <a:spcAft>
              <a:spcPct val="35000"/>
            </a:spcAft>
            <a:buNone/>
          </a:pPr>
          <a:r>
            <a:rPr lang="en-US" sz="1200" kern="1200"/>
            <a:t>Currency and Language Support: Convert prices to the customer’s currency and translate the payment page to the customer’s language.</a:t>
          </a:r>
        </a:p>
      </dsp:txBody>
      <dsp:txXfrm>
        <a:off x="8269323" y="574747"/>
        <a:ext cx="2239051" cy="1343430"/>
      </dsp:txXfrm>
    </dsp:sp>
    <dsp:sp modelId="{BFCB0214-862C-426E-91EE-CCBA75CA8009}">
      <dsp:nvSpPr>
        <dsp:cNvPr id="0" name=""/>
        <dsp:cNvSpPr/>
      </dsp:nvSpPr>
      <dsp:spPr>
        <a:xfrm>
          <a:off x="2244476" y="3059155"/>
          <a:ext cx="484381" cy="91440"/>
        </a:xfrm>
        <a:custGeom>
          <a:avLst/>
          <a:gdLst/>
          <a:ahLst/>
          <a:cxnLst/>
          <a:rect l="0" t="0" r="0" b="0"/>
          <a:pathLst>
            <a:path>
              <a:moveTo>
                <a:pt x="0" y="45720"/>
              </a:moveTo>
              <a:lnTo>
                <a:pt x="484381" y="45720"/>
              </a:lnTo>
            </a:path>
          </a:pathLst>
        </a:custGeom>
        <a:noFill/>
        <a:ln w="6350" cap="flat" cmpd="sng" algn="ctr">
          <a:solidFill>
            <a:schemeClr val="accent2">
              <a:hueOff val="248676"/>
              <a:satOff val="-20568"/>
              <a:lumOff val="-3560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3792" y="3102297"/>
        <a:ext cx="25749" cy="5154"/>
      </dsp:txXfrm>
    </dsp:sp>
    <dsp:sp modelId="{5B7B8402-2F0E-4610-B063-A9D5E8397843}">
      <dsp:nvSpPr>
        <dsp:cNvPr id="0" name=""/>
        <dsp:cNvSpPr/>
      </dsp:nvSpPr>
      <dsp:spPr>
        <a:xfrm>
          <a:off x="7224" y="2433159"/>
          <a:ext cx="2239051" cy="1343430"/>
        </a:xfrm>
        <a:prstGeom prst="rect">
          <a:avLst/>
        </a:prstGeom>
        <a:solidFill>
          <a:schemeClr val="accent2">
            <a:hueOff val="207230"/>
            <a:satOff val="-17140"/>
            <a:lumOff val="-296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15" tIns="115166" rIns="109715" bIns="115166" numCol="1" spcCol="1270" anchor="ctr" anchorCtr="0">
          <a:noAutofit/>
        </a:bodyPr>
        <a:lstStyle/>
        <a:p>
          <a:pPr marL="0" lvl="0" indent="0" algn="ctr" defTabSz="533400">
            <a:lnSpc>
              <a:spcPct val="90000"/>
            </a:lnSpc>
            <a:spcBef>
              <a:spcPct val="0"/>
            </a:spcBef>
            <a:spcAft>
              <a:spcPct val="35000"/>
            </a:spcAft>
            <a:buNone/>
          </a:pPr>
          <a:r>
            <a:rPr lang="en-US" sz="1200" kern="1200"/>
            <a:t>Personalized Experience: Generate personalized invoices or subscriptions reflecting the customer’s payment details, frequency, and terms.</a:t>
          </a:r>
        </a:p>
      </dsp:txBody>
      <dsp:txXfrm>
        <a:off x="7224" y="2433159"/>
        <a:ext cx="2239051" cy="1343430"/>
      </dsp:txXfrm>
    </dsp:sp>
    <dsp:sp modelId="{634EBC3B-A9DC-41B4-A8CA-718462B343B4}">
      <dsp:nvSpPr>
        <dsp:cNvPr id="0" name=""/>
        <dsp:cNvSpPr/>
      </dsp:nvSpPr>
      <dsp:spPr>
        <a:xfrm>
          <a:off x="4998509" y="3059155"/>
          <a:ext cx="484381" cy="91440"/>
        </a:xfrm>
        <a:custGeom>
          <a:avLst/>
          <a:gdLst/>
          <a:ahLst/>
          <a:cxnLst/>
          <a:rect l="0" t="0" r="0" b="0"/>
          <a:pathLst>
            <a:path>
              <a:moveTo>
                <a:pt x="0" y="45720"/>
              </a:moveTo>
              <a:lnTo>
                <a:pt x="484381" y="45720"/>
              </a:lnTo>
            </a:path>
          </a:pathLst>
        </a:custGeom>
        <a:noFill/>
        <a:ln w="6350" cap="flat" cmpd="sng" algn="ctr">
          <a:solidFill>
            <a:schemeClr val="accent2">
              <a:hueOff val="310844"/>
              <a:satOff val="-25710"/>
              <a:lumOff val="-4451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25" y="3102297"/>
        <a:ext cx="25749" cy="5154"/>
      </dsp:txXfrm>
    </dsp:sp>
    <dsp:sp modelId="{55136E9D-1620-4BEF-8BD8-BE97007C8E92}">
      <dsp:nvSpPr>
        <dsp:cNvPr id="0" name=""/>
        <dsp:cNvSpPr/>
      </dsp:nvSpPr>
      <dsp:spPr>
        <a:xfrm>
          <a:off x="2761257" y="2433159"/>
          <a:ext cx="2239051" cy="1343430"/>
        </a:xfrm>
        <a:prstGeom prst="rect">
          <a:avLst/>
        </a:prstGeom>
        <a:solidFill>
          <a:schemeClr val="accent2">
            <a:hueOff val="259037"/>
            <a:satOff val="-21425"/>
            <a:lumOff val="-370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15" tIns="115166" rIns="109715" bIns="115166" numCol="1" spcCol="1270" anchor="ctr" anchorCtr="0">
          <a:noAutofit/>
        </a:bodyPr>
        <a:lstStyle/>
        <a:p>
          <a:pPr marL="0" lvl="0" indent="0" algn="ctr" defTabSz="533400">
            <a:lnSpc>
              <a:spcPct val="90000"/>
            </a:lnSpc>
            <a:spcBef>
              <a:spcPct val="0"/>
            </a:spcBef>
            <a:spcAft>
              <a:spcPct val="35000"/>
            </a:spcAft>
            <a:buNone/>
          </a:pPr>
          <a:r>
            <a:rPr lang="en-US" sz="1200" kern="1200"/>
            <a:t>User-friendly Interface: Provide feedback and confirmation to the customer after the payment is completed, and send a receipt or notification to the customer’s email or phone.</a:t>
          </a:r>
        </a:p>
      </dsp:txBody>
      <dsp:txXfrm>
        <a:off x="2761257" y="2433159"/>
        <a:ext cx="2239051" cy="1343430"/>
      </dsp:txXfrm>
    </dsp:sp>
    <dsp:sp modelId="{ED8D3197-C065-46BB-881A-08F26FA84639}">
      <dsp:nvSpPr>
        <dsp:cNvPr id="0" name=""/>
        <dsp:cNvSpPr/>
      </dsp:nvSpPr>
      <dsp:spPr>
        <a:xfrm>
          <a:off x="5515290" y="2433159"/>
          <a:ext cx="2239051" cy="1343430"/>
        </a:xfrm>
        <a:prstGeom prst="rect">
          <a:avLst/>
        </a:prstGeom>
        <a:solidFill>
          <a:schemeClr val="accent2">
            <a:hueOff val="310844"/>
            <a:satOff val="-25710"/>
            <a:lumOff val="-44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15" tIns="115166" rIns="109715" bIns="115166" numCol="1" spcCol="1270" anchor="ctr" anchorCtr="0">
          <a:noAutofit/>
        </a:bodyPr>
        <a:lstStyle/>
        <a:p>
          <a:pPr marL="0" lvl="0" indent="0" algn="ctr" defTabSz="533400">
            <a:lnSpc>
              <a:spcPct val="90000"/>
            </a:lnSpc>
            <a:spcBef>
              <a:spcPct val="0"/>
            </a:spcBef>
            <a:spcAft>
              <a:spcPct val="35000"/>
            </a:spcAft>
            <a:buNone/>
          </a:pPr>
          <a:r>
            <a:rPr lang="en-US" sz="1200" kern="1200"/>
            <a:t>Local Payment Infrastructure Integration: Tailor offerings to meet local needs and preferences, fostering financial inclusion and supporting economic growth.</a:t>
          </a:r>
        </a:p>
      </dsp:txBody>
      <dsp:txXfrm>
        <a:off x="5515290" y="2433159"/>
        <a:ext cx="2239051" cy="13434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Planning</a:t>
          </a:r>
        </a:p>
        <a:p>
          <a:pPr marL="0" lvl="1" indent="-114300" algn="ctr" defTabSz="622300">
            <a:lnSpc>
              <a:spcPct val="90000"/>
            </a:lnSpc>
            <a:spcBef>
              <a:spcPct val="0"/>
            </a:spcBef>
            <a:spcAft>
              <a:spcPct val="15000"/>
            </a:spcAft>
            <a:buNone/>
          </a:pPr>
          <a:r>
            <a:rPr lang="en-US" sz="1400" kern="1200" dirty="0">
              <a:latin typeface="Tenorite" pitchFamily="2" charset="0"/>
            </a:rPr>
            <a:t>Synergize scalable </a:t>
          </a:r>
          <a:br>
            <a:rPr lang="en-US" sz="1400" kern="1200" dirty="0">
              <a:latin typeface="Tenorite" pitchFamily="2" charset="0"/>
            </a:rPr>
          </a:br>
          <a:r>
            <a:rPr lang="en-US" sz="1400" kern="1200" dirty="0">
              <a:latin typeface="Tenorite" pitchFamily="2" charset="0"/>
            </a:rPr>
            <a:t>e-commerce</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Marketing</a:t>
          </a:r>
        </a:p>
        <a:p>
          <a:pPr marL="0" lvl="1" indent="-114300" algn="ctr" defTabSz="622300">
            <a:lnSpc>
              <a:spcPct val="90000"/>
            </a:lnSpc>
            <a:spcBef>
              <a:spcPct val="0"/>
            </a:spcBef>
            <a:spcAft>
              <a:spcPct val="15000"/>
            </a:spcAft>
            <a:buNone/>
          </a:pPr>
          <a:r>
            <a:rPr lang="en-US" sz="1400" kern="1200" dirty="0">
              <a:latin typeface="Tenorite" pitchFamily="2" charset="0"/>
            </a:rPr>
            <a:t>Disseminate standardized metrics</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Design</a:t>
          </a:r>
        </a:p>
        <a:p>
          <a:pPr marL="0" lvl="1" indent="-114300" algn="ctr" defTabSz="622300">
            <a:lnSpc>
              <a:spcPct val="90000"/>
            </a:lnSpc>
            <a:spcBef>
              <a:spcPct val="0"/>
            </a:spcBef>
            <a:spcAft>
              <a:spcPct val="15000"/>
            </a:spcAft>
            <a:buNone/>
          </a:pPr>
          <a:r>
            <a:rPr lang="en-US" sz="1400" kern="1200" dirty="0">
              <a:latin typeface="Tenorite" pitchFamily="2" charset="0"/>
            </a:rPr>
            <a:t>Coordinate</a:t>
          </a:r>
        </a:p>
        <a:p>
          <a:pPr marL="0" lvl="1" indent="-114300" algn="ctr" defTabSz="622300">
            <a:lnSpc>
              <a:spcPct val="90000"/>
            </a:lnSpc>
            <a:spcBef>
              <a:spcPct val="0"/>
            </a:spcBef>
            <a:spcAft>
              <a:spcPct val="15000"/>
            </a:spcAft>
            <a:buNone/>
          </a:pPr>
          <a:r>
            <a:rPr lang="en-US" sz="1400" kern="1200" dirty="0">
              <a:latin typeface="Tenorite" pitchFamily="2" charset="0"/>
            </a:rPr>
            <a:t>e-business applications</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Strategy</a:t>
          </a:r>
        </a:p>
        <a:p>
          <a:pPr marL="0" lvl="1" indent="-114300" algn="ctr" defTabSz="622300" rtl="0">
            <a:lnSpc>
              <a:spcPct val="90000"/>
            </a:lnSpc>
            <a:spcBef>
              <a:spcPct val="0"/>
            </a:spcBef>
            <a:spcAft>
              <a:spcPct val="15000"/>
            </a:spcAft>
            <a:buNone/>
          </a:pPr>
          <a:r>
            <a:rPr lang="en-US" sz="1400" kern="1200" dirty="0">
              <a:latin typeface="Tenorite" pitchFamily="2" charset="0"/>
            </a:rPr>
            <a:t>Foster holistically superior methodologies</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Launch</a:t>
          </a:r>
        </a:p>
        <a:p>
          <a:pPr marL="0" lvl="1" indent="-114300" algn="ctr" defTabSz="622300" rtl="0">
            <a:lnSpc>
              <a:spcPct val="90000"/>
            </a:lnSpc>
            <a:spcBef>
              <a:spcPct val="0"/>
            </a:spcBef>
            <a:spcAft>
              <a:spcPct val="15000"/>
            </a:spcAft>
            <a:buNone/>
          </a:pPr>
          <a:r>
            <a:rPr lang="en-US" sz="1400" kern="1200" dirty="0">
              <a:latin typeface="Tenorite" pitchFamily="2" charset="0"/>
            </a:rPr>
            <a:t>Deploy strategic networks with compelling e-business needs</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Synergize scalable</a:t>
          </a:r>
          <a:br>
            <a:rPr lang="en-US" sz="1300" b="0" kern="1200" dirty="0">
              <a:solidFill>
                <a:schemeClr val="bg1"/>
              </a:solidFill>
              <a:latin typeface="Tenorite" pitchFamily="2" charset="0"/>
            </a:rPr>
          </a:br>
          <a:r>
            <a:rPr lang="en-US" sz="1300" b="0" kern="1200" dirty="0">
              <a:solidFill>
                <a:schemeClr val="bg1"/>
              </a:solidFill>
              <a:latin typeface="Tenorite" pitchFamily="2" charset="0"/>
            </a:rPr>
            <a:t>e-commerce</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Sep 20XX</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Disseminate standardized metrics</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Nov 20XX</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Coordinate e-business applications</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Jan 20XX</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Foster holistically superior methodologies</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March 20XX</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Deploy strategic networks with compelling e-business needs</a:t>
          </a:r>
          <a:endParaRPr lang="en-US" sz="1300" b="1" kern="1200" dirty="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May 20XX</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2/14/2024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2/14/2024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2/14/2024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2/14/2024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2/14/2024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2/14/2024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2/14/2024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2/14/2024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2/14/2024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2/14/2024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2/14/2024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9.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9"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285241" y="1008993"/>
            <a:ext cx="9231410" cy="3542045"/>
          </a:xfrm>
        </p:spPr>
        <p:txBody>
          <a:bodyPr anchor="b">
            <a:normAutofit/>
          </a:bodyPr>
          <a:lstStyle/>
          <a:p>
            <a:r>
              <a:rPr lang="en-US" sz="8100">
                <a:ea typeface="+mj-lt"/>
                <a:cs typeface="+mj-lt"/>
              </a:rPr>
              <a:t>Enhancing Enza's Payment Solutions</a:t>
            </a:r>
            <a:endParaRPr lang="en-US" sz="810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285241" y="4582814"/>
            <a:ext cx="7132335" cy="1312657"/>
          </a:xfrm>
        </p:spPr>
        <p:txBody>
          <a:bodyPr vert="horz" lIns="91440" tIns="45720" rIns="91440" bIns="45720" rtlCol="0" anchor="t">
            <a:normAutofit/>
          </a:bodyPr>
          <a:lstStyle/>
          <a:p>
            <a:r>
              <a:rPr lang="en-US" err="1"/>
              <a:t>Osanebi</a:t>
            </a:r>
            <a:r>
              <a:rPr lang="en-US"/>
              <a:t> Emmanuel, </a:t>
            </a:r>
            <a:r>
              <a:rPr lang="en-US" err="1"/>
              <a:t>Yousraa</a:t>
            </a:r>
            <a:r>
              <a:rPr lang="en-US"/>
              <a:t> </a:t>
            </a:r>
            <a:r>
              <a:rPr lang="en-US" err="1"/>
              <a:t>Amrr</a:t>
            </a:r>
            <a:r>
              <a:rPr lang="en-US"/>
              <a:t>, Mariam Jan George</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a:lstStyle/>
          <a:p>
            <a:r>
              <a:rPr lang="en-US" dirty="0"/>
              <a:t>The full team</a:t>
            </a:r>
          </a:p>
        </p:txBody>
      </p:sp>
      <p:pic>
        <p:nvPicPr>
          <p:cNvPr id="61" name="Picture Placeholder 21" descr="Team member headshot">
            <a:extLst>
              <a:ext uri="{FF2B5EF4-FFF2-40B4-BE49-F238E27FC236}">
                <a16:creationId xmlns:a16="http://schemas.microsoft.com/office/drawing/2014/main" id="{E64AEA23-99EE-8546-A59A-590923ADA6C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068734"/>
            <a:ext cx="904987" cy="905641"/>
          </a:xfrm>
        </p:spPr>
      </p:pic>
      <p:sp>
        <p:nvSpPr>
          <p:cNvPr id="7" name="Text Placeholder 6">
            <a:extLst>
              <a:ext uri="{FF2B5EF4-FFF2-40B4-BE49-F238E27FC236}">
                <a16:creationId xmlns:a16="http://schemas.microsoft.com/office/drawing/2014/main" id="{ACC180CB-0C9D-0441-A2D3-F4EDC5DB9741}"/>
              </a:ext>
            </a:extLst>
          </p:cNvPr>
          <p:cNvSpPr>
            <a:spLocks noGrp="1"/>
          </p:cNvSpPr>
          <p:nvPr>
            <p:ph type="body" sz="quarter" idx="17"/>
          </p:nvPr>
        </p:nvSpPr>
        <p:spPr>
          <a:xfrm>
            <a:off x="750430" y="2994545"/>
            <a:ext cx="2281237" cy="347662"/>
          </a:xfrm>
        </p:spPr>
        <p:txBody>
          <a:bodyPr/>
          <a:lstStyle/>
          <a:p>
            <a:r>
              <a:rPr lang="en-US" dirty="0"/>
              <a:t>Takuma Hayashi</a:t>
            </a:r>
          </a:p>
        </p:txBody>
      </p:sp>
      <p:sp>
        <p:nvSpPr>
          <p:cNvPr id="8" name="Text Placeholder 7">
            <a:extLst>
              <a:ext uri="{FF2B5EF4-FFF2-40B4-BE49-F238E27FC236}">
                <a16:creationId xmlns:a16="http://schemas.microsoft.com/office/drawing/2014/main" id="{44627161-B78C-7646-8E85-99BD47FE64E0}"/>
              </a:ext>
            </a:extLst>
          </p:cNvPr>
          <p:cNvSpPr>
            <a:spLocks noGrp="1"/>
          </p:cNvSpPr>
          <p:nvPr>
            <p:ph type="body" sz="quarter" idx="18"/>
          </p:nvPr>
        </p:nvSpPr>
        <p:spPr>
          <a:xfrm>
            <a:off x="750429" y="3379791"/>
            <a:ext cx="2281237" cy="347662"/>
          </a:xfrm>
        </p:spPr>
        <p:txBody>
          <a:bodyPr/>
          <a:lstStyle/>
          <a:p>
            <a:r>
              <a:rPr lang="en-US" dirty="0"/>
              <a:t>President</a:t>
            </a:r>
          </a:p>
        </p:txBody>
      </p:sp>
      <p:pic>
        <p:nvPicPr>
          <p:cNvPr id="62" name="Picture Placeholder 50" descr="Team member headshot">
            <a:extLst>
              <a:ext uri="{FF2B5EF4-FFF2-40B4-BE49-F238E27FC236}">
                <a16:creationId xmlns:a16="http://schemas.microsoft.com/office/drawing/2014/main" id="{C17F05A5-CE13-1545-943B-E3644258662F}"/>
              </a:ext>
            </a:extLst>
          </p:cNvPr>
          <p:cNvPicPr>
            <a:picLocks noGrp="1" noChangeAspect="1"/>
          </p:cNvPicPr>
          <p:nvPr>
            <p:ph type="pic" sz="quarter" idx="28"/>
          </p:nvPr>
        </p:nvPicPr>
        <p:blipFill rotWithShape="1">
          <a:blip r:embed="rId3">
            <a:extLst>
              <a:ext uri="{28A0092B-C50C-407E-A947-70E740481C1C}">
                <a14:useLocalDpi xmlns:a14="http://schemas.microsoft.com/office/drawing/2010/main" val="0"/>
              </a:ext>
            </a:extLst>
          </a:blip>
          <a:srcRect/>
          <a:stretch/>
        </p:blipFill>
        <p:spPr>
          <a:xfrm>
            <a:off x="3549397" y="2068734"/>
            <a:ext cx="904987" cy="905641"/>
          </a:xfrm>
        </p:spPr>
      </p:pic>
      <p:sp>
        <p:nvSpPr>
          <p:cNvPr id="12" name="Text Placeholder 11">
            <a:extLst>
              <a:ext uri="{FF2B5EF4-FFF2-40B4-BE49-F238E27FC236}">
                <a16:creationId xmlns:a16="http://schemas.microsoft.com/office/drawing/2014/main" id="{E88BDBE3-DBB3-9040-95AC-86789B700450}"/>
              </a:ext>
            </a:extLst>
          </p:cNvPr>
          <p:cNvSpPr>
            <a:spLocks noGrp="1"/>
          </p:cNvSpPr>
          <p:nvPr>
            <p:ph type="body" sz="quarter" idx="29"/>
          </p:nvPr>
        </p:nvSpPr>
        <p:spPr>
          <a:xfrm>
            <a:off x="3549398" y="2994545"/>
            <a:ext cx="2281237" cy="347662"/>
          </a:xfrm>
        </p:spPr>
        <p:txBody>
          <a:bodyPr/>
          <a:lstStyle/>
          <a:p>
            <a:r>
              <a:rPr lang="en-US" dirty="0"/>
              <a:t>Mirjam Nilsson</a:t>
            </a:r>
          </a:p>
        </p:txBody>
      </p:sp>
      <p:sp>
        <p:nvSpPr>
          <p:cNvPr id="13" name="Text Placeholder 12">
            <a:extLst>
              <a:ext uri="{FF2B5EF4-FFF2-40B4-BE49-F238E27FC236}">
                <a16:creationId xmlns:a16="http://schemas.microsoft.com/office/drawing/2014/main" id="{D0969AD2-8004-9B40-90B0-0EBD95268B5A}"/>
              </a:ext>
            </a:extLst>
          </p:cNvPr>
          <p:cNvSpPr>
            <a:spLocks noGrp="1"/>
          </p:cNvSpPr>
          <p:nvPr>
            <p:ph type="body" sz="quarter" idx="30"/>
          </p:nvPr>
        </p:nvSpPr>
        <p:spPr>
          <a:xfrm>
            <a:off x="3549397" y="3379791"/>
            <a:ext cx="2281237" cy="347662"/>
          </a:xfrm>
        </p:spPr>
        <p:txBody>
          <a:bodyPr/>
          <a:lstStyle/>
          <a:p>
            <a:r>
              <a:rPr lang="en-US" dirty="0"/>
              <a:t>Chief Executive Officer</a:t>
            </a:r>
          </a:p>
        </p:txBody>
      </p:sp>
      <p:pic>
        <p:nvPicPr>
          <p:cNvPr id="63" name="Picture Placeholder 17" descr="Team member headshot">
            <a:extLst>
              <a:ext uri="{FF2B5EF4-FFF2-40B4-BE49-F238E27FC236}">
                <a16:creationId xmlns:a16="http://schemas.microsoft.com/office/drawing/2014/main" id="{F3C0B2AF-2268-AE4E-BACC-9FF64E86564C}"/>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a:xfrm>
            <a:off x="6348367" y="2068734"/>
            <a:ext cx="904987" cy="905641"/>
          </a:xfrm>
        </p:spPr>
      </p:pic>
      <p:sp>
        <p:nvSpPr>
          <p:cNvPr id="15" name="Text Placeholder 14">
            <a:extLst>
              <a:ext uri="{FF2B5EF4-FFF2-40B4-BE49-F238E27FC236}">
                <a16:creationId xmlns:a16="http://schemas.microsoft.com/office/drawing/2014/main" id="{02C30DA5-B4D3-C343-8FEC-D62948BDA920}"/>
              </a:ext>
            </a:extLst>
          </p:cNvPr>
          <p:cNvSpPr>
            <a:spLocks noGrp="1"/>
          </p:cNvSpPr>
          <p:nvPr>
            <p:ph type="body" sz="quarter" idx="32"/>
          </p:nvPr>
        </p:nvSpPr>
        <p:spPr>
          <a:xfrm>
            <a:off x="6348368" y="2994545"/>
            <a:ext cx="2281237" cy="347662"/>
          </a:xfrm>
        </p:spPr>
        <p:txBody>
          <a:bodyPr/>
          <a:lstStyle/>
          <a:p>
            <a:r>
              <a:rPr lang="en-US" dirty="0"/>
              <a:t>Flora Berggren</a:t>
            </a:r>
          </a:p>
        </p:txBody>
      </p:sp>
      <p:sp>
        <p:nvSpPr>
          <p:cNvPr id="16" name="Text Placeholder 15">
            <a:extLst>
              <a:ext uri="{FF2B5EF4-FFF2-40B4-BE49-F238E27FC236}">
                <a16:creationId xmlns:a16="http://schemas.microsoft.com/office/drawing/2014/main" id="{CD202676-78EE-3240-950B-84A1520E27EE}"/>
              </a:ext>
            </a:extLst>
          </p:cNvPr>
          <p:cNvSpPr>
            <a:spLocks noGrp="1"/>
          </p:cNvSpPr>
          <p:nvPr>
            <p:ph type="body" sz="quarter" idx="33"/>
          </p:nvPr>
        </p:nvSpPr>
        <p:spPr>
          <a:xfrm>
            <a:off x="6348367" y="3379791"/>
            <a:ext cx="2281237" cy="347662"/>
          </a:xfrm>
        </p:spPr>
        <p:txBody>
          <a:bodyPr/>
          <a:lstStyle/>
          <a:p>
            <a:r>
              <a:rPr lang="en-US" dirty="0"/>
              <a:t>Chief Operations Manager</a:t>
            </a:r>
          </a:p>
        </p:txBody>
      </p:sp>
      <p:pic>
        <p:nvPicPr>
          <p:cNvPr id="64" name="Picture Placeholder 19" descr="Team member headshot">
            <a:extLst>
              <a:ext uri="{FF2B5EF4-FFF2-40B4-BE49-F238E27FC236}">
                <a16:creationId xmlns:a16="http://schemas.microsoft.com/office/drawing/2014/main" id="{F2FCDCCE-6383-4047-9485-41AA1E24E8E2}"/>
              </a:ext>
            </a:extLst>
          </p:cNvPr>
          <p:cNvPicPr>
            <a:picLocks noGrp="1" noChangeAspect="1"/>
          </p:cNvPicPr>
          <p:nvPr>
            <p:ph type="pic" sz="quarter" idx="34"/>
          </p:nvPr>
        </p:nvPicPr>
        <p:blipFill rotWithShape="1">
          <a:blip r:embed="rId5">
            <a:extLst>
              <a:ext uri="{28A0092B-C50C-407E-A947-70E740481C1C}">
                <a14:useLocalDpi xmlns:a14="http://schemas.microsoft.com/office/drawing/2010/main" val="0"/>
              </a:ext>
            </a:extLst>
          </a:blip>
          <a:srcRect/>
          <a:stretch/>
        </p:blipFill>
        <p:spPr>
          <a:xfrm>
            <a:off x="9147335" y="2068734"/>
            <a:ext cx="904987" cy="905641"/>
          </a:xfrm>
        </p:spPr>
      </p:pic>
      <p:sp>
        <p:nvSpPr>
          <p:cNvPr id="18" name="Text Placeholder 17">
            <a:extLst>
              <a:ext uri="{FF2B5EF4-FFF2-40B4-BE49-F238E27FC236}">
                <a16:creationId xmlns:a16="http://schemas.microsoft.com/office/drawing/2014/main" id="{7C503641-A7D5-AD48-A486-CD57C1620326}"/>
              </a:ext>
            </a:extLst>
          </p:cNvPr>
          <p:cNvSpPr>
            <a:spLocks noGrp="1"/>
          </p:cNvSpPr>
          <p:nvPr>
            <p:ph type="body" sz="quarter" idx="35"/>
          </p:nvPr>
        </p:nvSpPr>
        <p:spPr>
          <a:xfrm>
            <a:off x="9147336" y="2994545"/>
            <a:ext cx="2281237" cy="347662"/>
          </a:xfrm>
        </p:spPr>
        <p:txBody>
          <a:bodyPr/>
          <a:lstStyle/>
          <a:p>
            <a:r>
              <a:rPr lang="en-US" dirty="0"/>
              <a:t>Rajesh Santoshi</a:t>
            </a:r>
          </a:p>
        </p:txBody>
      </p:sp>
      <p:sp>
        <p:nvSpPr>
          <p:cNvPr id="19" name="Text Placeholder 18">
            <a:extLst>
              <a:ext uri="{FF2B5EF4-FFF2-40B4-BE49-F238E27FC236}">
                <a16:creationId xmlns:a16="http://schemas.microsoft.com/office/drawing/2014/main" id="{BBEE7C7B-4D43-1342-88B5-B6F833D51AE8}"/>
              </a:ext>
            </a:extLst>
          </p:cNvPr>
          <p:cNvSpPr>
            <a:spLocks noGrp="1"/>
          </p:cNvSpPr>
          <p:nvPr>
            <p:ph type="body" sz="quarter" idx="36"/>
          </p:nvPr>
        </p:nvSpPr>
        <p:spPr>
          <a:xfrm>
            <a:off x="9147335" y="3379791"/>
            <a:ext cx="2281237" cy="347662"/>
          </a:xfrm>
        </p:spPr>
        <p:txBody>
          <a:bodyPr/>
          <a:lstStyle/>
          <a:p>
            <a:r>
              <a:rPr lang="en-US" dirty="0"/>
              <a:t>VP Marketing</a:t>
            </a:r>
          </a:p>
        </p:txBody>
      </p:sp>
      <p:pic>
        <p:nvPicPr>
          <p:cNvPr id="65" name="Picture Placeholder 15" descr="Team member headshot">
            <a:extLst>
              <a:ext uri="{FF2B5EF4-FFF2-40B4-BE49-F238E27FC236}">
                <a16:creationId xmlns:a16="http://schemas.microsoft.com/office/drawing/2014/main" id="{1A89579F-2EA4-E049-9B78-D2237993CDAB}"/>
              </a:ext>
            </a:extLst>
          </p:cNvPr>
          <p:cNvPicPr>
            <a:picLocks noGrp="1" noChangeAspect="1"/>
          </p:cNvPicPr>
          <p:nvPr>
            <p:ph type="pic" sz="quarter" idx="37"/>
          </p:nvPr>
        </p:nvPicPr>
        <p:blipFill rotWithShape="1">
          <a:blip r:embed="rId6">
            <a:extLst>
              <a:ext uri="{28A0092B-C50C-407E-A947-70E740481C1C}">
                <a14:useLocalDpi xmlns:a14="http://schemas.microsoft.com/office/drawing/2010/main" val="0"/>
              </a:ext>
            </a:extLst>
          </a:blip>
          <a:srcRect/>
          <a:stretch/>
        </p:blipFill>
        <p:spPr>
          <a:xfrm>
            <a:off x="750429" y="4118551"/>
            <a:ext cx="904987" cy="905641"/>
          </a:xfrm>
        </p:spPr>
      </p:pic>
      <p:sp>
        <p:nvSpPr>
          <p:cNvPr id="21" name="Text Placeholder 20">
            <a:extLst>
              <a:ext uri="{FF2B5EF4-FFF2-40B4-BE49-F238E27FC236}">
                <a16:creationId xmlns:a16="http://schemas.microsoft.com/office/drawing/2014/main" id="{F8C89E42-8364-1040-9DF6-7305561F98D7}"/>
              </a:ext>
            </a:extLst>
          </p:cNvPr>
          <p:cNvSpPr>
            <a:spLocks noGrp="1"/>
          </p:cNvSpPr>
          <p:nvPr>
            <p:ph type="body" sz="quarter" idx="38"/>
          </p:nvPr>
        </p:nvSpPr>
        <p:spPr>
          <a:xfrm>
            <a:off x="750430" y="5044362"/>
            <a:ext cx="2281237" cy="347662"/>
          </a:xfrm>
        </p:spPr>
        <p:txBody>
          <a:bodyPr/>
          <a:lstStyle/>
          <a:p>
            <a:r>
              <a:rPr lang="en-US" dirty="0"/>
              <a:t>Graham Barnes</a:t>
            </a:r>
          </a:p>
        </p:txBody>
      </p:sp>
      <p:sp>
        <p:nvSpPr>
          <p:cNvPr id="22" name="Text Placeholder 21">
            <a:extLst>
              <a:ext uri="{FF2B5EF4-FFF2-40B4-BE49-F238E27FC236}">
                <a16:creationId xmlns:a16="http://schemas.microsoft.com/office/drawing/2014/main" id="{B05EDAD8-33DD-0B49-9FA0-360E67ED9B6A}"/>
              </a:ext>
            </a:extLst>
          </p:cNvPr>
          <p:cNvSpPr>
            <a:spLocks noGrp="1"/>
          </p:cNvSpPr>
          <p:nvPr>
            <p:ph type="body" sz="quarter" idx="39"/>
          </p:nvPr>
        </p:nvSpPr>
        <p:spPr>
          <a:xfrm>
            <a:off x="750429" y="5429608"/>
            <a:ext cx="2281237" cy="347662"/>
          </a:xfrm>
        </p:spPr>
        <p:txBody>
          <a:bodyPr/>
          <a:lstStyle/>
          <a:p>
            <a:r>
              <a:rPr lang="en-US" dirty="0"/>
              <a:t>VP Product</a:t>
            </a:r>
          </a:p>
        </p:txBody>
      </p:sp>
      <p:pic>
        <p:nvPicPr>
          <p:cNvPr id="66" name="Picture Placeholder 48" descr="Team member headshot">
            <a:extLst>
              <a:ext uri="{FF2B5EF4-FFF2-40B4-BE49-F238E27FC236}">
                <a16:creationId xmlns:a16="http://schemas.microsoft.com/office/drawing/2014/main" id="{4E145096-B7BF-9C4C-97FA-308F61FE406A}"/>
              </a:ext>
            </a:extLst>
          </p:cNvPr>
          <p:cNvPicPr>
            <a:picLocks noGrp="1" noChangeAspect="1"/>
          </p:cNvPicPr>
          <p:nvPr>
            <p:ph type="pic" sz="quarter" idx="40"/>
          </p:nvPr>
        </p:nvPicPr>
        <p:blipFill rotWithShape="1">
          <a:blip r:embed="rId7">
            <a:extLst>
              <a:ext uri="{28A0092B-C50C-407E-A947-70E740481C1C}">
                <a14:useLocalDpi xmlns:a14="http://schemas.microsoft.com/office/drawing/2010/main" val="0"/>
              </a:ext>
            </a:extLst>
          </a:blip>
          <a:srcRect/>
          <a:stretch/>
        </p:blipFill>
        <p:spPr>
          <a:xfrm>
            <a:off x="3549397" y="4118551"/>
            <a:ext cx="904987" cy="905641"/>
          </a:xfrm>
        </p:spPr>
      </p:pic>
      <p:sp>
        <p:nvSpPr>
          <p:cNvPr id="24" name="Text Placeholder 23">
            <a:extLst>
              <a:ext uri="{FF2B5EF4-FFF2-40B4-BE49-F238E27FC236}">
                <a16:creationId xmlns:a16="http://schemas.microsoft.com/office/drawing/2014/main" id="{9B1711A4-C7D5-8D4D-82CD-4FBE8CC7FFE7}"/>
              </a:ext>
            </a:extLst>
          </p:cNvPr>
          <p:cNvSpPr>
            <a:spLocks noGrp="1"/>
          </p:cNvSpPr>
          <p:nvPr>
            <p:ph type="body" sz="quarter" idx="41"/>
          </p:nvPr>
        </p:nvSpPr>
        <p:spPr>
          <a:xfrm>
            <a:off x="3549398" y="5044362"/>
            <a:ext cx="2281237" cy="347662"/>
          </a:xfrm>
        </p:spPr>
        <p:txBody>
          <a:bodyPr/>
          <a:lstStyle/>
          <a:p>
            <a:r>
              <a:rPr lang="en-US" dirty="0"/>
              <a:t>Rowan Murphy</a:t>
            </a:r>
          </a:p>
        </p:txBody>
      </p:sp>
      <p:sp>
        <p:nvSpPr>
          <p:cNvPr id="25" name="Text Placeholder 24">
            <a:extLst>
              <a:ext uri="{FF2B5EF4-FFF2-40B4-BE49-F238E27FC236}">
                <a16:creationId xmlns:a16="http://schemas.microsoft.com/office/drawing/2014/main" id="{1D585144-668F-6141-B4A4-98C6E14ACA71}"/>
              </a:ext>
            </a:extLst>
          </p:cNvPr>
          <p:cNvSpPr>
            <a:spLocks noGrp="1"/>
          </p:cNvSpPr>
          <p:nvPr>
            <p:ph type="body" sz="quarter" idx="42"/>
          </p:nvPr>
        </p:nvSpPr>
        <p:spPr>
          <a:xfrm>
            <a:off x="3549397" y="5429608"/>
            <a:ext cx="2281237" cy="347662"/>
          </a:xfrm>
        </p:spPr>
        <p:txBody>
          <a:bodyPr/>
          <a:lstStyle/>
          <a:p>
            <a:r>
              <a:rPr lang="en-US" dirty="0"/>
              <a:t>SEO Strategist</a:t>
            </a:r>
          </a:p>
        </p:txBody>
      </p:sp>
      <p:pic>
        <p:nvPicPr>
          <p:cNvPr id="67" name="Picture Placeholder 52" descr="Team member headshot">
            <a:extLst>
              <a:ext uri="{FF2B5EF4-FFF2-40B4-BE49-F238E27FC236}">
                <a16:creationId xmlns:a16="http://schemas.microsoft.com/office/drawing/2014/main" id="{25B94F1A-D947-AF4E-BC9D-9B02C4E4EB30}"/>
              </a:ext>
            </a:extLst>
          </p:cNvPr>
          <p:cNvPicPr>
            <a:picLocks noGrp="1" noChangeAspect="1"/>
          </p:cNvPicPr>
          <p:nvPr>
            <p:ph type="pic" sz="quarter" idx="43"/>
          </p:nvPr>
        </p:nvPicPr>
        <p:blipFill rotWithShape="1">
          <a:blip r:embed="rId8">
            <a:extLst>
              <a:ext uri="{28A0092B-C50C-407E-A947-70E740481C1C}">
                <a14:useLocalDpi xmlns:a14="http://schemas.microsoft.com/office/drawing/2010/main" val="0"/>
              </a:ext>
            </a:extLst>
          </a:blip>
          <a:srcRect/>
          <a:stretch/>
        </p:blipFill>
        <p:spPr>
          <a:xfrm>
            <a:off x="6348367" y="4118551"/>
            <a:ext cx="904987" cy="905641"/>
          </a:xfrm>
        </p:spPr>
      </p:pic>
      <p:sp>
        <p:nvSpPr>
          <p:cNvPr id="27" name="Text Placeholder 26">
            <a:extLst>
              <a:ext uri="{FF2B5EF4-FFF2-40B4-BE49-F238E27FC236}">
                <a16:creationId xmlns:a16="http://schemas.microsoft.com/office/drawing/2014/main" id="{C63E461E-3AFB-0843-B481-D906526D48B2}"/>
              </a:ext>
            </a:extLst>
          </p:cNvPr>
          <p:cNvSpPr>
            <a:spLocks noGrp="1"/>
          </p:cNvSpPr>
          <p:nvPr>
            <p:ph type="body" sz="quarter" idx="44"/>
          </p:nvPr>
        </p:nvSpPr>
        <p:spPr>
          <a:xfrm>
            <a:off x="6348368" y="5044362"/>
            <a:ext cx="2281237" cy="347662"/>
          </a:xfrm>
        </p:spPr>
        <p:txBody>
          <a:bodyPr/>
          <a:lstStyle/>
          <a:p>
            <a:r>
              <a:rPr lang="en-US" dirty="0"/>
              <a:t>Elizabeth Moore</a:t>
            </a:r>
          </a:p>
        </p:txBody>
      </p:sp>
      <p:sp>
        <p:nvSpPr>
          <p:cNvPr id="28" name="Text Placeholder 27">
            <a:extLst>
              <a:ext uri="{FF2B5EF4-FFF2-40B4-BE49-F238E27FC236}">
                <a16:creationId xmlns:a16="http://schemas.microsoft.com/office/drawing/2014/main" id="{83F586E4-67FA-B94C-AF67-F2E5E6E54157}"/>
              </a:ext>
            </a:extLst>
          </p:cNvPr>
          <p:cNvSpPr>
            <a:spLocks noGrp="1"/>
          </p:cNvSpPr>
          <p:nvPr>
            <p:ph type="body" sz="quarter" idx="45"/>
          </p:nvPr>
        </p:nvSpPr>
        <p:spPr>
          <a:xfrm>
            <a:off x="6348367" y="5429608"/>
            <a:ext cx="2281237" cy="347662"/>
          </a:xfrm>
        </p:spPr>
        <p:txBody>
          <a:bodyPr/>
          <a:lstStyle/>
          <a:p>
            <a:r>
              <a:rPr lang="en-US" dirty="0"/>
              <a:t>Product Designer</a:t>
            </a:r>
          </a:p>
        </p:txBody>
      </p:sp>
      <p:pic>
        <p:nvPicPr>
          <p:cNvPr id="68" name="Picture Placeholder 54" descr="Team member headshot">
            <a:extLst>
              <a:ext uri="{FF2B5EF4-FFF2-40B4-BE49-F238E27FC236}">
                <a16:creationId xmlns:a16="http://schemas.microsoft.com/office/drawing/2014/main" id="{7E3F00C5-0B4F-FE4F-9561-1EB505B31873}"/>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a:stretch/>
        </p:blipFill>
        <p:spPr>
          <a:xfrm>
            <a:off x="9147335" y="4118551"/>
            <a:ext cx="904987" cy="905641"/>
          </a:xfrm>
        </p:spPr>
      </p:pic>
      <p:sp>
        <p:nvSpPr>
          <p:cNvPr id="36" name="Text Placeholder 35">
            <a:extLst>
              <a:ext uri="{FF2B5EF4-FFF2-40B4-BE49-F238E27FC236}">
                <a16:creationId xmlns:a16="http://schemas.microsoft.com/office/drawing/2014/main" id="{875B85E2-950C-CB45-A7F7-DE257EA20BB3}"/>
              </a:ext>
            </a:extLst>
          </p:cNvPr>
          <p:cNvSpPr>
            <a:spLocks noGrp="1"/>
          </p:cNvSpPr>
          <p:nvPr>
            <p:ph type="body" sz="quarter" idx="47"/>
          </p:nvPr>
        </p:nvSpPr>
        <p:spPr>
          <a:xfrm>
            <a:off x="9147336" y="5044362"/>
            <a:ext cx="2281237" cy="347662"/>
          </a:xfrm>
        </p:spPr>
        <p:txBody>
          <a:bodyPr/>
          <a:lstStyle/>
          <a:p>
            <a:r>
              <a:rPr lang="en-US" dirty="0"/>
              <a:t>Robin Kline</a:t>
            </a:r>
          </a:p>
        </p:txBody>
      </p:sp>
      <p:sp>
        <p:nvSpPr>
          <p:cNvPr id="37" name="Text Placeholder 36">
            <a:extLst>
              <a:ext uri="{FF2B5EF4-FFF2-40B4-BE49-F238E27FC236}">
                <a16:creationId xmlns:a16="http://schemas.microsoft.com/office/drawing/2014/main" id="{FC8EFF8B-CC40-9646-AAFC-092814DA02AD}"/>
              </a:ext>
            </a:extLst>
          </p:cNvPr>
          <p:cNvSpPr>
            <a:spLocks noGrp="1"/>
          </p:cNvSpPr>
          <p:nvPr>
            <p:ph type="body" sz="quarter" idx="48"/>
          </p:nvPr>
        </p:nvSpPr>
        <p:spPr>
          <a:xfrm>
            <a:off x="9147335" y="5429608"/>
            <a:ext cx="2281237" cy="347662"/>
          </a:xfrm>
        </p:spPr>
        <p:txBody>
          <a:bodyPr/>
          <a:lstStyle/>
          <a:p>
            <a:r>
              <a:rPr lang="en-US" dirty="0"/>
              <a:t>Content Developer</a:t>
            </a:r>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Plan for product launch </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2447468529"/>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Timeline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1961477145"/>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12</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Areas of focus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dirty="0"/>
              <a:t>Iterative approaches to corporate strategy</a:t>
            </a:r>
          </a:p>
          <a:p>
            <a:r>
              <a:rPr lang="en-US" dirty="0"/>
              <a:t>Establish a management framework from the inside</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How we get there</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ROI</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Niche Markets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dirty="0"/>
              <a:t>Pursue scalable customer service through sustainable strategies</a:t>
            </a:r>
          </a:p>
          <a:p>
            <a:r>
              <a:rPr lang="en-US" dirty="0"/>
              <a:t>Engage top-line web services with cutting-edge deliverables</a:t>
            </a:r>
          </a:p>
          <a:p>
            <a:endParaRPr lang="en-US" dirty="0"/>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dirty="0"/>
              <a:t>Supply chains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Cultivate one-to-one customer service with robust ideas</a:t>
            </a:r>
          </a:p>
          <a:p>
            <a:r>
              <a:rPr lang="en-US" dirty="0"/>
              <a:t>Maximize timely deliverables for real-time schemas</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Triangle 2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285240" y="1050595"/>
            <a:ext cx="8074815" cy="1618489"/>
          </a:xfrm>
        </p:spPr>
        <p:txBody>
          <a:bodyPr anchor="ctr">
            <a:normAutofit/>
          </a:bodyPr>
          <a:lstStyle/>
          <a:p>
            <a:r>
              <a:rPr lang="en-US" sz="7200"/>
              <a:t>Agenda</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rot="5400000">
            <a:off x="-2374833" y="3246436"/>
            <a:ext cx="5607882" cy="365125"/>
          </a:xfrm>
        </p:spPr>
        <p:txBody>
          <a:bodyPr anchor="t">
            <a:normAutofit/>
          </a:bodyPr>
          <a:lstStyle/>
          <a:p>
            <a:pPr algn="l">
              <a:spcAft>
                <a:spcPts val="600"/>
              </a:spcAft>
            </a:pPr>
            <a:r>
              <a:rPr lang="en-US" sz="1150">
                <a:solidFill>
                  <a:schemeClr val="tx1">
                    <a:lumMod val="85000"/>
                    <a:lumOff val="15000"/>
                  </a:schemeClr>
                </a:solidFill>
              </a:rPr>
              <a:t>PERSONALIZED PAYMENT PAGES</a:t>
            </a:r>
          </a:p>
        </p:txBody>
      </p:sp>
      <p:sp>
        <p:nvSpPr>
          <p:cNvPr id="19"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285240" y="2969469"/>
            <a:ext cx="8074815" cy="2800395"/>
          </a:xfrm>
        </p:spPr>
        <p:txBody>
          <a:bodyPr vert="horz" lIns="91440" tIns="45720" rIns="91440" bIns="45720" rtlCol="0" anchor="t">
            <a:normAutofit/>
          </a:bodyPr>
          <a:lstStyle/>
          <a:p>
            <a:r>
              <a:rPr lang="en-US" sz="2400">
                <a:ea typeface="+mn-lt"/>
                <a:cs typeface="+mn-lt"/>
              </a:rPr>
              <a:t> Introduction                                    Areas of growth </a:t>
            </a:r>
            <a:endParaRPr lang="en-US" sz="2400"/>
          </a:p>
          <a:p>
            <a:r>
              <a:rPr lang="en-US" sz="2400">
                <a:ea typeface="+mn-lt"/>
                <a:cs typeface="+mn-lt"/>
              </a:rPr>
              <a:t> Problem/Need                                Benefits/Outcomes</a:t>
            </a:r>
          </a:p>
          <a:p>
            <a:r>
              <a:rPr lang="en-US" sz="2400">
                <a:ea typeface="+mn-lt"/>
                <a:cs typeface="+mn-lt"/>
              </a:rPr>
              <a:t> Solution/Recommendation              Key Features</a:t>
            </a:r>
          </a:p>
          <a:p>
            <a:r>
              <a:rPr lang="en-US" sz="2400">
                <a:ea typeface="+mn-lt"/>
                <a:cs typeface="+mn-lt"/>
              </a:rPr>
              <a:t> Primary goals                                 Timeline </a:t>
            </a:r>
            <a:endParaRPr lang="en-US" sz="2400"/>
          </a:p>
          <a:p>
            <a:r>
              <a:rPr lang="en-US" sz="2400">
                <a:ea typeface="+mn-lt"/>
                <a:cs typeface="+mn-lt"/>
              </a:rPr>
              <a:t>  </a:t>
            </a:r>
            <a:endParaRPr lang="en-US" sz="2400"/>
          </a:p>
          <a:p>
            <a:endParaRPr lang="en-US" sz="2400">
              <a:ea typeface="+mn-lt"/>
              <a:cs typeface="+mn-lt"/>
            </a:endParaRPr>
          </a:p>
          <a:p>
            <a:endParaRPr lang="en-US" sz="2400">
              <a:ea typeface="+mn-lt"/>
              <a:cs typeface="+mn-lt"/>
            </a:endParaRPr>
          </a:p>
          <a:p>
            <a:endParaRPr lang="en-US" sz="240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9683496" y="4892040"/>
            <a:ext cx="1673352" cy="1005840"/>
          </a:xfrm>
        </p:spPr>
        <p:txBody>
          <a:bodyPr>
            <a:normAutofit/>
          </a:bodyPr>
          <a:lstStyle/>
          <a:p>
            <a:pPr>
              <a:lnSpc>
                <a:spcPct val="90000"/>
              </a:lnSpc>
              <a:spcAft>
                <a:spcPts val="600"/>
              </a:spcAft>
            </a:pPr>
            <a:fld id="{294A09A9-5501-47C1-A89A-A340965A2BE2}" type="slidenum">
              <a:rPr lang="en-US" sz="6600">
                <a:solidFill>
                  <a:srgbClr val="FFFFFF"/>
                </a:solidFill>
              </a:rPr>
              <a:pPr>
                <a:lnSpc>
                  <a:spcPct val="90000"/>
                </a:lnSpc>
                <a:spcAft>
                  <a:spcPts val="600"/>
                </a:spcAft>
              </a:pPr>
              <a:t>2</a:t>
            </a:fld>
            <a:endParaRPr lang="en-US" sz="6600">
              <a:solidFill>
                <a:srgbClr val="FFFFFF"/>
              </a:solidFill>
            </a:endParaRP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Triangle 2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285240" y="1050595"/>
            <a:ext cx="8074815" cy="1618489"/>
          </a:xfrm>
        </p:spPr>
        <p:txBody>
          <a:bodyPr vert="horz" lIns="91440" tIns="45720" rIns="91440" bIns="45720" rtlCol="0" anchor="ctr">
            <a:normAutofit/>
          </a:bodyPr>
          <a:lstStyle/>
          <a:p>
            <a:r>
              <a:rPr lang="en-US" sz="7200" kern="1200">
                <a:solidFill>
                  <a:schemeClr val="tx1"/>
                </a:solidFill>
                <a:latin typeface="+mj-lt"/>
                <a:ea typeface="+mj-ea"/>
                <a:cs typeface="+mj-cs"/>
              </a:rPr>
              <a:t>Introduction</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rot="5400000">
            <a:off x="-2374833" y="3246436"/>
            <a:ext cx="5607882" cy="365125"/>
          </a:xfrm>
        </p:spPr>
        <p:txBody>
          <a:bodyPr vert="horz" lIns="91440" tIns="45720" rIns="91440" bIns="45720" rtlCol="0" anchor="t">
            <a:normAutofit/>
          </a:bodyPr>
          <a:lstStyle/>
          <a:p>
            <a:pPr algn="l">
              <a:spcAft>
                <a:spcPts val="600"/>
              </a:spcAft>
            </a:pPr>
            <a:r>
              <a:rPr lang="en-US" sz="1150" kern="1200">
                <a:solidFill>
                  <a:schemeClr val="tx1">
                    <a:lumMod val="85000"/>
                    <a:lumOff val="15000"/>
                  </a:schemeClr>
                </a:solidFill>
                <a:latin typeface="+mn-lt"/>
                <a:ea typeface="+mn-ea"/>
                <a:cs typeface="+mn-cs"/>
              </a:rPr>
              <a:t>Enhancing Enza's Payment Solutions: Revolutionizing Africa's Landscape</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285240" y="2969469"/>
            <a:ext cx="8074815" cy="2800395"/>
          </a:xfrm>
        </p:spPr>
        <p:txBody>
          <a:bodyPr vert="horz" lIns="91440" tIns="45720" rIns="91440" bIns="45720" rtlCol="0" anchor="t">
            <a:normAutofit/>
          </a:bodyPr>
          <a:lstStyle/>
          <a:p>
            <a:pPr indent="-228600">
              <a:lnSpc>
                <a:spcPct val="90000"/>
              </a:lnSpc>
              <a:buFont typeface="Arial" panose="020B0604020202020204" pitchFamily="34" charset="0"/>
              <a:buChar char="•"/>
            </a:pPr>
            <a:r>
              <a:rPr lang="en-US" sz="2000">
                <a:solidFill>
                  <a:schemeClr val="tx1"/>
                </a:solidFill>
              </a:rPr>
              <a:t>ENZA Global Group: A fintech company revolutionizing Africa’s financial landscape.</a:t>
            </a:r>
          </a:p>
          <a:p>
            <a:pPr indent="-228600">
              <a:lnSpc>
                <a:spcPct val="90000"/>
              </a:lnSpc>
              <a:buFont typeface="Arial" panose="020B0604020202020204" pitchFamily="34" charset="0"/>
              <a:buChar char="•"/>
            </a:pPr>
            <a:r>
              <a:rPr lang="en-US" sz="2000">
                <a:solidFill>
                  <a:schemeClr val="tx1"/>
                </a:solidFill>
              </a:rPr>
              <a:t>Mission: Simplify and optimize payments across Africa, fostering financial inclusion and supporting economic growth.</a:t>
            </a:r>
          </a:p>
          <a:p>
            <a:pPr indent="-228600">
              <a:lnSpc>
                <a:spcPct val="90000"/>
              </a:lnSpc>
              <a:buFont typeface="Arial" panose="020B0604020202020204" pitchFamily="34" charset="0"/>
              <a:buChar char="•"/>
            </a:pPr>
            <a:r>
              <a:rPr lang="en-US" sz="2000">
                <a:solidFill>
                  <a:schemeClr val="tx1"/>
                </a:solidFill>
              </a:rPr>
              <a:t>Project Aim: Enhance ENZA’s payment solutions to be more versatile and user-friendly.</a:t>
            </a:r>
          </a:p>
          <a:p>
            <a:pPr indent="-228600">
              <a:lnSpc>
                <a:spcPct val="90000"/>
              </a:lnSpc>
              <a:buFont typeface="Arial" panose="020B0604020202020204" pitchFamily="34" charset="0"/>
              <a:buChar char="•"/>
            </a:pPr>
            <a:r>
              <a:rPr lang="en-US" sz="2000">
                <a:solidFill>
                  <a:schemeClr val="tx1"/>
                </a:solidFill>
              </a:rPr>
              <a:t>Importance: Digital payments are critical in today’s digital world, especially in Africa.</a:t>
            </a:r>
          </a:p>
          <a:p>
            <a:pPr indent="-228600">
              <a:lnSpc>
                <a:spcPct val="90000"/>
              </a:lnSpc>
              <a:buFont typeface="Arial" panose="020B0604020202020204" pitchFamily="34" charset="0"/>
              <a:buChar char="•"/>
            </a:pPr>
            <a:endParaRPr lang="en-US" sz="2000">
              <a:solidFill>
                <a:schemeClr val="tx1"/>
              </a:solidFill>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9683496" y="4892040"/>
            <a:ext cx="1673352" cy="1005840"/>
          </a:xfrm>
        </p:spPr>
        <p:txBody>
          <a:bodyPr vert="horz" lIns="91440" tIns="45720" rIns="91440" bIns="45720" rtlCol="0" anchor="ctr">
            <a:normAutofit/>
          </a:bodyPr>
          <a:lstStyle/>
          <a:p>
            <a:pPr>
              <a:lnSpc>
                <a:spcPct val="90000"/>
              </a:lnSpc>
              <a:spcAft>
                <a:spcPts val="600"/>
              </a:spcAft>
            </a:pPr>
            <a:fld id="{294A09A9-5501-47C1-A89A-A340965A2BE2}" type="slidenum">
              <a:rPr lang="en-US" sz="6600">
                <a:solidFill>
                  <a:srgbClr val="FFFFFF"/>
                </a:solidFill>
              </a:rPr>
              <a:pPr>
                <a:lnSpc>
                  <a:spcPct val="90000"/>
                </a:lnSpc>
                <a:spcAft>
                  <a:spcPts val="600"/>
                </a:spcAft>
              </a:pPr>
              <a:t>3</a:t>
            </a:fld>
            <a:endParaRPr lang="en-US" sz="6600">
              <a:solidFill>
                <a:srgbClr val="FFFFFF"/>
              </a:solidFill>
            </a:endParaRPr>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838200" y="556995"/>
            <a:ext cx="10515600" cy="1133693"/>
          </a:xfrm>
        </p:spPr>
        <p:txBody>
          <a:bodyPr vert="horz" lIns="91440" tIns="45720" rIns="91440" bIns="45720" rtlCol="0" anchor="ctr">
            <a:normAutofit/>
          </a:bodyPr>
          <a:lstStyle/>
          <a:p>
            <a:r>
              <a:rPr lang="en-US" sz="5200" kern="1200">
                <a:solidFill>
                  <a:schemeClr val="tx1"/>
                </a:solidFill>
                <a:latin typeface="+mj-lt"/>
                <a:ea typeface="+mj-ea"/>
                <a:cs typeface="+mj-cs"/>
              </a:rPr>
              <a:t>Problem/Need</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Challenges in Africa's Payment Processing Landscape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solidFill>
                  <a:schemeClr val="tx1">
                    <a:tint val="75000"/>
                  </a:schemeClr>
                </a:solidFill>
              </a:rPr>
              <a:pPr>
                <a:spcAft>
                  <a:spcPts val="600"/>
                </a:spcAft>
              </a:pPr>
              <a:t>4</a:t>
            </a:fld>
            <a:endParaRPr lang="en-US">
              <a:solidFill>
                <a:schemeClr val="tx1">
                  <a:tint val="75000"/>
                </a:schemeClr>
              </a:solidFill>
            </a:endParaRPr>
          </a:p>
        </p:txBody>
      </p:sp>
      <p:graphicFrame>
        <p:nvGraphicFramePr>
          <p:cNvPr id="10" name="Content Placeholder 2">
            <a:extLst>
              <a:ext uri="{FF2B5EF4-FFF2-40B4-BE49-F238E27FC236}">
                <a16:creationId xmlns:a16="http://schemas.microsoft.com/office/drawing/2014/main" id="{04369B35-C421-9BD2-7024-D121E5B895EA}"/>
              </a:ext>
            </a:extLst>
          </p:cNvPr>
          <p:cNvGraphicFramePr/>
          <p:nvPr>
            <p:extLst>
              <p:ext uri="{D42A27DB-BD31-4B8C-83A1-F6EECF244321}">
                <p14:modId xmlns:p14="http://schemas.microsoft.com/office/powerpoint/2010/main" val="34149702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5940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838200" y="556995"/>
            <a:ext cx="10515600" cy="1133693"/>
          </a:xfrm>
        </p:spPr>
        <p:txBody>
          <a:bodyPr vert="horz" lIns="91440" tIns="45720" rIns="91440" bIns="45720" rtlCol="0" anchor="ctr">
            <a:normAutofit/>
          </a:bodyPr>
          <a:lstStyle/>
          <a:p>
            <a:r>
              <a:rPr lang="en-US" sz="5200" kern="1200">
                <a:solidFill>
                  <a:schemeClr val="tx1"/>
                </a:solidFill>
                <a:latin typeface="+mj-lt"/>
                <a:ea typeface="+mj-ea"/>
                <a:cs typeface="+mj-cs"/>
              </a:rPr>
              <a:t>Solution/Recommendation</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ENZA's Innnovative Payment Solutions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solidFill>
                  <a:schemeClr val="tx1">
                    <a:tint val="75000"/>
                  </a:schemeClr>
                </a:solidFill>
              </a:rPr>
              <a:pPr>
                <a:spcAft>
                  <a:spcPts val="600"/>
                </a:spcAft>
              </a:pPr>
              <a:t>5</a:t>
            </a:fld>
            <a:endParaRPr lang="en-US">
              <a:solidFill>
                <a:schemeClr val="tx1">
                  <a:tint val="75000"/>
                </a:schemeClr>
              </a:solidFill>
            </a:endParaRPr>
          </a:p>
        </p:txBody>
      </p:sp>
      <p:graphicFrame>
        <p:nvGraphicFramePr>
          <p:cNvPr id="8" name="Content Placeholder 2">
            <a:extLst>
              <a:ext uri="{FF2B5EF4-FFF2-40B4-BE49-F238E27FC236}">
                <a16:creationId xmlns:a16="http://schemas.microsoft.com/office/drawing/2014/main" id="{1715CBC3-E14F-67FD-8E2A-D0AB7E09D4A1}"/>
              </a:ext>
            </a:extLst>
          </p:cNvPr>
          <p:cNvGraphicFramePr/>
          <p:nvPr>
            <p:extLst>
              <p:ext uri="{D42A27DB-BD31-4B8C-83A1-F6EECF244321}">
                <p14:modId xmlns:p14="http://schemas.microsoft.com/office/powerpoint/2010/main" val="42800617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0441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dirty="0"/>
              <a:t>Annual revenue growth</a:t>
            </a:r>
          </a:p>
        </p:txBody>
      </p:sp>
    </p:spTree>
    <p:extLst>
      <p:ext uri="{BB962C8B-B14F-4D97-AF65-F5344CB8AC3E}">
        <p14:creationId xmlns:p14="http://schemas.microsoft.com/office/powerpoint/2010/main" val="344679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Areas of growth</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2222644665"/>
              </p:ext>
            </p:extLst>
          </p:nvPr>
        </p:nvGraphicFramePr>
        <p:xfrm>
          <a:off x="1205707" y="2501900"/>
          <a:ext cx="9780585" cy="1854200"/>
        </p:xfrm>
        <a:graphic>
          <a:graphicData uri="http://schemas.openxmlformats.org/drawingml/2006/table">
            <a:tbl>
              <a:tblPr firstRow="1" bandRow="1">
                <a:tableStyleId>{5C22544A-7EE6-4342-B048-85BDC9FD1C3A}</a:tableStyleId>
              </a:tblPr>
              <a:tblGrid>
                <a:gridCol w="1956117">
                  <a:extLst>
                    <a:ext uri="{9D8B030D-6E8A-4147-A177-3AD203B41FA5}">
                      <a16:colId xmlns:a16="http://schemas.microsoft.com/office/drawing/2014/main" val="1689330750"/>
                    </a:ext>
                  </a:extLst>
                </a:gridCol>
                <a:gridCol w="1956117">
                  <a:extLst>
                    <a:ext uri="{9D8B030D-6E8A-4147-A177-3AD203B41FA5}">
                      <a16:colId xmlns:a16="http://schemas.microsoft.com/office/drawing/2014/main" val="2660631934"/>
                    </a:ext>
                  </a:extLst>
                </a:gridCol>
                <a:gridCol w="1956117">
                  <a:extLst>
                    <a:ext uri="{9D8B030D-6E8A-4147-A177-3AD203B41FA5}">
                      <a16:colId xmlns:a16="http://schemas.microsoft.com/office/drawing/2014/main" val="3909717689"/>
                    </a:ext>
                  </a:extLst>
                </a:gridCol>
                <a:gridCol w="1956117">
                  <a:extLst>
                    <a:ext uri="{9D8B030D-6E8A-4147-A177-3AD203B41FA5}">
                      <a16:colId xmlns:a16="http://schemas.microsoft.com/office/drawing/2014/main" val="1603189107"/>
                    </a:ext>
                  </a:extLst>
                </a:gridCol>
                <a:gridCol w="1956117">
                  <a:extLst>
                    <a:ext uri="{9D8B030D-6E8A-4147-A177-3AD203B41FA5}">
                      <a16:colId xmlns:a16="http://schemas.microsoft.com/office/drawing/2014/main" val="2755691855"/>
                    </a:ext>
                  </a:extLst>
                </a:gridCol>
              </a:tblGrid>
              <a:tr h="370840">
                <a:tc>
                  <a:txBody>
                    <a:bodyPr/>
                    <a:lstStyle/>
                    <a:p>
                      <a:pPr algn="ctr"/>
                      <a:endParaRPr lang="en-US" b="1"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B2B</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Supply chain</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ROI</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E-commerce</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370840">
                <a:tc>
                  <a:txBody>
                    <a:bodyPr/>
                    <a:lstStyle/>
                    <a:p>
                      <a:pPr algn="ctr"/>
                      <a:r>
                        <a:rPr lang="en-US" sz="1400" dirty="0">
                          <a:solidFill>
                            <a:schemeClr val="tx2">
                              <a:lumMod val="75000"/>
                            </a:schemeClr>
                          </a:solidFill>
                          <a:latin typeface="Tenorite" pitchFamily="2" charset="0"/>
                        </a:rPr>
                        <a:t>Q1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370840">
                <a:tc>
                  <a:txBody>
                    <a:bodyPr/>
                    <a:lstStyle/>
                    <a:p>
                      <a:pPr algn="ctr"/>
                      <a:r>
                        <a:rPr lang="en-US" sz="1400" dirty="0">
                          <a:solidFill>
                            <a:schemeClr val="tx2">
                              <a:lumMod val="75000"/>
                            </a:schemeClr>
                          </a:solidFill>
                          <a:latin typeface="Tenorite" pitchFamily="2" charset="0"/>
                        </a:rPr>
                        <a:t>Q2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370840">
                <a:tc>
                  <a:txBody>
                    <a:bodyPr/>
                    <a:lstStyle/>
                    <a:p>
                      <a:pPr algn="ctr"/>
                      <a:r>
                        <a:rPr lang="en-US" sz="1400" dirty="0">
                          <a:solidFill>
                            <a:schemeClr val="tx2">
                              <a:lumMod val="75000"/>
                            </a:schemeClr>
                          </a:solidFill>
                          <a:latin typeface="Tenorite" pitchFamily="2" charset="0"/>
                        </a:rPr>
                        <a:t>Q3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2.8</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370840">
                <a:tc>
                  <a:txBody>
                    <a:bodyPr/>
                    <a:lstStyle/>
                    <a:p>
                      <a:pPr algn="ctr"/>
                      <a:r>
                        <a:rPr lang="en-US" sz="1400" dirty="0">
                          <a:solidFill>
                            <a:schemeClr val="tx2">
                              <a:lumMod val="75000"/>
                            </a:schemeClr>
                          </a:solidFill>
                          <a:latin typeface="Tenorite" pitchFamily="2" charset="0"/>
                        </a:rPr>
                        <a:t>Q4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7.0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bl>
          </a:graphicData>
        </a:graphic>
      </p:graphicFrame>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dirty="0"/>
              <a:t>Business opportunities are like buses. There's always another one coming.</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Richard Branson</a:t>
            </a:r>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Meet our team</a:t>
            </a:r>
          </a:p>
        </p:txBody>
      </p:sp>
      <p:pic>
        <p:nvPicPr>
          <p:cNvPr id="42" name="Picture Placeholder 15" descr="Team member headshot">
            <a:extLst>
              <a:ext uri="{FF2B5EF4-FFF2-40B4-BE49-F238E27FC236}">
                <a16:creationId xmlns:a16="http://schemas.microsoft.com/office/drawing/2014/main" id="{8BDB1906-FF07-4447-9C68-585F54C5EED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227758"/>
            <a:ext cx="1200374" cy="1201242"/>
          </a:xfrm>
        </p:spPr>
      </p:pic>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dirty="0"/>
              <a:t>Takuma Hayashi</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en-US" dirty="0"/>
              <a:t>President</a:t>
            </a:r>
          </a:p>
        </p:txBody>
      </p:sp>
      <p:pic>
        <p:nvPicPr>
          <p:cNvPr id="43" name="Picture Placeholder 17" descr="Team member headshot">
            <a:extLst>
              <a:ext uri="{FF2B5EF4-FFF2-40B4-BE49-F238E27FC236}">
                <a16:creationId xmlns:a16="http://schemas.microsoft.com/office/drawing/2014/main" id="{A82F6AEE-FCBF-0245-BB71-E76973B3A97D}"/>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5495813" y="2227758"/>
            <a:ext cx="1200374" cy="1201242"/>
          </a:xfrm>
        </p:spPr>
      </p:pic>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dirty="0"/>
              <a:t>Mirjam Nilsson</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dirty="0"/>
              <a:t>Chief Executive Officer</a:t>
            </a:r>
          </a:p>
        </p:txBody>
      </p:sp>
      <p:pic>
        <p:nvPicPr>
          <p:cNvPr id="44" name="Picture Placeholder 19" descr="Team member headshot">
            <a:extLst>
              <a:ext uri="{FF2B5EF4-FFF2-40B4-BE49-F238E27FC236}">
                <a16:creationId xmlns:a16="http://schemas.microsoft.com/office/drawing/2014/main" id="{C99B7845-619A-9F40-A5C3-4C122626044D}"/>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750429" y="4254273"/>
            <a:ext cx="1200374" cy="1201242"/>
          </a:xfrm>
        </p:spPr>
      </p:pic>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a:lstStyle/>
          <a:p>
            <a:r>
              <a:rPr lang="en-US" dirty="0"/>
              <a:t>Flora Berggren</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a:lstStyle/>
          <a:p>
            <a:r>
              <a:rPr lang="en-US" dirty="0"/>
              <a:t>Chief Operation Officer</a:t>
            </a:r>
          </a:p>
        </p:txBody>
      </p:sp>
      <p:pic>
        <p:nvPicPr>
          <p:cNvPr id="45" name="Picture Placeholder 21" descr="Team member headshot">
            <a:extLst>
              <a:ext uri="{FF2B5EF4-FFF2-40B4-BE49-F238E27FC236}">
                <a16:creationId xmlns:a16="http://schemas.microsoft.com/office/drawing/2014/main" id="{647F7FB2-8714-6449-A700-2E1B81F9DFB7}"/>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5495813" y="4254273"/>
            <a:ext cx="1200374" cy="1201242"/>
          </a:xfrm>
        </p:spPr>
      </p:pic>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a:lstStyle/>
          <a:p>
            <a:r>
              <a:rPr lang="en-US" dirty="0"/>
              <a:t>Rajesh Santoshi</a:t>
            </a: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a:lstStyle/>
          <a:p>
            <a:r>
              <a:rPr lang="en-US" dirty="0"/>
              <a:t>VP Marketing</a:t>
            </a:r>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33569028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TM45331398</Template>
  <TotalTime>0</TotalTime>
  <Words>422</Words>
  <Application>Microsoft Office PowerPoint</Application>
  <PresentationFormat>Widescreen</PresentationFormat>
  <Paragraphs>142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Enhancing Enza's Payment Solutions</vt:lpstr>
      <vt:lpstr>Agenda</vt:lpstr>
      <vt:lpstr>Introduction</vt:lpstr>
      <vt:lpstr>Problem/Need</vt:lpstr>
      <vt:lpstr>Solution/Recommendation</vt:lpstr>
      <vt:lpstr>Primary goals</vt:lpstr>
      <vt:lpstr>Areas of growth</vt:lpstr>
      <vt:lpstr>Business opportunities are like buses. There's always another one coming.</vt:lpstr>
      <vt:lpstr>Meet our team</vt:lpstr>
      <vt:lpstr>The full team</vt:lpstr>
      <vt:lpstr>Plan for product launch </vt:lpstr>
      <vt:lpstr>Timeline </vt:lpstr>
      <vt:lpstr>Areas of focus</vt:lpstr>
      <vt:lpstr>How we get there</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103</cp:revision>
  <dcterms:created xsi:type="dcterms:W3CDTF">2024-02-13T21:36:39Z</dcterms:created>
  <dcterms:modified xsi:type="dcterms:W3CDTF">2024-02-14T08:41:35Z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