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docMetadata/LabelInfo.xml" ContentType="application/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7.xml.rels" ContentType="application/vnd.openxmlformats-package.relationships+xml"/>
  <Override PartName="/ppt/slideLayouts/slideLayout25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microsoft.com/office/2020/02/relationships/classificationlabels" Target="docMetadata/LabelInfo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343AE6-4B5A-445E-B267-85C62333EB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4707F9-083C-4FB4-A942-EB15F03D79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81DE2F-BB5B-4A54-B941-05386D4A15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171379-8E47-4A4C-8820-B5E02BA187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568447-ED9B-455B-9BA8-CE9B88AC438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1167480" y="1122480"/>
            <a:ext cx="622008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16E94A-F1B5-4144-8262-CD8886121B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136458-7306-42B0-AA39-B62571570D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FADB7C-3A4B-4A6A-BCEF-3A55E6B93D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1E9003-F090-409F-809D-EDD7A8B0B7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1EA2D4-E503-4052-9204-B0AF0EC963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6B971A-891B-45AF-A00D-07E40EC38D1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5474B3-ADC5-48E8-A13E-FB4F561AA0A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1C1BAA9-E974-4180-9554-39CFBCE284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1920F2-7285-4B2B-ABF3-257323F81B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791D4F2-67CC-4417-A864-D31E08DB52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334548C-97A0-485B-8D91-934FF61E6C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CBE36D5-C191-4CDF-8B43-057B588E4C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1167480" y="1122480"/>
            <a:ext cx="622008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C660BB1-26B6-4FA9-94E0-A0574F4C4B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9DB9B55-5DF2-4A37-AA43-3CD66505B1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8D720B6-4AC1-42CD-9E0A-6290EF5806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31F468-E442-41CA-9392-D354EB6DBB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ED970C-5F37-4FEB-BD0F-9CE6E33B70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A5514E6-D938-4F1C-9D00-17A29B19FC2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2484969-836F-4E6F-8910-1F1C3CEE85F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FFFDD66-8E20-49FD-8F45-549C9E93C33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984C79C-8C2D-4C93-A3F6-B4756F40DA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A91EEFC-E990-431D-96C6-D69F2CAF8A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DCAEF26-8DB2-4F53-A15A-614703D596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909605C-5093-4E09-A0E2-F4DE9440DC8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ubTitle"/>
          </p:nvPr>
        </p:nvSpPr>
        <p:spPr>
          <a:xfrm>
            <a:off x="1167480" y="1122480"/>
            <a:ext cx="622008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4852B28-EB95-46DB-953B-D09B332AEB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FFFD787-AADC-4263-AAAC-DA0309E75B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4176A2C-1CA5-41CF-9FC3-BD5329A9D5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EF37EF1-D255-4840-B368-831C7DBA6B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06DFCDC-86DA-4F37-AE50-19ECBD8E1CD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4E47830-32DC-4512-97A8-7B672F8FB18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470963D-E419-43F8-9ADF-BA57030E1A2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88A6BFB-9A97-41AB-9B45-84A7DCE461A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7708856-8074-493D-AC86-C9C63A1107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4AC15AF-899F-487B-8C91-0474D9986B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DF92FAF-2658-45A6-8E89-7257DCD04A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35A9031-B6E6-4FE1-91FB-FA78485F5B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ubTitle"/>
          </p:nvPr>
        </p:nvSpPr>
        <p:spPr>
          <a:xfrm>
            <a:off x="1167480" y="1122480"/>
            <a:ext cx="622008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A0DC763-6FAE-4189-B65B-1F92147411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1F542B0-49CC-41F4-996D-BE201969E9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1723DB9-076E-4142-B9ED-06893E40D9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17148C7-5CAA-4772-8B1B-8AE1F0DA41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F84A38D-77CB-4288-ADAF-660F9C7818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0A7ACB4-A36C-4AEF-BF19-E09D112316B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167480" y="1122480"/>
            <a:ext cx="622008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8EE912B-5EE7-4E32-8ED9-6D4683DD2F1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ubTitle"/>
          </p:nvPr>
        </p:nvSpPr>
        <p:spPr>
          <a:xfrm>
            <a:off x="1167480" y="1122480"/>
            <a:ext cx="622008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US" sz="6000" spc="-1" strike="noStrike">
                <a:solidFill>
                  <a:srgbClr val="000000"/>
                </a:solidFill>
                <a:latin typeface="Tenorite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" name="Rectangle 3"/>
          <p:cNvSpPr/>
          <p:nvPr/>
        </p:nvSpPr>
        <p:spPr>
          <a:xfrm>
            <a:off x="0" y="4572000"/>
            <a:ext cx="12191760" cy="2285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2" name="Oval 4"/>
          <p:cNvSpPr/>
          <p:nvPr/>
        </p:nvSpPr>
        <p:spPr>
          <a:xfrm>
            <a:off x="583920" y="4960080"/>
            <a:ext cx="1550880" cy="1550880"/>
          </a:xfrm>
          <a:prstGeom prst="ellipse">
            <a:avLst/>
          </a:prstGeom>
          <a:solidFill>
            <a:schemeClr val="tx2"/>
          </a:solidFill>
          <a:ln>
            <a:solidFill>
              <a:srgbClr val="004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3" name="Freeform 10"/>
          <p:cNvSpPr/>
          <p:nvPr/>
        </p:nvSpPr>
        <p:spPr>
          <a:xfrm>
            <a:off x="0" y="4572000"/>
            <a:ext cx="1118160" cy="1118160"/>
          </a:xfrm>
          <a:custGeom>
            <a:avLst/>
            <a:gdLst>
              <a:gd name="textAreaLeft" fmla="*/ 0 w 1118160"/>
              <a:gd name="textAreaRight" fmla="*/ 1118520 w 1118160"/>
              <a:gd name="textAreaTop" fmla="*/ 0 h 1118160"/>
              <a:gd name="textAreaBottom" fmla="*/ 1118520 h 1118160"/>
            </a:gdLst>
            <a:ahLst/>
            <a:rect l="textAreaLeft" t="textAreaTop" r="textAreaRight" b="textAreaBottom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4" name="Freeform 8"/>
          <p:cNvSpPr/>
          <p:nvPr/>
        </p:nvSpPr>
        <p:spPr>
          <a:xfrm>
            <a:off x="0" y="5739480"/>
            <a:ext cx="1118160" cy="1118160"/>
          </a:xfrm>
          <a:custGeom>
            <a:avLst/>
            <a:gdLst>
              <a:gd name="textAreaLeft" fmla="*/ 0 w 1118160"/>
              <a:gd name="textAreaRight" fmla="*/ 1118520 w 1118160"/>
              <a:gd name="textAreaTop" fmla="*/ 0 h 1118160"/>
              <a:gd name="textAreaBottom" fmla="*/ 1118520 h 1118160"/>
            </a:gdLst>
            <a:ahLst/>
            <a:rect l="textAreaLeft" t="textAreaTop" r="textAreaRight" b="textAreaBottom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8264880" y="-3600"/>
            <a:ext cx="3927240" cy="3164760"/>
            <a:chOff x="8264880" y="-3600"/>
            <a:chExt cx="3927240" cy="3164760"/>
          </a:xfrm>
        </p:grpSpPr>
        <p:sp>
          <p:nvSpPr>
            <p:cNvPr id="6" name="Freeform 14"/>
            <p:cNvSpPr/>
            <p:nvPr/>
          </p:nvSpPr>
          <p:spPr>
            <a:xfrm flipH="1" flipV="1" rot="5400000">
              <a:off x="9627840" y="596520"/>
              <a:ext cx="3164760" cy="1963440"/>
            </a:xfrm>
            <a:custGeom>
              <a:avLst/>
              <a:gdLst>
                <a:gd name="textAreaLeft" fmla="*/ -360 w 3164760"/>
                <a:gd name="textAreaRight" fmla="*/ 3164760 w 3164760"/>
                <a:gd name="textAreaTop" fmla="*/ 360 h 1963440"/>
                <a:gd name="textAreaBottom" fmla="*/ 1964160 h 1963440"/>
              </a:gdLst>
              <a:ahLst/>
              <a:rect l="textAreaLeft" t="textAreaTop" r="textAreaRight" b="textAreaBottom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enorite"/>
              </a:endParaRPr>
            </a:p>
          </p:txBody>
        </p:sp>
        <p:sp>
          <p:nvSpPr>
            <p:cNvPr id="7" name="Freeform 15"/>
            <p:cNvSpPr/>
            <p:nvPr/>
          </p:nvSpPr>
          <p:spPr>
            <a:xfrm flipV="1" rot="16200000">
              <a:off x="7664040" y="596520"/>
              <a:ext cx="3164760" cy="1963440"/>
            </a:xfrm>
            <a:custGeom>
              <a:avLst/>
              <a:gdLst>
                <a:gd name="textAreaLeft" fmla="*/ 0 w 3164760"/>
                <a:gd name="textAreaRight" fmla="*/ 3165120 w 3164760"/>
                <a:gd name="textAreaTop" fmla="*/ 360 h 1963440"/>
                <a:gd name="textAreaBottom" fmla="*/ 1964160 h 1963440"/>
              </a:gdLst>
              <a:ahLst/>
              <a:rect l="textAreaLeft" t="textAreaTop" r="textAreaRight" b="textAreaBottom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enorite"/>
              </a:endParaRPr>
            </a:p>
          </p:txBody>
        </p:sp>
      </p:grpSp>
      <p:sp>
        <p:nvSpPr>
          <p:cNvPr id="8" name="Freeform 21"/>
          <p:cNvSpPr/>
          <p:nvPr/>
        </p:nvSpPr>
        <p:spPr>
          <a:xfrm>
            <a:off x="0" y="0"/>
            <a:ext cx="1167120" cy="1167120"/>
          </a:xfrm>
          <a:custGeom>
            <a:avLst/>
            <a:gdLst>
              <a:gd name="textAreaLeft" fmla="*/ 0 w 1167120"/>
              <a:gd name="textAreaRight" fmla="*/ 1167480 w 1167120"/>
              <a:gd name="textAreaTop" fmla="*/ 0 h 1167120"/>
              <a:gd name="textAreaBottom" fmla="*/ 1167480 h 1167120"/>
            </a:gdLst>
            <a:ahLst/>
            <a:rect l="textAreaLeft" t="textAreaTop" r="textAreaRight" b="textAreaBottom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9" name="Freeform 27"/>
          <p:cNvSpPr/>
          <p:nvPr/>
        </p:nvSpPr>
        <p:spPr>
          <a:xfrm>
            <a:off x="11024640" y="4580640"/>
            <a:ext cx="1167120" cy="2277000"/>
          </a:xfrm>
          <a:custGeom>
            <a:avLst/>
            <a:gdLst>
              <a:gd name="textAreaLeft" fmla="*/ 0 w 1167120"/>
              <a:gd name="textAreaRight" fmla="*/ 1167480 w 1167120"/>
              <a:gd name="textAreaTop" fmla="*/ 0 h 2277000"/>
              <a:gd name="textAreaBottom" fmla="*/ 2277360 h 2277000"/>
            </a:gdLst>
            <a:ahLst/>
            <a:rect l="textAreaLeft" t="textAreaTop" r="textAreaRight" b="textAreaBottom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rgbClr val="006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enorite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86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US" sz="4800" spc="-1" strike="noStrike">
                <a:solidFill>
                  <a:srgbClr val="000000"/>
                </a:solidFill>
                <a:latin typeface="Tenorite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167480" y="2017440"/>
            <a:ext cx="9778680" cy="3366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enorite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  <a:p>
            <a:pPr marL="4572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enorite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Tenorite"/>
            </a:endParaRPr>
          </a:p>
          <a:p>
            <a:pPr marL="9144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marL="13716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marL="18288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9" name="Freeform 3"/>
          <p:cNvSpPr/>
          <p:nvPr/>
        </p:nvSpPr>
        <p:spPr>
          <a:xfrm flipH="1">
            <a:off x="8580960" y="0"/>
            <a:ext cx="3610800" cy="3610800"/>
          </a:xfrm>
          <a:custGeom>
            <a:avLst/>
            <a:gdLst>
              <a:gd name="textAreaLeft" fmla="*/ 360 w 3610800"/>
              <a:gd name="textAreaRight" fmla="*/ 3611520 w 3610800"/>
              <a:gd name="textAreaTop" fmla="*/ 0 h 3610800"/>
              <a:gd name="textAreaBottom" fmla="*/ 3611160 h 3610800"/>
            </a:gdLst>
            <a:ahLst/>
            <a:rect l="textAreaLeft" t="textAreaTop" r="textAreaRight" b="textAreaBottom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50" name="Freeform 4"/>
          <p:cNvSpPr/>
          <p:nvPr/>
        </p:nvSpPr>
        <p:spPr>
          <a:xfrm flipH="1">
            <a:off x="8580960" y="3246840"/>
            <a:ext cx="3610800" cy="3610800"/>
          </a:xfrm>
          <a:custGeom>
            <a:avLst/>
            <a:gdLst>
              <a:gd name="textAreaLeft" fmla="*/ 360 w 3610800"/>
              <a:gd name="textAreaRight" fmla="*/ 3611520 w 3610800"/>
              <a:gd name="textAreaTop" fmla="*/ 0 h 3610800"/>
              <a:gd name="textAreaBottom" fmla="*/ 3611160 h 3610800"/>
            </a:gdLst>
            <a:ahLst/>
            <a:rect l="textAreaLeft" t="textAreaTop" r="textAreaRight" b="textAreaBottom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51" name="Freeform 5"/>
          <p:cNvSpPr/>
          <p:nvPr/>
        </p:nvSpPr>
        <p:spPr>
          <a:xfrm>
            <a:off x="0" y="0"/>
            <a:ext cx="933480" cy="933480"/>
          </a:xfrm>
          <a:custGeom>
            <a:avLst/>
            <a:gdLst>
              <a:gd name="textAreaLeft" fmla="*/ 0 w 933480"/>
              <a:gd name="textAreaRight" fmla="*/ 933840 w 933480"/>
              <a:gd name="textAreaTop" fmla="*/ 0 h 933480"/>
              <a:gd name="textAreaBottom" fmla="*/ 933840 h 933480"/>
            </a:gdLst>
            <a:ahLst/>
            <a:rect l="textAreaLeft" t="textAreaTop" r="textAreaRight" b="textAreaBottom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grpSp>
        <p:nvGrpSpPr>
          <p:cNvPr id="52" name="Group 8"/>
          <p:cNvGrpSpPr/>
          <p:nvPr/>
        </p:nvGrpSpPr>
        <p:grpSpPr>
          <a:xfrm>
            <a:off x="8082360" y="5590440"/>
            <a:ext cx="1571760" cy="1266840"/>
            <a:chOff x="8082360" y="5590440"/>
            <a:chExt cx="1571760" cy="1266840"/>
          </a:xfrm>
        </p:grpSpPr>
        <p:sp>
          <p:nvSpPr>
            <p:cNvPr id="53" name="Freeform 6"/>
            <p:cNvSpPr/>
            <p:nvPr/>
          </p:nvSpPr>
          <p:spPr>
            <a:xfrm flipH="1" flipV="1" rot="5400000">
              <a:off x="8627400" y="5830560"/>
              <a:ext cx="1266840" cy="785880"/>
            </a:xfrm>
            <a:custGeom>
              <a:avLst/>
              <a:gdLst>
                <a:gd name="textAreaLeft" fmla="*/ -360 w 1266840"/>
                <a:gd name="textAreaRight" fmla="*/ 1266840 w 1266840"/>
                <a:gd name="textAreaTop" fmla="*/ -360 h 785880"/>
                <a:gd name="textAreaBottom" fmla="*/ 785880 h 785880"/>
              </a:gdLst>
              <a:ahLst/>
              <a:rect l="textAreaLeft" t="textAreaTop" r="textAreaRight" b="textAreaBottom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enorite"/>
              </a:endParaRPr>
            </a:p>
          </p:txBody>
        </p:sp>
        <p:sp>
          <p:nvSpPr>
            <p:cNvPr id="54" name="Freeform 7"/>
            <p:cNvSpPr/>
            <p:nvPr/>
          </p:nvSpPr>
          <p:spPr>
            <a:xfrm flipV="1" rot="16200000">
              <a:off x="7841880" y="5830560"/>
              <a:ext cx="1266840" cy="785880"/>
            </a:xfrm>
            <a:custGeom>
              <a:avLst/>
              <a:gdLst>
                <a:gd name="textAreaLeft" fmla="*/ 0 w 1266840"/>
                <a:gd name="textAreaRight" fmla="*/ 1267200 w 1266840"/>
                <a:gd name="textAreaTop" fmla="*/ -360 h 785880"/>
                <a:gd name="textAreaBottom" fmla="*/ 785880 h 785880"/>
              </a:gdLst>
              <a:ahLst/>
              <a:rect l="textAreaLeft" t="textAreaTop" r="textAreaRight" b="textAreaBottom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enorite"/>
              </a:endParaRPr>
            </a:p>
          </p:txBody>
        </p:sp>
      </p:grpSp>
      <p:sp>
        <p:nvSpPr>
          <p:cNvPr id="55" name="PlaceHolder 3"/>
          <p:cNvSpPr>
            <a:spLocks noGrp="1"/>
          </p:cNvSpPr>
          <p:nvPr>
            <p:ph type="dt" idx="1"/>
          </p:nvPr>
        </p:nvSpPr>
        <p:spPr>
          <a:xfrm>
            <a:off x="3808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chemeClr val="accent3"/>
                </a:solidFill>
                <a:latin typeface="Tenorite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accent3"/>
                </a:solidFill>
                <a:latin typeface="Tenorite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chemeClr val="accent3"/>
                </a:solidFill>
                <a:latin typeface="Tenorite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accent3"/>
                </a:solidFill>
                <a:latin typeface="Tenorite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sldNum" idx="3"/>
          </p:nvPr>
        </p:nvSpPr>
        <p:spPr>
          <a:xfrm>
            <a:off x="10153440" y="6356520"/>
            <a:ext cx="1657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accent2"/>
                </a:solidFill>
                <a:latin typeface="Tenorite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631BA8B-11D5-45A8-AD56-16A770F4CAF1}" type="slidenum">
              <a:rPr b="0" lang="en-US" sz="1200" spc="-1" strike="noStrike">
                <a:solidFill>
                  <a:schemeClr val="accent2"/>
                </a:solidFill>
                <a:latin typeface="Tenorite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6"/>
          <p:cNvSpPr/>
          <p:nvPr/>
        </p:nvSpPr>
        <p:spPr>
          <a:xfrm>
            <a:off x="0" y="2286000"/>
            <a:ext cx="12208320" cy="4571640"/>
          </a:xfrm>
          <a:prstGeom prst="rect">
            <a:avLst/>
          </a:prstGeom>
          <a:solidFill>
            <a:srgbClr val="006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95" name="Freeform 11"/>
          <p:cNvSpPr/>
          <p:nvPr/>
        </p:nvSpPr>
        <p:spPr>
          <a:xfrm flipH="1">
            <a:off x="8597880" y="3246840"/>
            <a:ext cx="3610800" cy="3610800"/>
          </a:xfrm>
          <a:custGeom>
            <a:avLst/>
            <a:gdLst>
              <a:gd name="textAreaLeft" fmla="*/ 360 w 3610800"/>
              <a:gd name="textAreaRight" fmla="*/ 3611520 w 3610800"/>
              <a:gd name="textAreaTop" fmla="*/ 0 h 3610800"/>
              <a:gd name="textAreaBottom" fmla="*/ 3611160 h 3610800"/>
            </a:gdLst>
            <a:ahLst/>
            <a:rect l="textAreaLeft" t="textAreaTop" r="textAreaRight" b="textAreaBottom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96" name="Freeform 13"/>
          <p:cNvSpPr/>
          <p:nvPr/>
        </p:nvSpPr>
        <p:spPr>
          <a:xfrm>
            <a:off x="0" y="0"/>
            <a:ext cx="933480" cy="933480"/>
          </a:xfrm>
          <a:custGeom>
            <a:avLst/>
            <a:gdLst>
              <a:gd name="textAreaLeft" fmla="*/ 0 w 933480"/>
              <a:gd name="textAreaRight" fmla="*/ 933840 w 933480"/>
              <a:gd name="textAreaTop" fmla="*/ 0 h 933480"/>
              <a:gd name="textAreaBottom" fmla="*/ 933840 h 933480"/>
            </a:gdLst>
            <a:ahLst/>
            <a:rect l="textAreaLeft" t="textAreaTop" r="textAreaRight" b="textAreaBottom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97" name="Freeform 14"/>
          <p:cNvSpPr/>
          <p:nvPr/>
        </p:nvSpPr>
        <p:spPr>
          <a:xfrm flipH="1" flipV="1" rot="5400000">
            <a:off x="10343880" y="437400"/>
            <a:ext cx="2285640" cy="1409400"/>
          </a:xfrm>
          <a:custGeom>
            <a:avLst/>
            <a:gdLst>
              <a:gd name="textAreaLeft" fmla="*/ -360 w 2285640"/>
              <a:gd name="textAreaRight" fmla="*/ 2285640 w 2285640"/>
              <a:gd name="textAreaTop" fmla="*/ -360 h 1409400"/>
              <a:gd name="textAreaBottom" fmla="*/ 1409400 h 1409400"/>
            </a:gdLst>
            <a:ahLst/>
            <a:rect l="textAreaLeft" t="textAreaTop" r="textAreaRight" b="textAreaBottom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86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US" sz="4800" spc="-1" strike="noStrike">
                <a:solidFill>
                  <a:srgbClr val="000000"/>
                </a:solidFill>
                <a:latin typeface="Tenorite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167480" y="2653200"/>
            <a:ext cx="9778680" cy="3436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enorite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dt" idx="4"/>
          </p:nvPr>
        </p:nvSpPr>
        <p:spPr>
          <a:xfrm>
            <a:off x="3808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chemeClr val="accent2"/>
                </a:solidFill>
                <a:latin typeface="Tenorite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accent2"/>
                </a:solidFill>
                <a:latin typeface="Tenorite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chemeClr val="accent2"/>
                </a:solidFill>
                <a:latin typeface="Tenorite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accent2"/>
                </a:solidFill>
                <a:latin typeface="Tenorite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sldNum" idx="6"/>
          </p:nvPr>
        </p:nvSpPr>
        <p:spPr>
          <a:xfrm>
            <a:off x="10206360" y="6356520"/>
            <a:ext cx="16041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accent3"/>
                </a:solidFill>
                <a:latin typeface="Tenorite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5C97B75-6796-4623-8DF4-A25CF354E32F}" type="slidenum">
              <a:rPr b="0" lang="en-US" sz="1200" spc="-1" strike="noStrike">
                <a:solidFill>
                  <a:schemeClr val="accent3"/>
                </a:solidFill>
                <a:latin typeface="Tenorite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86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US" sz="4800" spc="-1" strike="noStrike">
                <a:solidFill>
                  <a:srgbClr val="000000"/>
                </a:solidFill>
                <a:latin typeface="Tenorite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1167480" y="2528280"/>
            <a:ext cx="4663080" cy="2828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marL="4572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marL="9144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enorite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Tenorite"/>
            </a:endParaRPr>
          </a:p>
          <a:p>
            <a:pPr marL="13716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enorite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Tenorite"/>
            </a:endParaRPr>
          </a:p>
          <a:p>
            <a:pPr marL="18288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enorite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1" name="Freeform 3"/>
          <p:cNvSpPr/>
          <p:nvPr/>
        </p:nvSpPr>
        <p:spPr>
          <a:xfrm flipH="1">
            <a:off x="8580960" y="0"/>
            <a:ext cx="3610800" cy="3610800"/>
          </a:xfrm>
          <a:custGeom>
            <a:avLst/>
            <a:gdLst>
              <a:gd name="textAreaLeft" fmla="*/ 360 w 3610800"/>
              <a:gd name="textAreaRight" fmla="*/ 3611520 w 3610800"/>
              <a:gd name="textAreaTop" fmla="*/ 0 h 3610800"/>
              <a:gd name="textAreaBottom" fmla="*/ 3611160 h 3610800"/>
            </a:gdLst>
            <a:ahLst/>
            <a:rect l="textAreaLeft" t="textAreaTop" r="textAreaRight" b="textAreaBottom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142" name="Freeform 4"/>
          <p:cNvSpPr/>
          <p:nvPr/>
        </p:nvSpPr>
        <p:spPr>
          <a:xfrm flipH="1">
            <a:off x="8580960" y="3246840"/>
            <a:ext cx="3610800" cy="3610800"/>
          </a:xfrm>
          <a:custGeom>
            <a:avLst/>
            <a:gdLst>
              <a:gd name="textAreaLeft" fmla="*/ 360 w 3610800"/>
              <a:gd name="textAreaRight" fmla="*/ 3611520 w 3610800"/>
              <a:gd name="textAreaTop" fmla="*/ 0 h 3610800"/>
              <a:gd name="textAreaBottom" fmla="*/ 3611160 h 3610800"/>
            </a:gdLst>
            <a:ahLst/>
            <a:rect l="textAreaLeft" t="textAreaTop" r="textAreaRight" b="textAreaBottom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143" name="Freeform 5"/>
          <p:cNvSpPr/>
          <p:nvPr/>
        </p:nvSpPr>
        <p:spPr>
          <a:xfrm>
            <a:off x="0" y="0"/>
            <a:ext cx="933480" cy="933480"/>
          </a:xfrm>
          <a:custGeom>
            <a:avLst/>
            <a:gdLst>
              <a:gd name="textAreaLeft" fmla="*/ 0 w 933480"/>
              <a:gd name="textAreaRight" fmla="*/ 933840 w 933480"/>
              <a:gd name="textAreaTop" fmla="*/ 0 h 933480"/>
              <a:gd name="textAreaBottom" fmla="*/ 933840 h 933480"/>
            </a:gdLst>
            <a:ahLst/>
            <a:rect l="textAreaLeft" t="textAreaTop" r="textAreaRight" b="textAreaBottom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grpSp>
        <p:nvGrpSpPr>
          <p:cNvPr id="144" name="Group 8"/>
          <p:cNvGrpSpPr/>
          <p:nvPr/>
        </p:nvGrpSpPr>
        <p:grpSpPr>
          <a:xfrm>
            <a:off x="8082360" y="5590440"/>
            <a:ext cx="1571760" cy="1266840"/>
            <a:chOff x="8082360" y="5590440"/>
            <a:chExt cx="1571760" cy="1266840"/>
          </a:xfrm>
        </p:grpSpPr>
        <p:sp>
          <p:nvSpPr>
            <p:cNvPr id="145" name="Freeform 6"/>
            <p:cNvSpPr/>
            <p:nvPr/>
          </p:nvSpPr>
          <p:spPr>
            <a:xfrm flipH="1" flipV="1" rot="5400000">
              <a:off x="8627400" y="5830560"/>
              <a:ext cx="1266840" cy="785880"/>
            </a:xfrm>
            <a:custGeom>
              <a:avLst/>
              <a:gdLst>
                <a:gd name="textAreaLeft" fmla="*/ -360 w 1266840"/>
                <a:gd name="textAreaRight" fmla="*/ 1266840 w 1266840"/>
                <a:gd name="textAreaTop" fmla="*/ -360 h 785880"/>
                <a:gd name="textAreaBottom" fmla="*/ 785880 h 785880"/>
              </a:gdLst>
              <a:ahLst/>
              <a:rect l="textAreaLeft" t="textAreaTop" r="textAreaRight" b="textAreaBottom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enorite"/>
              </a:endParaRPr>
            </a:p>
          </p:txBody>
        </p:sp>
        <p:sp>
          <p:nvSpPr>
            <p:cNvPr id="146" name="Freeform 7"/>
            <p:cNvSpPr/>
            <p:nvPr/>
          </p:nvSpPr>
          <p:spPr>
            <a:xfrm flipV="1" rot="16200000">
              <a:off x="7841880" y="5830560"/>
              <a:ext cx="1266840" cy="785880"/>
            </a:xfrm>
            <a:custGeom>
              <a:avLst/>
              <a:gdLst>
                <a:gd name="textAreaLeft" fmla="*/ 0 w 1266840"/>
                <a:gd name="textAreaRight" fmla="*/ 1267200 w 1266840"/>
                <a:gd name="textAreaTop" fmla="*/ -360 h 785880"/>
                <a:gd name="textAreaBottom" fmla="*/ 785880 h 785880"/>
              </a:gdLst>
              <a:ahLst/>
              <a:rect l="textAreaLeft" t="textAreaTop" r="textAreaRight" b="textAreaBottom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enorite"/>
              </a:endParaRPr>
            </a:p>
          </p:txBody>
        </p:sp>
      </p:grpSp>
      <p:sp>
        <p:nvSpPr>
          <p:cNvPr id="147" name="PlaceHolder 3"/>
          <p:cNvSpPr>
            <a:spLocks noGrp="1"/>
          </p:cNvSpPr>
          <p:nvPr>
            <p:ph type="dt" idx="7"/>
          </p:nvPr>
        </p:nvSpPr>
        <p:spPr>
          <a:xfrm>
            <a:off x="3808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chemeClr val="accent3"/>
                </a:solidFill>
                <a:latin typeface="Tenorite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accent3"/>
                </a:solidFill>
                <a:latin typeface="Tenorite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chemeClr val="accent3"/>
                </a:solidFill>
                <a:latin typeface="Tenorite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accent3"/>
                </a:solidFill>
                <a:latin typeface="Tenorite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sldNum" idx="9"/>
          </p:nvPr>
        </p:nvSpPr>
        <p:spPr>
          <a:xfrm>
            <a:off x="10153440" y="6356520"/>
            <a:ext cx="1657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accent2"/>
                </a:solidFill>
                <a:latin typeface="Tenorite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8E7C68A-BA37-44EF-89B1-B6B845A9AC8C}" type="slidenum">
              <a:rPr b="0" lang="en-US" sz="1200" spc="-1" strike="noStrike">
                <a:solidFill>
                  <a:schemeClr val="accent2"/>
                </a:solidFill>
                <a:latin typeface="Tenorite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6283080" y="2528280"/>
            <a:ext cx="4663080" cy="2828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marL="4572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marL="9144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enorite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Tenorite"/>
            </a:endParaRPr>
          </a:p>
          <a:p>
            <a:pPr marL="13716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enorite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Tenorite"/>
            </a:endParaRPr>
          </a:p>
          <a:p>
            <a:pPr marL="18288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enorite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1167480" y="2005560"/>
            <a:ext cx="4663080" cy="522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enorite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Tenorite"/>
            </a:endParaRPr>
          </a:p>
          <a:p>
            <a:pPr marL="4572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Tenorite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marL="9144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Tenorite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marL="13716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Tenorite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Tenorite"/>
            </a:endParaRPr>
          </a:p>
          <a:p>
            <a:pPr marL="18288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Tenorite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2" name="PlaceHolder 8"/>
          <p:cNvSpPr>
            <a:spLocks noGrp="1"/>
          </p:cNvSpPr>
          <p:nvPr>
            <p:ph type="body"/>
          </p:nvPr>
        </p:nvSpPr>
        <p:spPr>
          <a:xfrm>
            <a:off x="6283080" y="2005560"/>
            <a:ext cx="4663080" cy="522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enorite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Tenorite"/>
            </a:endParaRPr>
          </a:p>
          <a:p>
            <a:pPr marL="4572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Tenorite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marL="9144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Tenorite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marL="13716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Tenorite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Tenorite"/>
            </a:endParaRPr>
          </a:p>
          <a:p>
            <a:pPr marL="18288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Tenorite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798560" y="1684440"/>
            <a:ext cx="8594280" cy="2810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600" spc="-1" strike="noStrike">
                <a:solidFill>
                  <a:srgbClr val="ffffff"/>
                </a:solidFill>
                <a:latin typeface="Tenorite"/>
              </a:rPr>
              <a:t>Click to edit Master title style</a:t>
            </a:r>
            <a:endParaRPr b="0" lang="en-US" sz="46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380880" y="519480"/>
            <a:ext cx="1364040" cy="1094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3900" spc="-1" strike="noStrike">
                <a:solidFill>
                  <a:schemeClr val="accent1">
                    <a:lumMod val="75000"/>
                  </a:schemeClr>
                </a:solidFill>
                <a:latin typeface="Tenorite"/>
              </a:rPr>
              <a:t>“</a:t>
            </a:r>
            <a:endParaRPr b="0" lang="en-US" sz="239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881760" y="4494240"/>
            <a:ext cx="3511080" cy="678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enorite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10609200" y="3399840"/>
            <a:ext cx="1364040" cy="1094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3900" spc="-1" strike="noStrike">
                <a:solidFill>
                  <a:schemeClr val="accent1">
                    <a:lumMod val="75000"/>
                  </a:schemeClr>
                </a:solidFill>
                <a:latin typeface="Tenorite"/>
              </a:rPr>
              <a:t>”</a:t>
            </a:r>
            <a:endParaRPr b="0" lang="en-US" sz="239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dt" idx="10"/>
          </p:nvPr>
        </p:nvSpPr>
        <p:spPr>
          <a:xfrm>
            <a:off x="3808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chemeClr val="accent2"/>
                </a:solidFill>
                <a:latin typeface="Tenorite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accent2"/>
                </a:solidFill>
                <a:latin typeface="Tenorite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chemeClr val="accent2"/>
                </a:solidFill>
                <a:latin typeface="Tenorite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accent2"/>
                </a:solidFill>
                <a:latin typeface="Tenorite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 type="sldNum" idx="12"/>
          </p:nvPr>
        </p:nvSpPr>
        <p:spPr>
          <a:xfrm>
            <a:off x="906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accent2"/>
                </a:solidFill>
                <a:latin typeface="Tenorite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DA7AA53-F6D3-438E-9996-54D62E298858}" type="slidenum">
              <a:rPr b="0" lang="en-US" sz="1200" spc="-1" strike="noStrike">
                <a:solidFill>
                  <a:schemeClr val="accent2"/>
                </a:solidFill>
                <a:latin typeface="Tenorite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US" sz="6000" spc="-1" strike="noStrike">
                <a:solidFill>
                  <a:srgbClr val="000000"/>
                </a:solidFill>
                <a:latin typeface="Tenorite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3" name="Rectangle 3"/>
          <p:cNvSpPr/>
          <p:nvPr/>
        </p:nvSpPr>
        <p:spPr>
          <a:xfrm>
            <a:off x="8264520" y="0"/>
            <a:ext cx="392724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grpSp>
        <p:nvGrpSpPr>
          <p:cNvPr id="234" name="Group 5"/>
          <p:cNvGrpSpPr/>
          <p:nvPr/>
        </p:nvGrpSpPr>
        <p:grpSpPr>
          <a:xfrm>
            <a:off x="8264880" y="3685680"/>
            <a:ext cx="3927240" cy="3178440"/>
            <a:chOff x="8264880" y="3685680"/>
            <a:chExt cx="3927240" cy="3178440"/>
          </a:xfrm>
        </p:grpSpPr>
        <p:sp>
          <p:nvSpPr>
            <p:cNvPr id="235" name="Freeform 14"/>
            <p:cNvSpPr/>
            <p:nvPr/>
          </p:nvSpPr>
          <p:spPr>
            <a:xfrm flipH="1" flipV="1" rot="5400000">
              <a:off x="9621000" y="4292640"/>
              <a:ext cx="3178440" cy="1963440"/>
            </a:xfrm>
            <a:custGeom>
              <a:avLst/>
              <a:gdLst>
                <a:gd name="textAreaLeft" fmla="*/ -360 w 3178440"/>
                <a:gd name="textAreaRight" fmla="*/ 3178440 w 3178440"/>
                <a:gd name="textAreaTop" fmla="*/ 360 h 1963440"/>
                <a:gd name="textAreaBottom" fmla="*/ 1964160 h 1963440"/>
              </a:gdLst>
              <a:ahLst/>
              <a:rect l="textAreaLeft" t="textAreaTop" r="textAreaRight" b="textAreaBottom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enorite"/>
              </a:endParaRPr>
            </a:p>
          </p:txBody>
        </p:sp>
        <p:sp>
          <p:nvSpPr>
            <p:cNvPr id="236" name="Freeform 15"/>
            <p:cNvSpPr/>
            <p:nvPr/>
          </p:nvSpPr>
          <p:spPr>
            <a:xfrm flipV="1" rot="16200000">
              <a:off x="7657200" y="4292640"/>
              <a:ext cx="3178440" cy="1963440"/>
            </a:xfrm>
            <a:custGeom>
              <a:avLst/>
              <a:gdLst>
                <a:gd name="textAreaLeft" fmla="*/ 0 w 3178440"/>
                <a:gd name="textAreaRight" fmla="*/ 3178800 w 3178440"/>
                <a:gd name="textAreaTop" fmla="*/ 360 h 1963440"/>
                <a:gd name="textAreaBottom" fmla="*/ 1964160 h 1963440"/>
              </a:gdLst>
              <a:ahLst/>
              <a:rect l="textAreaLeft" t="textAreaTop" r="textAreaRight" b="textAreaBottom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enorite"/>
              </a:endParaRPr>
            </a:p>
          </p:txBody>
        </p:sp>
      </p:grpSp>
      <p:sp>
        <p:nvSpPr>
          <p:cNvPr id="237" name="Freeform 21"/>
          <p:cNvSpPr/>
          <p:nvPr/>
        </p:nvSpPr>
        <p:spPr>
          <a:xfrm>
            <a:off x="0" y="0"/>
            <a:ext cx="1167120" cy="1167120"/>
          </a:xfrm>
          <a:custGeom>
            <a:avLst/>
            <a:gdLst>
              <a:gd name="textAreaLeft" fmla="*/ 0 w 1167120"/>
              <a:gd name="textAreaRight" fmla="*/ 1167480 w 1167120"/>
              <a:gd name="textAreaTop" fmla="*/ 0 h 1167120"/>
              <a:gd name="textAreaBottom" fmla="*/ 1167480 h 1167120"/>
            </a:gdLst>
            <a:ahLst/>
            <a:rect l="textAreaLeft" t="textAreaTop" r="textAreaRight" b="textAreaBottom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238" name="Freeform 16"/>
          <p:cNvSpPr/>
          <p:nvPr/>
        </p:nvSpPr>
        <p:spPr>
          <a:xfrm>
            <a:off x="10228320" y="0"/>
            <a:ext cx="1963440" cy="3178440"/>
          </a:xfrm>
          <a:custGeom>
            <a:avLst/>
            <a:gdLst>
              <a:gd name="textAreaLeft" fmla="*/ 0 w 1963440"/>
              <a:gd name="textAreaRight" fmla="*/ 1963800 w 1963440"/>
              <a:gd name="textAreaTop" fmla="*/ 0 h 3178440"/>
              <a:gd name="textAreaBottom" fmla="*/ 3178800 h 3178440"/>
            </a:gdLst>
            <a:ahLst/>
            <a:rect l="textAreaLeft" t="textAreaTop" r="textAreaRight" b="textAreaBottom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rgbClr val="006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enorite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6" name="Rectangle 1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277" name="Right Triangle 18"/>
          <p:cNvSpPr/>
          <p:nvPr/>
        </p:nvSpPr>
        <p:spPr>
          <a:xfrm flipH="1">
            <a:off x="8575920" y="3335760"/>
            <a:ext cx="3291480" cy="320004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278" name="Rectangle 20"/>
          <p:cNvSpPr/>
          <p:nvPr/>
        </p:nvSpPr>
        <p:spPr>
          <a:xfrm>
            <a:off x="641880" y="623160"/>
            <a:ext cx="10904760" cy="5607360"/>
          </a:xfrm>
          <a:prstGeom prst="rect">
            <a:avLst/>
          </a:prstGeom>
          <a:noFill/>
          <a:ln w="19050"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1285200" y="1009080"/>
            <a:ext cx="9231120" cy="3541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9000"/>
          </a:bodyPr>
          <a:p>
            <a:pPr indent="0">
              <a:lnSpc>
                <a:spcPct val="90000"/>
              </a:lnSpc>
              <a:buNone/>
            </a:pPr>
            <a:r>
              <a:rPr b="1" lang="en-US" sz="8100" spc="-1" strike="noStrike">
                <a:solidFill>
                  <a:srgbClr val="000000"/>
                </a:solidFill>
                <a:latin typeface="Tenorite"/>
                <a:ea typeface="Tenorite"/>
              </a:rPr>
              <a:t>Enhancing Enza's Payment Solutions</a:t>
            </a:r>
            <a:endParaRPr b="0" lang="en-US" sz="81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subTitle"/>
          </p:nvPr>
        </p:nvSpPr>
        <p:spPr>
          <a:xfrm>
            <a:off x="1285200" y="4582800"/>
            <a:ext cx="7131960" cy="1312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enorite"/>
              </a:rPr>
              <a:t>Osanebi Emmanuel, Yousraa Amrr, Mariam Jan George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7" name="Rectangle 1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 useBgFill="1">
        <p:nvSpPr>
          <p:cNvPr id="338" name="Rectangle 1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339" name="Rectangle 14"/>
          <p:cNvSpPr/>
          <p:nvPr/>
        </p:nvSpPr>
        <p:spPr>
          <a:xfrm flipH="1" rot="5400000">
            <a:off x="-1410840" y="1410480"/>
            <a:ext cx="6857640" cy="403740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004ebf"/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340" name="Rectangle 16"/>
          <p:cNvSpPr/>
          <p:nvPr/>
        </p:nvSpPr>
        <p:spPr>
          <a:xfrm flipH="1" rot="5400000">
            <a:off x="-1410840" y="1420560"/>
            <a:ext cx="6857640" cy="4037400"/>
          </a:xfrm>
          <a:prstGeom prst="rect">
            <a:avLst/>
          </a:prstGeom>
          <a:gradFill rotWithShape="0">
            <a:gsLst>
              <a:gs pos="1000">
                <a:srgbClr val="0068ff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341" name="Rectangle 18"/>
          <p:cNvSpPr/>
          <p:nvPr/>
        </p:nvSpPr>
        <p:spPr>
          <a:xfrm flipH="1" rot="5400000">
            <a:off x="766800" y="3588480"/>
            <a:ext cx="2501640" cy="4037400"/>
          </a:xfrm>
          <a:prstGeom prst="rect">
            <a:avLst/>
          </a:prstGeom>
          <a:gradFill rotWithShape="0">
            <a:gsLst>
              <a:gs pos="2000">
                <a:srgbClr val="0068ff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342" name="Freeform: Shape 20"/>
          <p:cNvSpPr/>
          <p:nvPr/>
        </p:nvSpPr>
        <p:spPr>
          <a:xfrm rot="20635800">
            <a:off x="-501480" y="969480"/>
            <a:ext cx="3899880" cy="4178520"/>
          </a:xfrm>
          <a:custGeom>
            <a:avLst/>
            <a:gdLst>
              <a:gd name="textAreaLeft" fmla="*/ 0 w 3899880"/>
              <a:gd name="textAreaRight" fmla="*/ 3900240 w 3899880"/>
              <a:gd name="textAreaTop" fmla="*/ 0 h 4178520"/>
              <a:gd name="textAreaBottom" fmla="*/ 4178880 h 4178520"/>
            </a:gdLst>
            <a:ahLst/>
            <a:rect l="textAreaLeft" t="textAreaTop" r="textAreaRight" b="textAreaBottom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0068ff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343" name="Rectangle 22"/>
          <p:cNvSpPr/>
          <p:nvPr/>
        </p:nvSpPr>
        <p:spPr>
          <a:xfrm flipH="1" rot="5400000">
            <a:off x="-1410840" y="1400400"/>
            <a:ext cx="6857640" cy="4037400"/>
          </a:xfrm>
          <a:prstGeom prst="rect">
            <a:avLst/>
          </a:prstGeom>
          <a:gradFill rotWithShape="0">
            <a:gsLst>
              <a:gs pos="1000">
                <a:srgbClr val="66a4ff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9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466560" y="586800"/>
            <a:ext cx="3201120" cy="3387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ffffff"/>
                </a:solidFill>
                <a:latin typeface="Tenorite"/>
              </a:rPr>
              <a:t>Transforming Africa's Financial Future</a:t>
            </a:r>
            <a:endParaRPr b="0" lang="en-US" sz="40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ftr" idx="21"/>
          </p:nvPr>
        </p:nvSpPr>
        <p:spPr>
          <a:xfrm rot="5400000">
            <a:off x="-1828440" y="19843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>
              <a:lnSpc>
                <a:spcPct val="100000"/>
              </a:lnSpc>
              <a:spcAft>
                <a:spcPts val="601"/>
              </a:spcAft>
              <a:buNone/>
              <a:defRPr b="0" lang="en-US" sz="1100" spc="-1" strike="noStrike">
                <a:solidFill>
                  <a:srgbClr val="ffffff"/>
                </a:solidFill>
                <a:latin typeface="Tenorite"/>
              </a:defRPr>
            </a:lvl1pPr>
          </a:lstStyle>
          <a:p>
            <a:pPr indent="0">
              <a:lnSpc>
                <a:spcPct val="100000"/>
              </a:lnSpc>
              <a:spcAft>
                <a:spcPts val="601"/>
              </a:spcAft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Tenorite"/>
              </a:rPr>
              <a:t>Summary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4810320" y="649440"/>
            <a:ext cx="6554880" cy="5545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8584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700" spc="-1" strike="noStrike">
                <a:solidFill>
                  <a:srgbClr val="000000"/>
                </a:solidFill>
                <a:latin typeface="Tenorite"/>
              </a:rPr>
              <a:t>Revolutionizing Payments</a:t>
            </a:r>
            <a:r>
              <a:rPr b="0" lang="en-US" sz="1700" spc="-1" strike="noStrike">
                <a:solidFill>
                  <a:srgbClr val="000000"/>
                </a:solidFill>
                <a:latin typeface="Tenorite"/>
              </a:rPr>
              <a:t>: ENZA is set to revolutionize Africa’s payment solutions, making them more versatile, secure, and user-friendly.</a:t>
            </a:r>
            <a:endParaRPr b="0" lang="en-US" sz="1700" spc="-1" strike="noStrike">
              <a:solidFill>
                <a:srgbClr val="000000"/>
              </a:solidFill>
              <a:latin typeface="Tenorite"/>
            </a:endParaRPr>
          </a:p>
          <a:p>
            <a:pPr marL="28584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700" spc="-1" strike="noStrike">
                <a:solidFill>
                  <a:srgbClr val="000000"/>
                </a:solidFill>
                <a:latin typeface="Tenorite"/>
              </a:rPr>
              <a:t>Innovative Technology</a:t>
            </a:r>
            <a:r>
              <a:rPr b="0" lang="en-US" sz="1700" spc="-1" strike="noStrike">
                <a:solidFill>
                  <a:srgbClr val="000000"/>
                </a:solidFill>
                <a:latin typeface="Tenorite"/>
              </a:rPr>
              <a:t>: Leveraging innovative technology, market insights, and customer feedback to create a seamless payment experience.</a:t>
            </a:r>
            <a:endParaRPr b="0" lang="en-US" sz="1700" spc="-1" strike="noStrike">
              <a:solidFill>
                <a:srgbClr val="000000"/>
              </a:solidFill>
              <a:latin typeface="Tenorite"/>
            </a:endParaRPr>
          </a:p>
          <a:p>
            <a:pPr marL="28584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700" spc="-1" strike="noStrike">
                <a:solidFill>
                  <a:srgbClr val="000000"/>
                </a:solidFill>
                <a:latin typeface="Tenorite"/>
              </a:rPr>
              <a:t>Addressing Challenges</a:t>
            </a:r>
            <a:r>
              <a:rPr b="0" lang="en-US" sz="1700" spc="-1" strike="noStrike">
                <a:solidFill>
                  <a:srgbClr val="000000"/>
                </a:solidFill>
                <a:latin typeface="Tenorite"/>
              </a:rPr>
              <a:t>: ENZA’s solutions are designed to address the unique challenges in Africa’s payment processing landscape, including cash dominance, manual processes, and the need for personalization and inclusivity.</a:t>
            </a:r>
            <a:endParaRPr b="0" lang="en-US" sz="1700" spc="-1" strike="noStrike">
              <a:solidFill>
                <a:srgbClr val="000000"/>
              </a:solidFill>
              <a:latin typeface="Tenorite"/>
            </a:endParaRPr>
          </a:p>
          <a:p>
            <a:pPr marL="28584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700" spc="-1" strike="noStrike">
                <a:solidFill>
                  <a:srgbClr val="000000"/>
                </a:solidFill>
                <a:latin typeface="Tenorite"/>
              </a:rPr>
              <a:t>Cutting-Edge Features</a:t>
            </a:r>
            <a:r>
              <a:rPr b="0" lang="en-US" sz="1700" spc="-1" strike="noStrike">
                <a:solidFill>
                  <a:srgbClr val="000000"/>
                </a:solidFill>
                <a:latin typeface="Tenorite"/>
              </a:rPr>
              <a:t>: ENZA’s solutions offer location and language detection, support for multiple payment methods and currencies, page translation, personalized invoices or subscriptions, and feedback and confirmation.</a:t>
            </a:r>
            <a:endParaRPr b="0" lang="en-US" sz="1700" spc="-1" strike="noStrike">
              <a:solidFill>
                <a:srgbClr val="000000"/>
              </a:solidFill>
              <a:latin typeface="Tenorite"/>
            </a:endParaRPr>
          </a:p>
          <a:p>
            <a:pPr marL="28584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700" spc="-1" strike="noStrike">
                <a:solidFill>
                  <a:srgbClr val="000000"/>
                </a:solidFill>
                <a:latin typeface="Tenorite"/>
              </a:rPr>
              <a:t>Driving Growth</a:t>
            </a:r>
            <a:r>
              <a:rPr b="0" lang="en-US" sz="1700" spc="-1" strike="noStrike">
                <a:solidFill>
                  <a:srgbClr val="000000"/>
                </a:solidFill>
                <a:latin typeface="Tenorite"/>
              </a:rPr>
              <a:t>: These innovative solutions aim to drive financial inclusion and economic growth in Africa, positioning ENZA as a leader in the region’s fintech industry.</a:t>
            </a:r>
            <a:endParaRPr b="0" lang="en-US" sz="1700" spc="-1" strike="noStrike">
              <a:solidFill>
                <a:srgbClr val="000000"/>
              </a:solidFill>
              <a:latin typeface="Tenorite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Tenorite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sldNum" idx="22"/>
          </p:nvPr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 algn="r">
              <a:lnSpc>
                <a:spcPct val="100000"/>
              </a:lnSpc>
              <a:spcAft>
                <a:spcPts val="601"/>
              </a:spcAft>
              <a:buNone/>
              <a:defRPr b="0" lang="en-US" sz="1100" spc="-1" strike="noStrike">
                <a:solidFill>
                  <a:srgbClr val="808080"/>
                </a:solidFill>
                <a:latin typeface="Tenorite"/>
              </a:defRPr>
            </a:lvl1pPr>
          </a:lstStyle>
          <a:p>
            <a:pPr indent="0" algn="r">
              <a:lnSpc>
                <a:spcPct val="100000"/>
              </a:lnSpc>
              <a:spcAft>
                <a:spcPts val="601"/>
              </a:spcAft>
              <a:buNone/>
            </a:pPr>
            <a:fld id="{946D9AAE-A345-4431-892C-EA20CF68AB67}" type="slidenum">
              <a:rPr b="0" lang="en-US" sz="1100" spc="-1" strike="noStrike">
                <a:solidFill>
                  <a:srgbClr val="808080"/>
                </a:solidFill>
                <a:latin typeface="Tenorite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8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349" name="Rectangle 9"/>
          <p:cNvSpPr/>
          <p:nvPr/>
        </p:nvSpPr>
        <p:spPr>
          <a:xfrm rot="10800000">
            <a:off x="360" y="-22320"/>
            <a:ext cx="12191760" cy="4373640"/>
          </a:xfrm>
          <a:prstGeom prst="rect">
            <a:avLst/>
          </a:prstGeom>
          <a:gradFill rotWithShape="0">
            <a:gsLst>
              <a:gs pos="0">
                <a:srgbClr val="004ebf"/>
              </a:gs>
              <a:gs pos="100000">
                <a:srgbClr val="000000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350" name="Rectangle 11"/>
          <p:cNvSpPr/>
          <p:nvPr/>
        </p:nvSpPr>
        <p:spPr>
          <a:xfrm rot="5400000">
            <a:off x="3908880" y="-3931560"/>
            <a:ext cx="4374360" cy="12191760"/>
          </a:xfrm>
          <a:prstGeom prst="rect">
            <a:avLst/>
          </a:prstGeom>
          <a:gradFill rotWithShape="0">
            <a:gsLst>
              <a:gs pos="40000">
                <a:srgbClr val="0068ff">
                  <a:alpha val="0"/>
                </a:srgbClr>
              </a:gs>
              <a:gs pos="100000">
                <a:srgbClr val="004ebf">
                  <a:alpha val="52156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351" name="Rectangle 13"/>
          <p:cNvSpPr/>
          <p:nvPr/>
        </p:nvSpPr>
        <p:spPr>
          <a:xfrm rot="5400000">
            <a:off x="4137120" y="-3703680"/>
            <a:ext cx="4373640" cy="11736000"/>
          </a:xfrm>
          <a:prstGeom prst="rect">
            <a:avLst/>
          </a:prstGeom>
          <a:gradFill rotWithShape="0">
            <a:gsLst>
              <a:gs pos="17000">
                <a:srgbClr val="0068ff">
                  <a:alpha val="0"/>
                </a:srgbClr>
              </a:gs>
              <a:gs pos="100000">
                <a:srgbClr val="000000">
                  <a:alpha val="37254"/>
                </a:srgb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352" name="Rectangle 15"/>
          <p:cNvSpPr/>
          <p:nvPr/>
        </p:nvSpPr>
        <p:spPr>
          <a:xfrm>
            <a:off x="0" y="-22680"/>
            <a:ext cx="8542080" cy="4373640"/>
          </a:xfrm>
          <a:prstGeom prst="rect">
            <a:avLst/>
          </a:prstGeom>
          <a:gradFill rotWithShape="0">
            <a:gsLst>
              <a:gs pos="0">
                <a:srgbClr val="003480">
                  <a:alpha val="0"/>
                </a:srgbClr>
              </a:gs>
              <a:gs pos="100000">
                <a:srgbClr val="000000">
                  <a:alpha val="25098"/>
                </a:srgbClr>
              </a:gs>
            </a:gsLst>
            <a:lin ang="18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353" name="Freeform: Shape 17"/>
          <p:cNvSpPr/>
          <p:nvPr/>
        </p:nvSpPr>
        <p:spPr>
          <a:xfrm rot="12508800">
            <a:off x="5945040" y="-1031400"/>
            <a:ext cx="4989960" cy="4438800"/>
          </a:xfrm>
          <a:custGeom>
            <a:avLst/>
            <a:gdLst>
              <a:gd name="textAreaLeft" fmla="*/ 0 w 4989960"/>
              <a:gd name="textAreaRight" fmla="*/ 4990320 w 4989960"/>
              <a:gd name="textAreaTop" fmla="*/ 0 h 4438800"/>
              <a:gd name="textAreaBottom" fmla="*/ 4439160 h 4438800"/>
            </a:gdLst>
            <a:ahLst/>
            <a:rect l="textAreaLeft" t="textAreaTop" r="textAreaRight" b="textAreaBottom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 rotWithShape="0">
            <a:gsLst>
              <a:gs pos="13000">
                <a:srgbClr val="66a4ff">
                  <a:alpha val="2352"/>
                </a:srgbClr>
              </a:gs>
              <a:gs pos="100000">
                <a:srgbClr val="0068ff">
                  <a:alpha val="22352"/>
                </a:srgbClr>
              </a:gs>
            </a:gsLst>
            <a:lin ang="669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1314720" y="735120"/>
            <a:ext cx="10053360" cy="2928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Tenorite"/>
              </a:rPr>
              <a:t>Thank you</a:t>
            </a:r>
            <a:endParaRPr b="0" lang="en-US" sz="4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subTitle"/>
          </p:nvPr>
        </p:nvSpPr>
        <p:spPr>
          <a:xfrm>
            <a:off x="1350720" y="4870800"/>
            <a:ext cx="10005480" cy="1458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enorite"/>
                <a:ea typeface="Tenorite"/>
              </a:rPr>
              <a:t>Osanebi Emmanuel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enorite"/>
                <a:ea typeface="Tenorite"/>
              </a:rPr>
              <a:t>Yousraa Amrr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enorite"/>
                <a:ea typeface="Tenorite"/>
              </a:rPr>
              <a:t>Mariam Jan George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1" name="Rectangle 1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282" name="Right Triangle 21"/>
          <p:cNvSpPr/>
          <p:nvPr/>
        </p:nvSpPr>
        <p:spPr>
          <a:xfrm flipH="1">
            <a:off x="8575920" y="3335760"/>
            <a:ext cx="3291480" cy="320004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283" name="Rectangle 23"/>
          <p:cNvSpPr/>
          <p:nvPr/>
        </p:nvSpPr>
        <p:spPr>
          <a:xfrm>
            <a:off x="641880" y="623160"/>
            <a:ext cx="10904760" cy="5607360"/>
          </a:xfrm>
          <a:prstGeom prst="rect">
            <a:avLst/>
          </a:prstGeom>
          <a:noFill/>
          <a:ln w="19050"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1285200" y="1050480"/>
            <a:ext cx="8074440" cy="1618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en-US" sz="7200" spc="-1" strike="noStrike">
                <a:solidFill>
                  <a:srgbClr val="000000"/>
                </a:solidFill>
                <a:latin typeface="Tenorite"/>
              </a:rPr>
              <a:t>Agenda</a:t>
            </a:r>
            <a:endParaRPr b="0" lang="en-US" sz="72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ftr" idx="13"/>
          </p:nvPr>
        </p:nvSpPr>
        <p:spPr>
          <a:xfrm rot="5400000">
            <a:off x="-2374200" y="3246120"/>
            <a:ext cx="560736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>
            <a:lvl1pPr indent="0">
              <a:lnSpc>
                <a:spcPct val="100000"/>
              </a:lnSpc>
              <a:spcAft>
                <a:spcPts val="601"/>
              </a:spcAft>
              <a:buNone/>
              <a:defRPr b="0" lang="en-US" sz="1150" spc="-1" strike="noStrike">
                <a:solidFill>
                  <a:srgbClr val="262626"/>
                </a:solidFill>
                <a:latin typeface="Tenorite"/>
              </a:defRPr>
            </a:lvl1pPr>
          </a:lstStyle>
          <a:p>
            <a:pPr indent="0">
              <a:lnSpc>
                <a:spcPct val="100000"/>
              </a:lnSpc>
              <a:spcAft>
                <a:spcPts val="601"/>
              </a:spcAft>
              <a:buNone/>
            </a:pPr>
            <a:r>
              <a:rPr b="0" lang="en-US" sz="1150" spc="-1" strike="noStrike">
                <a:solidFill>
                  <a:srgbClr val="262626"/>
                </a:solidFill>
                <a:latin typeface="Tenorite"/>
              </a:rPr>
              <a:t>PERSONALIZED PAYMENT PAGES</a:t>
            </a:r>
            <a:endParaRPr b="0" lang="en-US" sz="11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1285200" y="2969640"/>
            <a:ext cx="8074440" cy="2800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enorite"/>
                <a:ea typeface="Tenorite"/>
              </a:rPr>
              <a:t> </a:t>
            </a:r>
            <a:r>
              <a:rPr b="0" lang="en-US" sz="2400" spc="-1" strike="noStrike">
                <a:solidFill>
                  <a:srgbClr val="000000"/>
                </a:solidFill>
                <a:latin typeface="Tenorite"/>
                <a:ea typeface="Tenorite"/>
              </a:rPr>
              <a:t>Introduction                             Areas of  growth </a:t>
            </a:r>
            <a:endParaRPr b="0" lang="en-US" sz="2400" spc="-1" strike="noStrike">
              <a:solidFill>
                <a:srgbClr val="000000"/>
              </a:solidFill>
              <a:latin typeface="Tenorite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enorite"/>
                <a:ea typeface="Tenorite"/>
              </a:rPr>
              <a:t> </a:t>
            </a:r>
            <a:r>
              <a:rPr b="0" lang="en-US" sz="2400" spc="-1" strike="noStrike">
                <a:solidFill>
                  <a:srgbClr val="000000"/>
                </a:solidFill>
                <a:latin typeface="Tenorite"/>
                <a:ea typeface="Tenorite"/>
              </a:rPr>
              <a:t>Problem/Need                          Benefits/Outcomes</a:t>
            </a:r>
            <a:endParaRPr b="0" lang="en-US" sz="2400" spc="-1" strike="noStrike">
              <a:solidFill>
                <a:srgbClr val="000000"/>
              </a:solidFill>
              <a:latin typeface="Tenorite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enorite"/>
                <a:ea typeface="Tenorite"/>
              </a:rPr>
              <a:t> </a:t>
            </a:r>
            <a:r>
              <a:rPr b="0" lang="en-US" sz="2400" spc="-1" strike="noStrike">
                <a:solidFill>
                  <a:srgbClr val="000000"/>
                </a:solidFill>
                <a:latin typeface="Tenorite"/>
                <a:ea typeface="Tenorite"/>
              </a:rPr>
              <a:t>Solution/Recommendation       Key Features</a:t>
            </a:r>
            <a:endParaRPr b="0" lang="en-US" sz="2400" spc="-1" strike="noStrike">
              <a:solidFill>
                <a:srgbClr val="000000"/>
              </a:solidFill>
              <a:latin typeface="Tenorite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enorite"/>
                <a:ea typeface="Tenorite"/>
              </a:rPr>
              <a:t> </a:t>
            </a:r>
            <a:r>
              <a:rPr b="0" lang="en-US" sz="2400" spc="-1" strike="noStrike">
                <a:solidFill>
                  <a:srgbClr val="000000"/>
                </a:solidFill>
                <a:latin typeface="Tenorite"/>
                <a:ea typeface="Tenorite"/>
              </a:rPr>
              <a:t>Primary goals                           Timeline </a:t>
            </a:r>
            <a:endParaRPr b="0" lang="en-US" sz="2400" spc="-1" strike="noStrike">
              <a:solidFill>
                <a:srgbClr val="000000"/>
              </a:solidFill>
              <a:latin typeface="Tenorite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enorite"/>
                <a:ea typeface="Tenorite"/>
              </a:rPr>
              <a:t>  </a:t>
            </a:r>
            <a:endParaRPr b="0" lang="en-US" sz="2400" spc="-1" strike="noStrike">
              <a:solidFill>
                <a:srgbClr val="000000"/>
              </a:solidFill>
              <a:latin typeface="Tenorite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Tenorite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Tenorite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sldNum" idx="14"/>
          </p:nvPr>
        </p:nvSpPr>
        <p:spPr>
          <a:xfrm>
            <a:off x="9683640" y="4892040"/>
            <a:ext cx="1672920" cy="1005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 algn="r">
              <a:lnSpc>
                <a:spcPct val="90000"/>
              </a:lnSpc>
              <a:spcAft>
                <a:spcPts val="601"/>
              </a:spcAft>
              <a:buNone/>
              <a:defRPr b="0" lang="en-US" sz="6600" spc="-1" strike="noStrike">
                <a:solidFill>
                  <a:srgbClr val="ffffff"/>
                </a:solidFill>
                <a:latin typeface="Tenorite"/>
              </a:defRPr>
            </a:lvl1pPr>
          </a:lstStyle>
          <a:p>
            <a:pPr indent="0" algn="r">
              <a:lnSpc>
                <a:spcPct val="90000"/>
              </a:lnSpc>
              <a:spcAft>
                <a:spcPts val="601"/>
              </a:spcAft>
              <a:buNone/>
            </a:pPr>
            <a:fld id="{B985A9E8-7971-49B9-BCF9-791297DC6A29}" type="slidenum">
              <a:rPr b="0" lang="en-US" sz="6600" spc="-1" strike="noStrike">
                <a:solidFill>
                  <a:srgbClr val="ffffff"/>
                </a:solidFill>
                <a:latin typeface="Tenorite"/>
              </a:rPr>
              <a:t>2</a:t>
            </a:fld>
            <a:endParaRPr b="0" lang="en-US" sz="6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8" name="Rectangle 1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289" name="Right Triangle 21"/>
          <p:cNvSpPr/>
          <p:nvPr/>
        </p:nvSpPr>
        <p:spPr>
          <a:xfrm flipH="1">
            <a:off x="8575920" y="3335760"/>
            <a:ext cx="3291480" cy="320004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290" name="Rectangle 23"/>
          <p:cNvSpPr/>
          <p:nvPr/>
        </p:nvSpPr>
        <p:spPr>
          <a:xfrm>
            <a:off x="641880" y="623160"/>
            <a:ext cx="10904760" cy="5607360"/>
          </a:xfrm>
          <a:prstGeom prst="rect">
            <a:avLst/>
          </a:prstGeom>
          <a:noFill/>
          <a:ln w="19050"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1285200" y="1050480"/>
            <a:ext cx="8074440" cy="1618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en-US" sz="7200" spc="-1" strike="noStrike">
                <a:solidFill>
                  <a:srgbClr val="000000"/>
                </a:solidFill>
                <a:latin typeface="Tenorite"/>
              </a:rPr>
              <a:t>Introduction</a:t>
            </a:r>
            <a:endParaRPr b="0" lang="en-US" sz="72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ftr" idx="15"/>
          </p:nvPr>
        </p:nvSpPr>
        <p:spPr>
          <a:xfrm rot="5400000">
            <a:off x="-2374200" y="3246120"/>
            <a:ext cx="560736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>
            <a:lvl1pPr indent="0">
              <a:lnSpc>
                <a:spcPct val="100000"/>
              </a:lnSpc>
              <a:spcAft>
                <a:spcPts val="601"/>
              </a:spcAft>
              <a:buNone/>
              <a:defRPr b="0" lang="en-US" sz="1150" spc="-1" strike="noStrike">
                <a:solidFill>
                  <a:srgbClr val="262626"/>
                </a:solidFill>
                <a:latin typeface="Tenorite"/>
              </a:defRPr>
            </a:lvl1pPr>
          </a:lstStyle>
          <a:p>
            <a:pPr indent="0">
              <a:lnSpc>
                <a:spcPct val="100000"/>
              </a:lnSpc>
              <a:spcAft>
                <a:spcPts val="601"/>
              </a:spcAft>
              <a:buNone/>
            </a:pPr>
            <a:r>
              <a:rPr b="0" lang="en-US" sz="1150" spc="-1" strike="noStrike">
                <a:solidFill>
                  <a:srgbClr val="262626"/>
                </a:solidFill>
                <a:latin typeface="Tenorite"/>
              </a:rPr>
              <a:t>Enhancing Enza's Payment Solutions: Revolutionizing Africa's Landscape</a:t>
            </a:r>
            <a:endParaRPr b="0" lang="en-US" sz="11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1285200" y="2969640"/>
            <a:ext cx="8074440" cy="2800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ENZA Global Group: A fintech company revolutionizing Africa’s financial landscape.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Mission: Simplify and optimize payments across Africa, fostering financial inclusion and supporting economic growth.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Project Aim: Enhance ENZA’s payment solutions to be more versatile and user-friendly.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Importance: Digital payments are critical in today’s digital world, especially in Africa.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sldNum" idx="16"/>
          </p:nvPr>
        </p:nvSpPr>
        <p:spPr>
          <a:xfrm>
            <a:off x="9683640" y="4892040"/>
            <a:ext cx="1672920" cy="1005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 algn="r">
              <a:lnSpc>
                <a:spcPct val="90000"/>
              </a:lnSpc>
              <a:spcAft>
                <a:spcPts val="601"/>
              </a:spcAft>
              <a:buNone/>
              <a:defRPr b="0" lang="en-US" sz="6600" spc="-1" strike="noStrike">
                <a:solidFill>
                  <a:srgbClr val="ffffff"/>
                </a:solidFill>
                <a:latin typeface="Tenorite"/>
              </a:defRPr>
            </a:lvl1pPr>
          </a:lstStyle>
          <a:p>
            <a:pPr indent="0" algn="r">
              <a:lnSpc>
                <a:spcPct val="90000"/>
              </a:lnSpc>
              <a:spcAft>
                <a:spcPts val="601"/>
              </a:spcAft>
              <a:buNone/>
            </a:pPr>
            <a:fld id="{840024E2-A813-457A-A7F8-6C9A1B2F2B14}" type="slidenum">
              <a:rPr b="0" lang="en-US" sz="6600" spc="-1" strike="noStrike">
                <a:solidFill>
                  <a:srgbClr val="ffffff"/>
                </a:solidFill>
                <a:latin typeface="Tenorite"/>
              </a:rPr>
              <a:t>3</a:t>
            </a:fld>
            <a:endParaRPr b="0" lang="en-US" sz="6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5" name="Rectangle 29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296" name="Freeform: Shape 30"/>
          <p:cNvSpPr/>
          <p:nvPr/>
        </p:nvSpPr>
        <p:spPr>
          <a:xfrm>
            <a:off x="10208520" y="0"/>
            <a:ext cx="1134720" cy="477720"/>
          </a:xfrm>
          <a:custGeom>
            <a:avLst/>
            <a:gdLst>
              <a:gd name="textAreaLeft" fmla="*/ 0 w 1134720"/>
              <a:gd name="textAreaRight" fmla="*/ 1135080 w 1134720"/>
              <a:gd name="textAreaTop" fmla="*/ 0 h 477720"/>
              <a:gd name="textAreaBottom" fmla="*/ 478080 h 477720"/>
            </a:gdLst>
            <a:ahLst/>
            <a:rect l="textAreaLeft" t="textAreaTop" r="textAreaRight" b="textAreaBottom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Tenorite"/>
              </a:rPr>
              <a:t>Challenges in Africa's Payment Processing Landscape</a:t>
            </a:r>
            <a:endParaRPr b="0" lang="en-US" sz="4000" spc="-1" strike="noStrike">
              <a:solidFill>
                <a:srgbClr val="000000"/>
              </a:solidFill>
              <a:latin typeface="Tenorite"/>
            </a:endParaRPr>
          </a:p>
          <a:p>
            <a:pPr indent="0">
              <a:lnSpc>
                <a:spcPct val="90000"/>
              </a:lnSpc>
              <a:buNone/>
            </a:pPr>
            <a:endParaRPr b="0" lang="en-US" sz="4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98" name="Arc 31"/>
          <p:cNvSpPr/>
          <p:nvPr/>
        </p:nvSpPr>
        <p:spPr>
          <a:xfrm flipV="1" rot="5400000">
            <a:off x="555840" y="21834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434e5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7000"/>
          </a:bodyPr>
          <a:p>
            <a:pPr indent="-221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enorite"/>
              </a:rPr>
              <a:t>Cash Dominance: Cash remains the primary payment method in Africa, indicating limited e-payment options.</a:t>
            </a:r>
            <a:endParaRPr b="0" lang="en-US" sz="2400" spc="-1" strike="noStrike">
              <a:solidFill>
                <a:srgbClr val="000000"/>
              </a:solidFill>
              <a:latin typeface="Tenorite"/>
            </a:endParaRPr>
          </a:p>
          <a:p>
            <a:pPr indent="-221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enorite"/>
              </a:rPr>
              <a:t>Business Pain Points: Businesses face challenges with manual processes, lack of visibility into spending, and compliance issues.</a:t>
            </a:r>
            <a:endParaRPr b="0" lang="en-US" sz="2400" spc="-1" strike="noStrike">
              <a:solidFill>
                <a:srgbClr val="000000"/>
              </a:solidFill>
              <a:latin typeface="Tenorite"/>
            </a:endParaRPr>
          </a:p>
          <a:p>
            <a:pPr indent="-221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enorite"/>
              </a:rPr>
              <a:t>Customer Pain Points: Customers find digital payments complex and seek simpler, more user-friendly solutions.</a:t>
            </a:r>
            <a:endParaRPr b="0" lang="en-US" sz="2400" spc="-1" strike="noStrike">
              <a:solidFill>
                <a:srgbClr val="000000"/>
              </a:solidFill>
              <a:latin typeface="Tenorite"/>
            </a:endParaRPr>
          </a:p>
          <a:p>
            <a:pPr indent="-221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enorite"/>
              </a:rPr>
              <a:t>Cultural and Regional Considerations: Payment preferences vary across regions and countries, highlighting the need for diversity and localization.</a:t>
            </a:r>
            <a:endParaRPr b="0" lang="en-US" sz="2400" spc="-1" strike="noStrike">
              <a:solidFill>
                <a:srgbClr val="000000"/>
              </a:solidFill>
              <a:latin typeface="Tenorite"/>
            </a:endParaRPr>
          </a:p>
          <a:p>
            <a:pPr indent="-221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enorite"/>
              </a:rPr>
              <a:t>Need for Personalization: African consumers value personalized service and inclusivity, indicating a need for payment solutions that reflect these values.</a:t>
            </a:r>
            <a:endParaRPr b="0" lang="en-US" sz="2400" spc="-1" strike="noStrike">
              <a:solidFill>
                <a:srgbClr val="000000"/>
              </a:solidFill>
              <a:latin typeface="Tenorite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enorite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 algn="ctr">
              <a:lnSpc>
                <a:spcPct val="100000"/>
              </a:lnSpc>
              <a:spcAft>
                <a:spcPts val="601"/>
              </a:spcAft>
              <a:buNone/>
              <a:defRPr b="0" lang="en-US" sz="12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indent="0" algn="ctr">
              <a:lnSpc>
                <a:spcPct val="100000"/>
              </a:lnSpc>
              <a:spcAft>
                <a:spcPts val="601"/>
              </a:spcAft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enorite"/>
              </a:rPr>
              <a:t>Problem/Need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 algn="r">
              <a:lnSpc>
                <a:spcPct val="100000"/>
              </a:lnSpc>
              <a:spcAft>
                <a:spcPts val="601"/>
              </a:spcAft>
              <a:buNone/>
              <a:defRPr b="0" lang="en-US" sz="12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indent="0" algn="r">
              <a:lnSpc>
                <a:spcPct val="100000"/>
              </a:lnSpc>
              <a:spcAft>
                <a:spcPts val="601"/>
              </a:spcAft>
              <a:buNone/>
            </a:pPr>
            <a:fld id="{576C30E6-F2D5-4F63-A925-AD2F174164D4}" type="slidenum">
              <a:rPr b="0" lang="en-US" sz="1200" spc="-1" strike="noStrike">
                <a:solidFill>
                  <a:srgbClr val="8b8b8b"/>
                </a:solidFill>
                <a:latin typeface="Tenorite"/>
              </a:rPr>
              <a:t>4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2" name="Rectangle 10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303" name="Freeform: Shape 12"/>
          <p:cNvSpPr/>
          <p:nvPr/>
        </p:nvSpPr>
        <p:spPr>
          <a:xfrm>
            <a:off x="10208520" y="0"/>
            <a:ext cx="1134720" cy="477720"/>
          </a:xfrm>
          <a:custGeom>
            <a:avLst/>
            <a:gdLst>
              <a:gd name="textAreaLeft" fmla="*/ 0 w 1134720"/>
              <a:gd name="textAreaRight" fmla="*/ 1135080 w 1134720"/>
              <a:gd name="textAreaTop" fmla="*/ 0 h 477720"/>
              <a:gd name="textAreaBottom" fmla="*/ 478080 h 477720"/>
            </a:gdLst>
            <a:ahLst/>
            <a:rect l="textAreaLeft" t="textAreaTop" r="textAreaRight" b="textAreaBottom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Tenorite"/>
                <a:ea typeface="Tenorite"/>
              </a:rPr>
              <a:t>ENZA's Innovative Payment Solutions</a:t>
            </a:r>
            <a:endParaRPr b="0" lang="en-US" sz="4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05" name="Arc 14"/>
          <p:cNvSpPr/>
          <p:nvPr/>
        </p:nvSpPr>
        <p:spPr>
          <a:xfrm flipV="1" rot="5400000">
            <a:off x="555840" y="21834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434e5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700" spc="-1" strike="noStrike">
              <a:solidFill>
                <a:srgbClr val="000000"/>
              </a:solidFill>
              <a:latin typeface="Tenorite"/>
            </a:endParaRPr>
          </a:p>
          <a:p>
            <a:pPr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700" spc="-1" strike="noStrike">
                <a:solidFill>
                  <a:srgbClr val="000000"/>
                </a:solidFill>
                <a:latin typeface="Tenorite"/>
              </a:rPr>
              <a:t>Multiple Payment Methods: Support for various payment options like bank transfer, mobile money, or card payment based on the customer’s location and language.</a:t>
            </a:r>
            <a:endParaRPr b="0" lang="en-US" sz="1700" spc="-1" strike="noStrike">
              <a:solidFill>
                <a:srgbClr val="000000"/>
              </a:solidFill>
              <a:latin typeface="Tenorite"/>
            </a:endParaRPr>
          </a:p>
          <a:p>
            <a:pPr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700" spc="-1" strike="noStrike">
                <a:solidFill>
                  <a:srgbClr val="000000"/>
                </a:solidFill>
                <a:latin typeface="Tenorite"/>
              </a:rPr>
              <a:t>Currency and Language Support: Convert prices to the customer’s currency and translate the payment page to the customer’s language.</a:t>
            </a:r>
            <a:endParaRPr b="0" lang="en-US" sz="1700" spc="-1" strike="noStrike">
              <a:solidFill>
                <a:srgbClr val="000000"/>
              </a:solidFill>
              <a:latin typeface="Tenorite"/>
            </a:endParaRPr>
          </a:p>
          <a:p>
            <a:pPr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700" spc="-1" strike="noStrike">
                <a:solidFill>
                  <a:srgbClr val="000000"/>
                </a:solidFill>
                <a:latin typeface="Tenorite"/>
              </a:rPr>
              <a:t>Personalized Experience: Generate personalized invoices or subscriptions reflecting the customer’s payment details, frequency, and terms.</a:t>
            </a:r>
            <a:endParaRPr b="0" lang="en-US" sz="1700" spc="-1" strike="noStrike">
              <a:solidFill>
                <a:srgbClr val="000000"/>
              </a:solidFill>
              <a:latin typeface="Tenorite"/>
            </a:endParaRPr>
          </a:p>
          <a:p>
            <a:pPr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700" spc="-1" strike="noStrike">
                <a:solidFill>
                  <a:srgbClr val="000000"/>
                </a:solidFill>
                <a:latin typeface="Tenorite"/>
              </a:rPr>
              <a:t>User-friendly Interface: Provide feedback and confirmation to the customer after the payment is completed, and send a receipt or notification to the customer’s email or phone.</a:t>
            </a:r>
            <a:endParaRPr b="0" lang="en-US" sz="1700" spc="-1" strike="noStrike">
              <a:solidFill>
                <a:srgbClr val="000000"/>
              </a:solidFill>
              <a:latin typeface="Tenorite"/>
            </a:endParaRPr>
          </a:p>
          <a:p>
            <a:pPr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700" spc="-1" strike="noStrike">
                <a:solidFill>
                  <a:srgbClr val="000000"/>
                </a:solidFill>
                <a:latin typeface="Tenorite"/>
              </a:rPr>
              <a:t>Local Payment Infrastructure Integration: Tailor offerings to meet local needs and preferences, fostering financial inclusion and supporting economic growth.</a:t>
            </a:r>
            <a:endParaRPr b="0" lang="en-US" sz="1700" spc="-1" strike="noStrike">
              <a:solidFill>
                <a:srgbClr val="000000"/>
              </a:solidFill>
              <a:latin typeface="Tenorite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7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 algn="ctr">
              <a:lnSpc>
                <a:spcPct val="100000"/>
              </a:lnSpc>
              <a:spcAft>
                <a:spcPts val="601"/>
              </a:spcAft>
              <a:buNone/>
              <a:defRPr b="0" lang="en-US" sz="12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indent="0" algn="ctr">
              <a:lnSpc>
                <a:spcPct val="100000"/>
              </a:lnSpc>
              <a:spcAft>
                <a:spcPts val="601"/>
              </a:spcAft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enorite"/>
              </a:rPr>
              <a:t>Solution/Recommendations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 algn="r">
              <a:lnSpc>
                <a:spcPct val="100000"/>
              </a:lnSpc>
              <a:spcAft>
                <a:spcPts val="601"/>
              </a:spcAft>
              <a:buNone/>
              <a:defRPr b="0" lang="en-US" sz="12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indent="0" algn="r">
              <a:lnSpc>
                <a:spcPct val="100000"/>
              </a:lnSpc>
              <a:spcAft>
                <a:spcPts val="601"/>
              </a:spcAft>
              <a:buNone/>
            </a:pPr>
            <a:fld id="{457213B1-7CD5-48F9-B194-92551EFE68C4}" type="slidenum">
              <a:rPr b="0" lang="en-US" sz="1200" spc="-1" strike="noStrike">
                <a:solidFill>
                  <a:srgbClr val="8b8b8b"/>
                </a:solidFill>
                <a:latin typeface="Tenorite"/>
              </a:rPr>
              <a:t>5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" name="Rectangle 1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grpSp>
        <p:nvGrpSpPr>
          <p:cNvPr id="310" name="Group 13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311" name="Rectangle 14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enorite"/>
              </a:endParaRPr>
            </a:p>
          </p:txBody>
        </p:sp>
        <p:sp>
          <p:nvSpPr>
            <p:cNvPr id="312" name="Rectangle 15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enorite"/>
              </a:endParaRPr>
            </a:p>
          </p:txBody>
        </p:sp>
      </p:grpSp>
      <p:sp>
        <p:nvSpPr>
          <p:cNvPr id="313" name="Rectangle 17"/>
          <p:cNvSpPr/>
          <p:nvPr/>
        </p:nvSpPr>
        <p:spPr>
          <a:xfrm>
            <a:off x="0" y="0"/>
            <a:ext cx="12188520" cy="3141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550800" y="365040"/>
            <a:ext cx="1108980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Tenorite"/>
              </a:rPr>
              <a:t>Beyond Core Objectives: Unlocking Further Potential</a:t>
            </a:r>
            <a:endParaRPr b="0" lang="en-US" sz="40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15" name="Subtitle 2"/>
          <p:cNvSpPr/>
          <p:nvPr/>
        </p:nvSpPr>
        <p:spPr>
          <a:xfrm>
            <a:off x="547560" y="2904480"/>
            <a:ext cx="5289840" cy="32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322920" indent="-3229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40" spc="-1" strike="noStrike">
                <a:solidFill>
                  <a:srgbClr val="000000"/>
                </a:solidFill>
                <a:latin typeface="Tenorite"/>
                <a:ea typeface="Tenorite"/>
              </a:rPr>
              <a:t>Increase ENZA's payment solution adoption within one year</a:t>
            </a:r>
            <a:endParaRPr b="0" lang="en-US" sz="2040" spc="-1" strike="noStrike">
              <a:solidFill>
                <a:srgbClr val="000000"/>
              </a:solidFill>
              <a:latin typeface="Arial"/>
            </a:endParaRPr>
          </a:p>
          <a:p>
            <a:pPr marL="322920" indent="-3229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40" spc="-1" strike="noStrike">
                <a:solidFill>
                  <a:srgbClr val="000000"/>
                </a:solidFill>
                <a:latin typeface="Tenorite"/>
                <a:ea typeface="Tenorite"/>
              </a:rPr>
              <a:t>Expand market reach across diverse African regions</a:t>
            </a:r>
            <a:endParaRPr b="0" lang="en-US" sz="2040" spc="-1" strike="noStrike">
              <a:solidFill>
                <a:srgbClr val="000000"/>
              </a:solidFill>
              <a:latin typeface="Arial"/>
            </a:endParaRPr>
          </a:p>
          <a:p>
            <a:pPr marL="322920" indent="-3229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40" spc="-1" strike="noStrike">
                <a:solidFill>
                  <a:srgbClr val="000000"/>
                </a:solidFill>
                <a:latin typeface="Tenorite"/>
                <a:ea typeface="Tenorite"/>
              </a:rPr>
              <a:t>Enhance customer engagement and loyalty</a:t>
            </a:r>
            <a:endParaRPr b="0" lang="en-US" sz="2040" spc="-1" strike="noStrike">
              <a:solidFill>
                <a:srgbClr val="000000"/>
              </a:solidFill>
              <a:latin typeface="Arial"/>
            </a:endParaRPr>
          </a:p>
          <a:p>
            <a:pPr marL="322920" indent="-3229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40" spc="-1" strike="noStrike">
                <a:solidFill>
                  <a:srgbClr val="000000"/>
                </a:solidFill>
                <a:latin typeface="Tenorite"/>
                <a:ea typeface="Tenorite"/>
              </a:rPr>
              <a:t>Boost revenue and market share for ENZA</a:t>
            </a:r>
            <a:endParaRPr b="0" lang="en-US" sz="20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Content Placeholder 3"/>
          <p:cNvSpPr/>
          <p:nvPr/>
        </p:nvSpPr>
        <p:spPr>
          <a:xfrm>
            <a:off x="6351120" y="2904480"/>
            <a:ext cx="5289840" cy="32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322920" indent="-3229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40" spc="-1" strike="noStrike">
                <a:solidFill>
                  <a:srgbClr val="000000"/>
                </a:solidFill>
                <a:latin typeface="Tenorite"/>
                <a:ea typeface="Tenorite"/>
              </a:rPr>
              <a:t>Financial inclusion for unbanked populations</a:t>
            </a:r>
            <a:endParaRPr b="0" lang="en-US" sz="2040" spc="-1" strike="noStrike">
              <a:solidFill>
                <a:srgbClr val="000000"/>
              </a:solidFill>
              <a:latin typeface="Arial"/>
            </a:endParaRPr>
          </a:p>
          <a:p>
            <a:pPr marL="322920" indent="-3229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40" spc="-1" strike="noStrike">
                <a:solidFill>
                  <a:srgbClr val="000000"/>
                </a:solidFill>
                <a:latin typeface="Tenorite"/>
                <a:ea typeface="Tenorite"/>
              </a:rPr>
              <a:t>Building trust and brand reputation</a:t>
            </a:r>
            <a:endParaRPr b="0" lang="en-US" sz="2040" spc="-1" strike="noStrike">
              <a:solidFill>
                <a:srgbClr val="000000"/>
              </a:solidFill>
              <a:latin typeface="Arial"/>
            </a:endParaRPr>
          </a:p>
          <a:p>
            <a:pPr marL="322920" indent="-3229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40" spc="-1" strike="noStrike">
                <a:solidFill>
                  <a:srgbClr val="000000"/>
                </a:solidFill>
                <a:latin typeface="Tenorite"/>
                <a:ea typeface="Tenorite"/>
              </a:rPr>
              <a:t>Contributing to Africa's economic growth</a:t>
            </a:r>
            <a:endParaRPr b="0" lang="en-US" sz="2040" spc="-1" strike="noStrike">
              <a:solidFill>
                <a:srgbClr val="000000"/>
              </a:solidFill>
              <a:latin typeface="Arial"/>
            </a:endParaRPr>
          </a:p>
          <a:p>
            <a:pPr marL="322920" indent="-3229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40" spc="-1" strike="noStrike">
                <a:solidFill>
                  <a:srgbClr val="000000"/>
                </a:solidFill>
                <a:latin typeface="Tenorite"/>
                <a:ea typeface="Tenorite"/>
              </a:rPr>
              <a:t>Staying ahead of emerging trends and technologies</a:t>
            </a:r>
            <a:endParaRPr b="0" lang="en-US" sz="20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Content Placeholder 4"/>
          <p:cNvSpPr/>
          <p:nvPr/>
        </p:nvSpPr>
        <p:spPr>
          <a:xfrm>
            <a:off x="547560" y="2311560"/>
            <a:ext cx="5289840" cy="59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2040" spc="-1" strike="noStrike">
                <a:solidFill>
                  <a:srgbClr val="000000"/>
                </a:solidFill>
                <a:latin typeface="Tenorite"/>
              </a:rPr>
              <a:t>Project's Primary Goals</a:t>
            </a:r>
            <a:endParaRPr b="0" lang="en-US" sz="20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Content Placeholder 5"/>
          <p:cNvSpPr/>
          <p:nvPr/>
        </p:nvSpPr>
        <p:spPr>
          <a:xfrm>
            <a:off x="6351120" y="2311560"/>
            <a:ext cx="5289840" cy="59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2040" spc="-1" strike="noStrike">
                <a:solidFill>
                  <a:srgbClr val="000000"/>
                </a:solidFill>
                <a:latin typeface="Tenorite"/>
              </a:rPr>
              <a:t>Areas of Growth</a:t>
            </a:r>
            <a:endParaRPr b="0" lang="en-US" sz="20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1890000" y="1791000"/>
            <a:ext cx="8411760" cy="2810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Tenorite"/>
              </a:rPr>
              <a:t>Business opportunities are like buses. There's always another one coming.</a:t>
            </a:r>
            <a:endParaRPr b="0" lang="en-US" sz="4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1502640" y="543240"/>
            <a:ext cx="1364040" cy="1094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3900" spc="-1" strike="noStrike">
                <a:solidFill>
                  <a:schemeClr val="accent1">
                    <a:lumMod val="75000"/>
                  </a:schemeClr>
                </a:solidFill>
                <a:latin typeface="Tenorite"/>
              </a:rPr>
              <a:t>“</a:t>
            </a:r>
            <a:endParaRPr b="0" lang="en-US" sz="239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5556240" y="4574160"/>
            <a:ext cx="3511080" cy="678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enorite"/>
              </a:rPr>
              <a:t>Richard Branson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indent="0"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/>
          </p:nvPr>
        </p:nvSpPr>
        <p:spPr>
          <a:xfrm>
            <a:off x="9420840" y="3426480"/>
            <a:ext cx="1364040" cy="1094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3900" spc="-1" strike="noStrike">
                <a:solidFill>
                  <a:schemeClr val="accent1">
                    <a:lumMod val="75000"/>
                  </a:schemeClr>
                </a:solidFill>
                <a:latin typeface="Tenorite"/>
              </a:rPr>
              <a:t>”</a:t>
            </a:r>
            <a:endParaRPr b="0" lang="en-US" sz="239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PRESENTATION TITLE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58AA85C-3A21-4BCD-BFA7-32E1BB8049A7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3" name="Rectangle 2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841320" y="251280"/>
            <a:ext cx="10506240" cy="1009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en-US" sz="3100" spc="-1" strike="noStrike">
                <a:solidFill>
                  <a:srgbClr val="000000"/>
                </a:solidFill>
                <a:latin typeface="Tenorite"/>
              </a:rPr>
              <a:t>Empowering Businesses, Consumers, and Africa's Future</a:t>
            </a:r>
            <a:endParaRPr b="0" lang="en-US" sz="31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25" name="Rectangle 24"/>
          <p:cNvSpPr/>
          <p:nvPr/>
        </p:nvSpPr>
        <p:spPr>
          <a:xfrm>
            <a:off x="0" y="417600"/>
            <a:ext cx="127800" cy="631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6" name="Rectangle 22"/>
          <p:cNvSpPr/>
          <p:nvPr/>
        </p:nvSpPr>
        <p:spPr>
          <a:xfrm>
            <a:off x="841320" y="1380960"/>
            <a:ext cx="10506240" cy="18000"/>
          </a:xfrm>
          <a:prstGeom prst="rect">
            <a:avLst/>
          </a:prstGeom>
          <a:solidFill>
            <a:srgbClr val="d5d5d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7" name="Text Placeholder 5"/>
          <p:cNvSpPr/>
          <p:nvPr/>
        </p:nvSpPr>
        <p:spPr>
          <a:xfrm>
            <a:off x="838080" y="1934640"/>
            <a:ext cx="9653040" cy="339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Tenorite"/>
                <a:ea typeface="Tenorite"/>
              </a:rPr>
              <a:t>Expected benefits: 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0080" indent="-280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enorite"/>
                <a:ea typeface="Tenorite"/>
              </a:rPr>
              <a:t>Improved customer experience and satisfaction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0080" indent="-280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enorite"/>
                <a:ea typeface="Tenorite"/>
              </a:rPr>
              <a:t>Increased revenue and market share for ENZA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0080" indent="-280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enorite"/>
                <a:ea typeface="Tenorite"/>
              </a:rPr>
              <a:t>Financial inclusion and economic growth in Africa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0080" indent="-280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enorite"/>
                <a:ea typeface="Tenorite"/>
              </a:rPr>
              <a:t>Enhanced brand image and leadership in innovation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Footer Placeholder 3"/>
          <p:cNvSpPr/>
          <p:nvPr/>
        </p:nvSpPr>
        <p:spPr>
          <a:xfrm>
            <a:off x="3672360" y="5590080"/>
            <a:ext cx="406152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1770" spc="-1" strike="noStrike">
                <a:solidFill>
                  <a:srgbClr val="000000"/>
                </a:solidFill>
                <a:latin typeface="Tenorite"/>
              </a:rPr>
              <a:t>Benefits/Outcomes</a:t>
            </a:r>
            <a:endParaRPr b="0" lang="en-US" sz="17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Slide Number Placeholder 4"/>
          <p:cNvSpPr/>
          <p:nvPr/>
        </p:nvSpPr>
        <p:spPr>
          <a:xfrm>
            <a:off x="9760680" y="5590080"/>
            <a:ext cx="15836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fld id="{AD17A272-974F-429E-BA33-0EA2072A5DC1}" type="slidenum">
              <a:rPr b="0" lang="en-US" sz="1770" spc="-1" strike="noStrike">
                <a:solidFill>
                  <a:srgbClr val="000000"/>
                </a:solidFill>
                <a:latin typeface="Tenorite"/>
              </a:rPr>
              <a:t>8</a:t>
            </a:fld>
            <a:endParaRPr b="0" lang="en-US" sz="17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0" name="Rectangle 2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841320" y="251280"/>
            <a:ext cx="10506240" cy="1009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en-US" sz="3100" spc="-1" strike="noStrike">
                <a:solidFill>
                  <a:srgbClr val="000000"/>
                </a:solidFill>
                <a:latin typeface="Tenorite"/>
              </a:rPr>
              <a:t>A Glimpse into ENZA’s Cutting-Edge Solutions</a:t>
            </a:r>
            <a:endParaRPr b="0" lang="en-US" sz="31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32" name="Rectangle 24"/>
          <p:cNvSpPr/>
          <p:nvPr/>
        </p:nvSpPr>
        <p:spPr>
          <a:xfrm>
            <a:off x="0" y="417600"/>
            <a:ext cx="127800" cy="631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3" name="Rectangle 22"/>
          <p:cNvSpPr/>
          <p:nvPr/>
        </p:nvSpPr>
        <p:spPr>
          <a:xfrm>
            <a:off x="841320" y="1380960"/>
            <a:ext cx="10506240" cy="18000"/>
          </a:xfrm>
          <a:prstGeom prst="rect">
            <a:avLst/>
          </a:prstGeom>
          <a:solidFill>
            <a:srgbClr val="d5d5d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4" name="Text Placeholder 5"/>
          <p:cNvSpPr/>
          <p:nvPr/>
        </p:nvSpPr>
        <p:spPr>
          <a:xfrm>
            <a:off x="838080" y="1934640"/>
            <a:ext cx="9653040" cy="339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Tenorite"/>
                <a:ea typeface="Tenorite"/>
              </a:rPr>
              <a:t>Location and Language Detection</a:t>
            </a:r>
            <a:r>
              <a:rPr b="0" lang="en-US" sz="1600" spc="-1" strike="noStrike">
                <a:solidFill>
                  <a:srgbClr val="000000"/>
                </a:solidFill>
                <a:latin typeface="Tenorite"/>
                <a:ea typeface="Tenorite"/>
              </a:rPr>
              <a:t>: Detects the customer’s location and language to provide a personalized experience.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Tenorite"/>
                <a:ea typeface="Tenorite"/>
              </a:rPr>
              <a:t>Multiple Payment Options</a:t>
            </a:r>
            <a:r>
              <a:rPr b="0" lang="en-US" sz="1600" spc="-1" strike="noStrike">
                <a:solidFill>
                  <a:srgbClr val="000000"/>
                </a:solidFill>
                <a:latin typeface="Tenorite"/>
                <a:ea typeface="Tenorite"/>
              </a:rPr>
              <a:t>: Supports various payment methods like bank transfer, mobile money, or card payment based on the customer’s location and language.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Tenorite"/>
                <a:ea typeface="Tenorite"/>
              </a:rPr>
              <a:t>Currency Conversion</a:t>
            </a:r>
            <a:r>
              <a:rPr b="0" lang="en-US" sz="1600" spc="-1" strike="noStrike">
                <a:solidFill>
                  <a:srgbClr val="000000"/>
                </a:solidFill>
                <a:latin typeface="Tenorite"/>
                <a:ea typeface="Tenorite"/>
              </a:rPr>
              <a:t>: Converts prices to the customer’s local currency for a seamless payment experience.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Tenorite"/>
                <a:ea typeface="Tenorite"/>
              </a:rPr>
              <a:t>Page Translation</a:t>
            </a:r>
            <a:r>
              <a:rPr b="0" lang="en-US" sz="1600" spc="-1" strike="noStrike">
                <a:solidFill>
                  <a:srgbClr val="000000"/>
                </a:solidFill>
                <a:latin typeface="Tenorite"/>
                <a:ea typeface="Tenorite"/>
              </a:rPr>
              <a:t>: Translates the payment page to the customer’s language, fostering trust and ease of use.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Tenorite"/>
                <a:ea typeface="Tenorite"/>
              </a:rPr>
              <a:t>Personalized Invoices or Subscriptions</a:t>
            </a:r>
            <a:r>
              <a:rPr b="0" lang="en-US" sz="1600" spc="-1" strike="noStrike">
                <a:solidFill>
                  <a:srgbClr val="000000"/>
                </a:solidFill>
                <a:latin typeface="Tenorite"/>
                <a:ea typeface="Tenorite"/>
              </a:rPr>
              <a:t>: Generates personalized invoices or subscriptions reflecting the customer’s payment details, frequency, and terms.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Tenorite"/>
                <a:ea typeface="Tenorite"/>
              </a:rPr>
              <a:t>Feedback and Confirmation</a:t>
            </a:r>
            <a:r>
              <a:rPr b="0" lang="en-US" sz="1600" spc="-1" strike="noStrike">
                <a:solidFill>
                  <a:srgbClr val="000000"/>
                </a:solidFill>
                <a:latin typeface="Tenorite"/>
                <a:ea typeface="Tenorite"/>
              </a:rPr>
              <a:t>: Provides feedback and confirmation to the customer after the payment is completed, enhancing customer satisfaction.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Footer Placeholder 3"/>
          <p:cNvSpPr/>
          <p:nvPr/>
        </p:nvSpPr>
        <p:spPr>
          <a:xfrm>
            <a:off x="3672360" y="5590080"/>
            <a:ext cx="406152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1750" spc="-1" strike="noStrike">
                <a:solidFill>
                  <a:srgbClr val="000000"/>
                </a:solidFill>
                <a:latin typeface="Tenorite"/>
              </a:rPr>
              <a:t>Key features/ Highlights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Slide Number Placeholder 4"/>
          <p:cNvSpPr/>
          <p:nvPr/>
        </p:nvSpPr>
        <p:spPr>
          <a:xfrm>
            <a:off x="9760680" y="5590080"/>
            <a:ext cx="15836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fld id="{5B7C3593-92AA-49CC-8B0A-8A7BC3D26724}" type="slidenum">
              <a:rPr b="0" lang="en-US" sz="1770" spc="-1" strike="noStrike">
                <a:solidFill>
                  <a:srgbClr val="000000"/>
                </a:solidFill>
                <a:latin typeface="Tenorite"/>
              </a:rPr>
              <a:t>9</a:t>
            </a:fld>
            <a:endParaRPr b="0" lang="en-US" sz="17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1</TotalTime>
  <Application>LibreOffice/7.5.9.2$Linux_X86_64 LibreOffice_project/50$Build-2</Application>
  <AppVersion>15.0000</AppVersion>
  <Words>422</Words>
  <Paragraphs>142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2024-02-13T21:36:39Z</dcterms:created>
  <dc:creator/>
  <dc:description/>
  <dc:language>en-US</dc:language>
  <cp:lastModifiedBy/>
  <dcterms:modified xsi:type="dcterms:W3CDTF">2024-02-14T10:33:15Z</dcterms:modified>
  <cp:revision>214</cp:revision>
  <dc:subject/>
  <dc:title>Presentation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PresentationFormat">
    <vt:lpwstr>Widescreen</vt:lpwstr>
  </property>
  <property fmtid="{D5CDD505-2E9C-101B-9397-08002B2CF9AE}" pid="5" name="Slides">
    <vt:i4>11</vt:i4>
  </property>
</Properties>
</file>