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47"/>
  </p:notesMasterIdLst>
  <p:sldIdLst>
    <p:sldId id="256" r:id="rId2"/>
    <p:sldId id="281" r:id="rId3"/>
    <p:sldId id="257" r:id="rId4"/>
    <p:sldId id="258" r:id="rId5"/>
    <p:sldId id="261" r:id="rId6"/>
    <p:sldId id="259" r:id="rId7"/>
    <p:sldId id="262" r:id="rId8"/>
    <p:sldId id="260" r:id="rId9"/>
    <p:sldId id="263" r:id="rId10"/>
    <p:sldId id="264" r:id="rId11"/>
    <p:sldId id="271" r:id="rId12"/>
    <p:sldId id="272" r:id="rId13"/>
    <p:sldId id="273" r:id="rId14"/>
    <p:sldId id="274" r:id="rId15"/>
    <p:sldId id="265" r:id="rId16"/>
    <p:sldId id="266" r:id="rId17"/>
    <p:sldId id="267" r:id="rId18"/>
    <p:sldId id="268" r:id="rId19"/>
    <p:sldId id="269" r:id="rId20"/>
    <p:sldId id="270" r:id="rId21"/>
    <p:sldId id="275" r:id="rId22"/>
    <p:sldId id="276" r:id="rId23"/>
    <p:sldId id="277" r:id="rId24"/>
    <p:sldId id="278" r:id="rId25"/>
    <p:sldId id="279" r:id="rId26"/>
    <p:sldId id="280" r:id="rId27"/>
    <p:sldId id="283" r:id="rId28"/>
    <p:sldId id="282"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FFC8D-37E9-4331-8BFF-904FD290E258}" type="datetimeFigureOut">
              <a:rPr lang="en-IN" smtClean="0"/>
              <a:t>05-10-2021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36251-E9B6-43AC-8A7D-C5E2BC128FF5}" type="slidenum">
              <a:rPr lang="en-IN" smtClean="0"/>
              <a:t>‹#›</a:t>
            </a:fld>
            <a:endParaRPr lang="en-IN"/>
          </a:p>
        </p:txBody>
      </p:sp>
    </p:spTree>
    <p:extLst>
      <p:ext uri="{BB962C8B-B14F-4D97-AF65-F5344CB8AC3E}">
        <p14:creationId xmlns:p14="http://schemas.microsoft.com/office/powerpoint/2010/main" val="1232877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236251-E9B6-43AC-8A7D-C5E2BC128FF5}" type="slidenum">
              <a:rPr lang="en-IN" smtClean="0"/>
              <a:t>20</a:t>
            </a:fld>
            <a:endParaRPr lang="en-IN"/>
          </a:p>
        </p:txBody>
      </p:sp>
    </p:spTree>
    <p:extLst>
      <p:ext uri="{BB962C8B-B14F-4D97-AF65-F5344CB8AC3E}">
        <p14:creationId xmlns:p14="http://schemas.microsoft.com/office/powerpoint/2010/main" val="2761914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3F55BB-E7BB-4EE6-AE94-E28C026DB1BE}"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27E1C-6E92-48B0-BA61-C24516C7876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47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F55BB-E7BB-4EE6-AE94-E28C026DB1BE}"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27E1C-6E92-48B0-BA61-C24516C78769}" type="slidenum">
              <a:rPr lang="en-IN" smtClean="0"/>
              <a:t>‹#›</a:t>
            </a:fld>
            <a:endParaRPr lang="en-IN"/>
          </a:p>
        </p:txBody>
      </p:sp>
    </p:spTree>
    <p:extLst>
      <p:ext uri="{BB962C8B-B14F-4D97-AF65-F5344CB8AC3E}">
        <p14:creationId xmlns:p14="http://schemas.microsoft.com/office/powerpoint/2010/main" val="313559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F55BB-E7BB-4EE6-AE94-E28C026DB1BE}"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27E1C-6E92-48B0-BA61-C24516C78769}" type="slidenum">
              <a:rPr lang="en-IN" smtClean="0"/>
              <a:t>‹#›</a:t>
            </a:fld>
            <a:endParaRPr lang="en-IN"/>
          </a:p>
        </p:txBody>
      </p:sp>
    </p:spTree>
    <p:extLst>
      <p:ext uri="{BB962C8B-B14F-4D97-AF65-F5344CB8AC3E}">
        <p14:creationId xmlns:p14="http://schemas.microsoft.com/office/powerpoint/2010/main" val="407125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F55BB-E7BB-4EE6-AE94-E28C026DB1BE}"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27E1C-6E92-48B0-BA61-C24516C78769}" type="slidenum">
              <a:rPr lang="en-IN" smtClean="0"/>
              <a:t>‹#›</a:t>
            </a:fld>
            <a:endParaRPr lang="en-IN"/>
          </a:p>
        </p:txBody>
      </p:sp>
    </p:spTree>
    <p:extLst>
      <p:ext uri="{BB962C8B-B14F-4D97-AF65-F5344CB8AC3E}">
        <p14:creationId xmlns:p14="http://schemas.microsoft.com/office/powerpoint/2010/main" val="173796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3F55BB-E7BB-4EE6-AE94-E28C026DB1BE}"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27E1C-6E92-48B0-BA61-C24516C7876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25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3F55BB-E7BB-4EE6-AE94-E28C026DB1BE}"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727E1C-6E92-48B0-BA61-C24516C78769}" type="slidenum">
              <a:rPr lang="en-IN" smtClean="0"/>
              <a:t>‹#›</a:t>
            </a:fld>
            <a:endParaRPr lang="en-IN"/>
          </a:p>
        </p:txBody>
      </p:sp>
    </p:spTree>
    <p:extLst>
      <p:ext uri="{BB962C8B-B14F-4D97-AF65-F5344CB8AC3E}">
        <p14:creationId xmlns:p14="http://schemas.microsoft.com/office/powerpoint/2010/main" val="307693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3F55BB-E7BB-4EE6-AE94-E28C026DB1BE}" type="datetimeFigureOut">
              <a:rPr lang="en-IN" smtClean="0"/>
              <a:t>05-10-2021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727E1C-6E92-48B0-BA61-C24516C78769}" type="slidenum">
              <a:rPr lang="en-IN" smtClean="0"/>
              <a:t>‹#›</a:t>
            </a:fld>
            <a:endParaRPr lang="en-IN"/>
          </a:p>
        </p:txBody>
      </p:sp>
    </p:spTree>
    <p:extLst>
      <p:ext uri="{BB962C8B-B14F-4D97-AF65-F5344CB8AC3E}">
        <p14:creationId xmlns:p14="http://schemas.microsoft.com/office/powerpoint/2010/main" val="421754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3F55BB-E7BB-4EE6-AE94-E28C026DB1BE}" type="datetimeFigureOut">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727E1C-6E92-48B0-BA61-C24516C78769}" type="slidenum">
              <a:rPr lang="en-IN" smtClean="0"/>
              <a:t>‹#›</a:t>
            </a:fld>
            <a:endParaRPr lang="en-IN"/>
          </a:p>
        </p:txBody>
      </p:sp>
    </p:spTree>
    <p:extLst>
      <p:ext uri="{BB962C8B-B14F-4D97-AF65-F5344CB8AC3E}">
        <p14:creationId xmlns:p14="http://schemas.microsoft.com/office/powerpoint/2010/main" val="109587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3F55BB-E7BB-4EE6-AE94-E28C026DB1BE}" type="datetimeFigureOut">
              <a:rPr lang="en-IN" smtClean="0"/>
              <a:t>05-10-2021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0727E1C-6E92-48B0-BA61-C24516C78769}" type="slidenum">
              <a:rPr lang="en-IN" smtClean="0"/>
              <a:t>‹#›</a:t>
            </a:fld>
            <a:endParaRPr lang="en-IN"/>
          </a:p>
        </p:txBody>
      </p:sp>
    </p:spTree>
    <p:extLst>
      <p:ext uri="{BB962C8B-B14F-4D97-AF65-F5344CB8AC3E}">
        <p14:creationId xmlns:p14="http://schemas.microsoft.com/office/powerpoint/2010/main" val="301507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3F55BB-E7BB-4EE6-AE94-E28C026DB1BE}" type="datetimeFigureOut">
              <a:rPr lang="en-IN" smtClean="0"/>
              <a:t>05-10-2021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727E1C-6E92-48B0-BA61-C24516C78769}" type="slidenum">
              <a:rPr lang="en-IN" smtClean="0"/>
              <a:t>‹#›</a:t>
            </a:fld>
            <a:endParaRPr lang="en-IN"/>
          </a:p>
        </p:txBody>
      </p:sp>
    </p:spTree>
    <p:extLst>
      <p:ext uri="{BB962C8B-B14F-4D97-AF65-F5344CB8AC3E}">
        <p14:creationId xmlns:p14="http://schemas.microsoft.com/office/powerpoint/2010/main" val="316313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3F55BB-E7BB-4EE6-AE94-E28C026DB1BE}"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727E1C-6E92-48B0-BA61-C24516C78769}" type="slidenum">
              <a:rPr lang="en-IN" smtClean="0"/>
              <a:t>‹#›</a:t>
            </a:fld>
            <a:endParaRPr lang="en-IN"/>
          </a:p>
        </p:txBody>
      </p:sp>
    </p:spTree>
    <p:extLst>
      <p:ext uri="{BB962C8B-B14F-4D97-AF65-F5344CB8AC3E}">
        <p14:creationId xmlns:p14="http://schemas.microsoft.com/office/powerpoint/2010/main" val="36516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3F55BB-E7BB-4EE6-AE94-E28C026DB1BE}" type="datetimeFigureOut">
              <a:rPr lang="en-IN" smtClean="0"/>
              <a:t>05-10-2021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727E1C-6E92-48B0-BA61-C24516C7876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54400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BC5B-CD2B-485E-8FD7-78C1664284AD}"/>
              </a:ext>
            </a:extLst>
          </p:cNvPr>
          <p:cNvSpPr>
            <a:spLocks noGrp="1"/>
          </p:cNvSpPr>
          <p:nvPr>
            <p:ph type="ctrTitle"/>
          </p:nvPr>
        </p:nvSpPr>
        <p:spPr/>
        <p:txBody>
          <a:bodyPr>
            <a:normAutofit/>
          </a:bodyPr>
          <a:lstStyle/>
          <a:p>
            <a:r>
              <a:rPr lang="en-US" sz="3200" dirty="0">
                <a:latin typeface="+mn-lt"/>
              </a:rPr>
              <a:t>Data Analysis</a:t>
            </a:r>
            <a:endParaRPr lang="en-IN" sz="3200" dirty="0">
              <a:latin typeface="+mn-lt"/>
            </a:endParaRPr>
          </a:p>
        </p:txBody>
      </p:sp>
      <p:sp>
        <p:nvSpPr>
          <p:cNvPr id="3" name="Subtitle 2">
            <a:extLst>
              <a:ext uri="{FF2B5EF4-FFF2-40B4-BE49-F238E27FC236}">
                <a16:creationId xmlns:a16="http://schemas.microsoft.com/office/drawing/2014/main" id="{3DDF45CB-B7E8-4A65-A246-5D1F915A56CD}"/>
              </a:ext>
            </a:extLst>
          </p:cNvPr>
          <p:cNvSpPr>
            <a:spLocks noGrp="1"/>
          </p:cNvSpPr>
          <p:nvPr>
            <p:ph type="subTitle" idx="1"/>
          </p:nvPr>
        </p:nvSpPr>
        <p:spPr/>
        <p:txBody>
          <a:bodyPr/>
          <a:lstStyle/>
          <a:p>
            <a:r>
              <a:rPr lang="en-US" dirty="0"/>
              <a:t>Python for data science</a:t>
            </a:r>
          </a:p>
          <a:p>
            <a:endParaRPr lang="en-IN" dirty="0"/>
          </a:p>
        </p:txBody>
      </p:sp>
      <p:pic>
        <p:nvPicPr>
          <p:cNvPr id="5" name="Picture 4">
            <a:extLst>
              <a:ext uri="{FF2B5EF4-FFF2-40B4-BE49-F238E27FC236}">
                <a16:creationId xmlns:a16="http://schemas.microsoft.com/office/drawing/2014/main" id="{9A2E50C8-95EA-4E3C-831F-E1F6EC4D8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980" y="758952"/>
            <a:ext cx="3695700" cy="1238250"/>
          </a:xfrm>
          <a:prstGeom prst="rect">
            <a:avLst/>
          </a:prstGeom>
        </p:spPr>
      </p:pic>
      <p:pic>
        <p:nvPicPr>
          <p:cNvPr id="7" name="Picture 6">
            <a:extLst>
              <a:ext uri="{FF2B5EF4-FFF2-40B4-BE49-F238E27FC236}">
                <a16:creationId xmlns:a16="http://schemas.microsoft.com/office/drawing/2014/main" id="{FAEE6027-5D06-4292-91C9-0A9B73029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51" y="608007"/>
            <a:ext cx="4872106" cy="1389195"/>
          </a:xfrm>
          <a:prstGeom prst="rect">
            <a:avLst/>
          </a:prstGeom>
        </p:spPr>
      </p:pic>
    </p:spTree>
    <p:extLst>
      <p:ext uri="{BB962C8B-B14F-4D97-AF65-F5344CB8AC3E}">
        <p14:creationId xmlns:p14="http://schemas.microsoft.com/office/powerpoint/2010/main" val="178738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2C1C-BCC0-4F71-B12E-28140E10BCBE}"/>
              </a:ext>
            </a:extLst>
          </p:cNvPr>
          <p:cNvSpPr>
            <a:spLocks noGrp="1"/>
          </p:cNvSpPr>
          <p:nvPr>
            <p:ph type="title"/>
          </p:nvPr>
        </p:nvSpPr>
        <p:spPr>
          <a:xfrm>
            <a:off x="1097280" y="286604"/>
            <a:ext cx="10058400" cy="1430229"/>
          </a:xfrm>
        </p:spPr>
        <p:txBody>
          <a:bodyPr>
            <a:normAutofit fontScale="90000"/>
          </a:bodyPr>
          <a:lstStyle/>
          <a:p>
            <a:br>
              <a:rPr lang="en-IN" b="0" dirty="0">
                <a:solidFill>
                  <a:srgbClr val="0E101A"/>
                </a:solidFill>
                <a:effectLst/>
              </a:rPr>
            </a:br>
            <a:r>
              <a:rPr lang="en-IN" sz="3100" b="0" dirty="0">
                <a:solidFill>
                  <a:srgbClr val="0E101A"/>
                </a:solidFill>
                <a:effectLst/>
                <a:latin typeface="+mn-lt"/>
              </a:rPr>
              <a:t>Lambda function </a:t>
            </a:r>
            <a:br>
              <a:rPr lang="en-IN" b="0" dirty="0">
                <a:solidFill>
                  <a:srgbClr val="0E101A"/>
                </a:solidFill>
                <a:effectLst/>
              </a:rPr>
            </a:br>
            <a:endParaRPr lang="en-IN" dirty="0"/>
          </a:p>
        </p:txBody>
      </p:sp>
      <p:sp>
        <p:nvSpPr>
          <p:cNvPr id="3" name="Content Placeholder 2">
            <a:extLst>
              <a:ext uri="{FF2B5EF4-FFF2-40B4-BE49-F238E27FC236}">
                <a16:creationId xmlns:a16="http://schemas.microsoft.com/office/drawing/2014/main" id="{9584236C-926B-4A50-815A-A12B700CC6EA}"/>
              </a:ext>
            </a:extLst>
          </p:cNvPr>
          <p:cNvSpPr>
            <a:spLocks noGrp="1"/>
          </p:cNvSpPr>
          <p:nvPr>
            <p:ph idx="1"/>
          </p:nvPr>
        </p:nvSpPr>
        <p:spPr/>
        <p:txBody>
          <a:bodyPr/>
          <a:lstStyle/>
          <a:p>
            <a:pPr>
              <a:buFont typeface="Wingdings" panose="05000000000000000000" pitchFamily="2" charset="2"/>
              <a:buChar char="v"/>
            </a:pPr>
            <a:r>
              <a:rPr lang="en-US" dirty="0"/>
              <a:t>Use lambda functions to create new and alter existing columns.</a:t>
            </a:r>
          </a:p>
          <a:p>
            <a:pPr>
              <a:buFont typeface="Wingdings" panose="05000000000000000000" pitchFamily="2" charset="2"/>
              <a:buChar char="v"/>
            </a:pPr>
            <a:r>
              <a:rPr lang="en-US" dirty="0"/>
              <a:t>for example: Say you want to create a new column indicating whether a given order was profitable or not (1/0).You need to apply a function which returns 1 if Profit &gt; 0, else 0. This can be easily done using the apply() method on a column of the data frame.</a:t>
            </a:r>
          </a:p>
          <a:p>
            <a:pPr>
              <a:buFont typeface="Wingdings" panose="05000000000000000000" pitchFamily="2" charset="2"/>
              <a:buChar char="v"/>
            </a:pPr>
            <a:r>
              <a:rPr lang="en-US" b="0" i="0" dirty="0">
                <a:solidFill>
                  <a:srgbClr val="091E42"/>
                </a:solidFill>
                <a:effectLst/>
                <a:latin typeface="freight-text-pro"/>
              </a:rPr>
              <a:t>we can create a new column using the existing columns in our data frame. Columns which are created by the user are known as 'Derived Variables'. Derived variables increase the information conveyed by the data frame.</a:t>
            </a:r>
          </a:p>
          <a:p>
            <a:pPr>
              <a:buFont typeface="Wingdings" panose="05000000000000000000" pitchFamily="2" charset="2"/>
              <a:buChar char="v"/>
            </a:pPr>
            <a:r>
              <a:rPr lang="en-US" dirty="0"/>
              <a:t>for example : df['profit_per_qty'] = df['Profit']/df['Order_Quantity’]</a:t>
            </a:r>
          </a:p>
          <a:p>
            <a:pPr>
              <a:buFont typeface="Wingdings" panose="05000000000000000000" pitchFamily="2" charset="2"/>
              <a:buChar char="v"/>
            </a:pPr>
            <a:endParaRPr lang="en-IN" dirty="0"/>
          </a:p>
        </p:txBody>
      </p:sp>
      <p:pic>
        <p:nvPicPr>
          <p:cNvPr id="4" name="Picture 3">
            <a:extLst>
              <a:ext uri="{FF2B5EF4-FFF2-40B4-BE49-F238E27FC236}">
                <a16:creationId xmlns:a16="http://schemas.microsoft.com/office/drawing/2014/main" id="{0BCE6AB7-9252-4BD8-A254-861AD62CF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445" y="583164"/>
            <a:ext cx="3386235" cy="1122474"/>
          </a:xfrm>
          <a:prstGeom prst="rect">
            <a:avLst/>
          </a:prstGeom>
        </p:spPr>
      </p:pic>
    </p:spTree>
    <p:extLst>
      <p:ext uri="{BB962C8B-B14F-4D97-AF65-F5344CB8AC3E}">
        <p14:creationId xmlns:p14="http://schemas.microsoft.com/office/powerpoint/2010/main" val="210260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7C3D-C350-427F-B1A6-5B45B503E09D}"/>
              </a:ext>
            </a:extLst>
          </p:cNvPr>
          <p:cNvSpPr>
            <a:spLocks noGrp="1"/>
          </p:cNvSpPr>
          <p:nvPr>
            <p:ph type="title"/>
          </p:nvPr>
        </p:nvSpPr>
        <p:spPr/>
        <p:txBody>
          <a:bodyPr/>
          <a:lstStyle/>
          <a:p>
            <a:r>
              <a:rPr lang="en-US" b="1" i="0" dirty="0">
                <a:solidFill>
                  <a:srgbClr val="0A0A0A"/>
                </a:solidFill>
                <a:effectLst/>
                <a:latin typeface="Playfair Display" panose="020B0604020202020204" pitchFamily="2" charset="0"/>
              </a:rPr>
              <a:t>     Data Science Project Life Cycle</a:t>
            </a:r>
            <a:br>
              <a:rPr lang="en-US" b="1" i="0" dirty="0">
                <a:solidFill>
                  <a:srgbClr val="0A0A0A"/>
                </a:solidFill>
                <a:effectLst/>
                <a:latin typeface="Playfair Display" panose="020B0604020202020204" pitchFamily="2" charset="0"/>
              </a:rPr>
            </a:br>
            <a:endParaRPr lang="en-IN" dirty="0"/>
          </a:p>
        </p:txBody>
      </p:sp>
      <p:pic>
        <p:nvPicPr>
          <p:cNvPr id="5" name="Content Placeholder 4">
            <a:extLst>
              <a:ext uri="{FF2B5EF4-FFF2-40B4-BE49-F238E27FC236}">
                <a16:creationId xmlns:a16="http://schemas.microsoft.com/office/drawing/2014/main" id="{A79429ED-E552-4225-BCCD-5DD5DF4472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439" y="1958230"/>
            <a:ext cx="4901104" cy="4022725"/>
          </a:xfrm>
        </p:spPr>
      </p:pic>
      <p:pic>
        <p:nvPicPr>
          <p:cNvPr id="4" name="Picture 3">
            <a:extLst>
              <a:ext uri="{FF2B5EF4-FFF2-40B4-BE49-F238E27FC236}">
                <a16:creationId xmlns:a16="http://schemas.microsoft.com/office/drawing/2014/main" id="{8977F477-85D5-4571-8307-94811A243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6445" y="2509935"/>
            <a:ext cx="5365839" cy="3107094"/>
          </a:xfrm>
          <a:prstGeom prst="rect">
            <a:avLst/>
          </a:prstGeom>
        </p:spPr>
      </p:pic>
    </p:spTree>
    <p:extLst>
      <p:ext uri="{BB962C8B-B14F-4D97-AF65-F5344CB8AC3E}">
        <p14:creationId xmlns:p14="http://schemas.microsoft.com/office/powerpoint/2010/main" val="14582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A6A4-3A69-4268-B38B-8BF96F8D571F}"/>
              </a:ext>
            </a:extLst>
          </p:cNvPr>
          <p:cNvSpPr>
            <a:spLocks noGrp="1"/>
          </p:cNvSpPr>
          <p:nvPr>
            <p:ph type="title"/>
          </p:nvPr>
        </p:nvSpPr>
        <p:spPr>
          <a:xfrm>
            <a:off x="1097280" y="286603"/>
            <a:ext cx="10058400" cy="1047675"/>
          </a:xfrm>
        </p:spPr>
        <p:txBody>
          <a:bodyPr>
            <a:normAutofit/>
          </a:bodyPr>
          <a:lstStyle/>
          <a:p>
            <a:r>
              <a:rPr lang="en-US" sz="2800" dirty="0">
                <a:latin typeface="+mn-lt"/>
              </a:rPr>
              <a:t>Life cycle</a:t>
            </a:r>
            <a:endParaRPr lang="en-IN" sz="2800" dirty="0">
              <a:latin typeface="+mn-lt"/>
            </a:endParaRPr>
          </a:p>
        </p:txBody>
      </p:sp>
      <p:sp>
        <p:nvSpPr>
          <p:cNvPr id="3" name="Content Placeholder 2">
            <a:extLst>
              <a:ext uri="{FF2B5EF4-FFF2-40B4-BE49-F238E27FC236}">
                <a16:creationId xmlns:a16="http://schemas.microsoft.com/office/drawing/2014/main" id="{F051E316-CC67-4986-8510-3BE679E154B6}"/>
              </a:ext>
            </a:extLst>
          </p:cNvPr>
          <p:cNvSpPr>
            <a:spLocks noGrp="1"/>
          </p:cNvSpPr>
          <p:nvPr>
            <p:ph idx="1"/>
          </p:nvPr>
        </p:nvSpPr>
        <p:spPr/>
        <p:txBody>
          <a:bodyPr>
            <a:normAutofit lnSpcReduction="10000"/>
          </a:bodyPr>
          <a:lstStyle/>
          <a:p>
            <a:pPr>
              <a:spcBef>
                <a:spcPts val="0"/>
              </a:spcBef>
              <a:spcAft>
                <a:spcPts val="0"/>
              </a:spcAft>
            </a:pPr>
            <a:r>
              <a:rPr lang="en-US" b="1" dirty="0">
                <a:solidFill>
                  <a:srgbClr val="0E101A"/>
                </a:solidFill>
                <a:effectLst/>
              </a:rPr>
              <a:t>1. Business Understanding:</a:t>
            </a:r>
            <a:endParaRPr lang="en-US" dirty="0">
              <a:solidFill>
                <a:srgbClr val="0E101A"/>
              </a:solidFill>
              <a:effectLst/>
            </a:endParaRPr>
          </a:p>
          <a:p>
            <a:pPr>
              <a:spcBef>
                <a:spcPts val="0"/>
              </a:spcBef>
              <a:spcAft>
                <a:spcPts val="0"/>
              </a:spcAft>
              <a:buFont typeface="Wingdings" panose="05000000000000000000" pitchFamily="2" charset="2"/>
              <a:buChar char="Ø"/>
            </a:pPr>
            <a:r>
              <a:rPr lang="en-US" dirty="0">
                <a:solidFill>
                  <a:srgbClr val="0E101A"/>
                </a:solidFill>
                <a:effectLst/>
              </a:rPr>
              <a:t>Business Understanding plays a key role in the success of any project. </a:t>
            </a:r>
          </a:p>
          <a:p>
            <a:pPr>
              <a:spcBef>
                <a:spcPts val="0"/>
              </a:spcBef>
              <a:spcAft>
                <a:spcPts val="0"/>
              </a:spcAft>
              <a:buFont typeface="Wingdings" panose="05000000000000000000" pitchFamily="2" charset="2"/>
              <a:buChar char="Ø"/>
            </a:pPr>
            <a:r>
              <a:rPr lang="en-US" dirty="0">
                <a:solidFill>
                  <a:srgbClr val="0E101A"/>
                </a:solidFill>
                <a:effectLst/>
              </a:rPr>
              <a:t>Every domain and business work with a set of rules and goals. In order to acquire the correct data, we should be able to understand the business. </a:t>
            </a:r>
          </a:p>
          <a:p>
            <a:pPr marL="0" indent="0">
              <a:spcBef>
                <a:spcPts val="0"/>
              </a:spcBef>
              <a:spcAft>
                <a:spcPts val="0"/>
              </a:spcAft>
              <a:buNone/>
            </a:pPr>
            <a:endParaRPr lang="en-US" dirty="0">
              <a:solidFill>
                <a:srgbClr val="0E101A"/>
              </a:solidFill>
              <a:effectLst/>
            </a:endParaRPr>
          </a:p>
          <a:p>
            <a:pPr>
              <a:spcBef>
                <a:spcPts val="0"/>
              </a:spcBef>
              <a:spcAft>
                <a:spcPts val="0"/>
              </a:spcAft>
            </a:pPr>
            <a:r>
              <a:rPr lang="en-US" b="1" dirty="0">
                <a:solidFill>
                  <a:srgbClr val="0E101A"/>
                </a:solidFill>
                <a:effectLst/>
              </a:rPr>
              <a:t>2. Data Collection:</a:t>
            </a:r>
            <a:endParaRPr lang="en-US" dirty="0">
              <a:solidFill>
                <a:srgbClr val="0E101A"/>
              </a:solidFill>
              <a:effectLst/>
            </a:endParaRPr>
          </a:p>
          <a:p>
            <a:pPr>
              <a:spcBef>
                <a:spcPts val="0"/>
              </a:spcBef>
              <a:spcAft>
                <a:spcPts val="0"/>
              </a:spcAft>
              <a:buFont typeface="Wingdings" panose="05000000000000000000" pitchFamily="2" charset="2"/>
              <a:buChar char="Ø"/>
            </a:pPr>
            <a:r>
              <a:rPr lang="en-US" dirty="0">
                <a:solidFill>
                  <a:srgbClr val="0E101A"/>
                </a:solidFill>
                <a:effectLst/>
              </a:rPr>
              <a:t>Data could be from various sources which could be – logs from web servers, data from online repositories, data from databases, social media data, data in excel sheets, so in short, data can come from any source.  </a:t>
            </a:r>
          </a:p>
          <a:p>
            <a:pPr marL="0" indent="0">
              <a:spcBef>
                <a:spcPts val="0"/>
              </a:spcBef>
              <a:spcAft>
                <a:spcPts val="0"/>
              </a:spcAft>
              <a:buNone/>
            </a:pPr>
            <a:endParaRPr lang="en-US" dirty="0">
              <a:solidFill>
                <a:srgbClr val="0E101A"/>
              </a:solidFill>
              <a:effectLst/>
            </a:endParaRPr>
          </a:p>
          <a:p>
            <a:pPr>
              <a:spcBef>
                <a:spcPts val="0"/>
              </a:spcBef>
              <a:spcAft>
                <a:spcPts val="0"/>
              </a:spcAft>
            </a:pPr>
            <a:r>
              <a:rPr lang="en-US" b="1" dirty="0">
                <a:solidFill>
                  <a:srgbClr val="0E101A"/>
                </a:solidFill>
                <a:effectLst/>
              </a:rPr>
              <a:t>3. Data Preparation:</a:t>
            </a:r>
          </a:p>
          <a:p>
            <a:pPr>
              <a:spcBef>
                <a:spcPts val="0"/>
              </a:spcBef>
              <a:spcAft>
                <a:spcPts val="0"/>
              </a:spcAft>
              <a:buFont typeface="Wingdings" panose="05000000000000000000" pitchFamily="2" charset="2"/>
              <a:buChar char="Ø"/>
            </a:pPr>
            <a:r>
              <a:rPr lang="en-US" dirty="0"/>
              <a:t>Data may be or may not be in the required format. To perform any analytical step on the data it needs to be in a certain format. </a:t>
            </a:r>
          </a:p>
          <a:p>
            <a:pPr>
              <a:spcBef>
                <a:spcPts val="0"/>
              </a:spcBef>
              <a:spcAft>
                <a:spcPts val="0"/>
              </a:spcAft>
              <a:buFont typeface="Wingdings" panose="05000000000000000000" pitchFamily="2" charset="2"/>
              <a:buChar char="Ø"/>
            </a:pPr>
            <a:r>
              <a:rPr lang="en-US" dirty="0"/>
              <a:t>It could also be said that data needs to be </a:t>
            </a:r>
            <a:r>
              <a:rPr lang="en-US" b="1" i="1" dirty="0">
                <a:solidFill>
                  <a:srgbClr val="0E101A"/>
                </a:solidFill>
                <a:effectLst/>
              </a:rPr>
              <a:t>cleaned </a:t>
            </a:r>
            <a:r>
              <a:rPr lang="en-US" dirty="0"/>
              <a:t>before processing any further. Thus, this step is also known as </a:t>
            </a:r>
            <a:r>
              <a:rPr lang="en-US" b="1" dirty="0">
                <a:solidFill>
                  <a:srgbClr val="0E101A"/>
                </a:solidFill>
                <a:effectLst/>
              </a:rPr>
              <a:t>Data Cleaning </a:t>
            </a:r>
            <a:r>
              <a:rPr lang="en-US" dirty="0"/>
              <a:t>or </a:t>
            </a:r>
            <a:r>
              <a:rPr lang="en-US" b="1" dirty="0">
                <a:solidFill>
                  <a:srgbClr val="0E101A"/>
                </a:solidFill>
                <a:effectLst/>
              </a:rPr>
              <a:t>Data Wrangling.</a:t>
            </a:r>
            <a:endParaRPr lang="en-US" dirty="0">
              <a:solidFill>
                <a:srgbClr val="0E101A"/>
              </a:solidFill>
              <a:effectLst/>
            </a:endParaRPr>
          </a:p>
          <a:p>
            <a:endParaRPr lang="en-IN" dirty="0"/>
          </a:p>
        </p:txBody>
      </p:sp>
    </p:spTree>
    <p:extLst>
      <p:ext uri="{BB962C8B-B14F-4D97-AF65-F5344CB8AC3E}">
        <p14:creationId xmlns:p14="http://schemas.microsoft.com/office/powerpoint/2010/main" val="77108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BCC8-5316-4636-9F4F-6E22E305B5B1}"/>
              </a:ext>
            </a:extLst>
          </p:cNvPr>
          <p:cNvSpPr>
            <a:spLocks noGrp="1"/>
          </p:cNvSpPr>
          <p:nvPr>
            <p:ph type="title"/>
          </p:nvPr>
        </p:nvSpPr>
        <p:spPr>
          <a:xfrm>
            <a:off x="1097280" y="286603"/>
            <a:ext cx="10058400" cy="1029013"/>
          </a:xfrm>
        </p:spPr>
        <p:txBody>
          <a:bodyPr>
            <a:normAutofit/>
          </a:bodyPr>
          <a:lstStyle/>
          <a:p>
            <a:r>
              <a:rPr lang="en-US" sz="2800" dirty="0">
                <a:latin typeface="+mn-lt"/>
              </a:rPr>
              <a:t>Life cycle</a:t>
            </a:r>
            <a:endParaRPr lang="en-IN" sz="2800" dirty="0">
              <a:latin typeface="+mn-lt"/>
            </a:endParaRPr>
          </a:p>
        </p:txBody>
      </p:sp>
      <p:sp>
        <p:nvSpPr>
          <p:cNvPr id="3" name="Content Placeholder 2">
            <a:extLst>
              <a:ext uri="{FF2B5EF4-FFF2-40B4-BE49-F238E27FC236}">
                <a16:creationId xmlns:a16="http://schemas.microsoft.com/office/drawing/2014/main" id="{AB1D97EA-B98C-4929-98D3-41C4026C2BA0}"/>
              </a:ext>
            </a:extLst>
          </p:cNvPr>
          <p:cNvSpPr>
            <a:spLocks noGrp="1"/>
          </p:cNvSpPr>
          <p:nvPr>
            <p:ph idx="1"/>
          </p:nvPr>
        </p:nvSpPr>
        <p:spPr/>
        <p:txBody>
          <a:bodyPr>
            <a:normAutofit fontScale="92500" lnSpcReduction="10000"/>
          </a:bodyPr>
          <a:lstStyle/>
          <a:p>
            <a:r>
              <a:rPr lang="en-US" b="1" i="1" dirty="0">
                <a:solidFill>
                  <a:srgbClr val="0E101A"/>
                </a:solidFill>
                <a:effectLst/>
              </a:rPr>
              <a:t>4. Exploratory Data Analysis </a:t>
            </a:r>
            <a:r>
              <a:rPr lang="en-US" i="1" dirty="0">
                <a:solidFill>
                  <a:srgbClr val="0E101A"/>
                </a:solidFill>
                <a:effectLst/>
              </a:rPr>
              <a:t>(EDA) </a:t>
            </a:r>
            <a:r>
              <a:rPr lang="en-US" dirty="0">
                <a:solidFill>
                  <a:srgbClr val="0E101A"/>
                </a:solidFill>
                <a:effectLst/>
              </a:rPr>
              <a:t>plays an important role at this stage as summarization of clean data helps in identifying the structure, outliers, anomalies and patterns in the data. These insights could help in building the model.</a:t>
            </a:r>
          </a:p>
          <a:p>
            <a:endParaRPr lang="en-US" dirty="0">
              <a:solidFill>
                <a:srgbClr val="0E101A"/>
              </a:solidFill>
              <a:effectLst/>
            </a:endParaRPr>
          </a:p>
          <a:p>
            <a:pPr>
              <a:spcBef>
                <a:spcPts val="0"/>
              </a:spcBef>
              <a:spcAft>
                <a:spcPts val="0"/>
              </a:spcAft>
            </a:pPr>
            <a:r>
              <a:rPr lang="en-US" b="1" dirty="0">
                <a:solidFill>
                  <a:srgbClr val="0E101A"/>
                </a:solidFill>
              </a:rPr>
              <a:t>5</a:t>
            </a:r>
            <a:r>
              <a:rPr lang="en-US" dirty="0">
                <a:solidFill>
                  <a:srgbClr val="0E101A"/>
                </a:solidFill>
                <a:effectLst/>
              </a:rPr>
              <a:t>. </a:t>
            </a:r>
            <a:r>
              <a:rPr lang="en-US" b="1" dirty="0">
                <a:solidFill>
                  <a:srgbClr val="0E101A"/>
                </a:solidFill>
                <a:effectLst/>
              </a:rPr>
              <a:t>Data Modelling:</a:t>
            </a:r>
            <a:endParaRPr lang="en-US" dirty="0">
              <a:solidFill>
                <a:srgbClr val="0E101A"/>
              </a:solidFill>
              <a:effectLst/>
            </a:endParaRPr>
          </a:p>
          <a:p>
            <a:pPr>
              <a:spcBef>
                <a:spcPts val="0"/>
              </a:spcBef>
              <a:spcAft>
                <a:spcPts val="0"/>
              </a:spcAft>
              <a:buFont typeface="Wingdings" panose="05000000000000000000" pitchFamily="2" charset="2"/>
              <a:buChar char="Ø"/>
            </a:pPr>
            <a:r>
              <a:rPr lang="en-US" dirty="0">
                <a:solidFill>
                  <a:srgbClr val="0E101A"/>
                </a:solidFill>
                <a:effectLst/>
              </a:rPr>
              <a:t>Feature selection is one of the first things that you would like to do in this stage. Not all features might be essential for making predictions. </a:t>
            </a:r>
          </a:p>
          <a:p>
            <a:pPr>
              <a:spcBef>
                <a:spcPts val="0"/>
              </a:spcBef>
              <a:spcAft>
                <a:spcPts val="0"/>
              </a:spcAft>
              <a:buFont typeface="Wingdings" panose="05000000000000000000" pitchFamily="2" charset="2"/>
              <a:buChar char="Ø"/>
            </a:pPr>
            <a:r>
              <a:rPr lang="en-US" dirty="0">
                <a:solidFill>
                  <a:srgbClr val="0E101A"/>
                </a:solidFill>
                <a:effectLst/>
              </a:rPr>
              <a:t>It should be done such that features contributing to the prediction results should be selected.</a:t>
            </a:r>
          </a:p>
          <a:p>
            <a:pPr>
              <a:spcBef>
                <a:spcPts val="0"/>
              </a:spcBef>
              <a:spcAft>
                <a:spcPts val="0"/>
              </a:spcAft>
              <a:buFont typeface="Wingdings" panose="05000000000000000000" pitchFamily="2" charset="2"/>
              <a:buChar char="Ø"/>
            </a:pPr>
            <a:r>
              <a:rPr lang="en-US" dirty="0">
                <a:solidFill>
                  <a:srgbClr val="0E101A"/>
                </a:solidFill>
                <a:effectLst/>
              </a:rPr>
              <a:t>It is essential to identify what is the problem, is it a classification problem, regression or prediction problem, time series forecasting or a clustering problem. Once the problem type is sorted out model could be implemented.</a:t>
            </a:r>
          </a:p>
          <a:p>
            <a:pPr marL="0" indent="0">
              <a:spcBef>
                <a:spcPts val="0"/>
              </a:spcBef>
              <a:spcAft>
                <a:spcPts val="0"/>
              </a:spcAft>
              <a:buNone/>
            </a:pPr>
            <a:endParaRPr lang="en-US" dirty="0">
              <a:solidFill>
                <a:srgbClr val="0E101A"/>
              </a:solidFill>
              <a:effectLst/>
            </a:endParaRPr>
          </a:p>
          <a:p>
            <a:pPr>
              <a:spcBef>
                <a:spcPts val="0"/>
              </a:spcBef>
              <a:spcAft>
                <a:spcPts val="0"/>
              </a:spcAft>
            </a:pPr>
            <a:r>
              <a:rPr lang="en-US" b="1" dirty="0">
                <a:solidFill>
                  <a:srgbClr val="0E101A"/>
                </a:solidFill>
              </a:rPr>
              <a:t>6.Model Deployment:</a:t>
            </a:r>
          </a:p>
          <a:p>
            <a:pPr>
              <a:spcBef>
                <a:spcPts val="0"/>
              </a:spcBef>
              <a:spcAft>
                <a:spcPts val="0"/>
              </a:spcAft>
              <a:buFont typeface="Wingdings" panose="05000000000000000000" pitchFamily="2" charset="2"/>
              <a:buChar char="Ø"/>
            </a:pPr>
            <a:r>
              <a:rPr lang="en-US" b="0" i="0" dirty="0">
                <a:solidFill>
                  <a:srgbClr val="4D5356"/>
                </a:solidFill>
                <a:effectLst/>
                <a:latin typeface="-apple-system"/>
              </a:rPr>
              <a:t> machine learning models are first deployed in a pre-production or test environment before actually deploying them into production.</a:t>
            </a:r>
            <a:endParaRPr lang="en-US" b="1" dirty="0">
              <a:solidFill>
                <a:srgbClr val="0E101A"/>
              </a:solidFill>
              <a:effectLst/>
            </a:endParaRPr>
          </a:p>
          <a:p>
            <a:endParaRPr lang="en-US" dirty="0">
              <a:solidFill>
                <a:srgbClr val="0E101A"/>
              </a:solidFill>
              <a:effectLst/>
            </a:endParaRPr>
          </a:p>
          <a:p>
            <a:endParaRPr lang="en-IN" dirty="0"/>
          </a:p>
        </p:txBody>
      </p:sp>
    </p:spTree>
    <p:extLst>
      <p:ext uri="{BB962C8B-B14F-4D97-AF65-F5344CB8AC3E}">
        <p14:creationId xmlns:p14="http://schemas.microsoft.com/office/powerpoint/2010/main" val="302716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E8DA2B-F797-4D43-8BE0-F50978BA841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939925"/>
            <a:ext cx="5748338" cy="4022725"/>
          </a:xfrm>
        </p:spPr>
      </p:pic>
      <p:pic>
        <p:nvPicPr>
          <p:cNvPr id="7" name="Picture 6">
            <a:extLst>
              <a:ext uri="{FF2B5EF4-FFF2-40B4-BE49-F238E27FC236}">
                <a16:creationId xmlns:a16="http://schemas.microsoft.com/office/drawing/2014/main" id="{3FCE5F14-B18E-4C1F-AFD8-F5D1FE085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446" y="1856549"/>
            <a:ext cx="2625292" cy="4321468"/>
          </a:xfrm>
          <a:prstGeom prst="rect">
            <a:avLst/>
          </a:prstGeom>
        </p:spPr>
      </p:pic>
      <p:pic>
        <p:nvPicPr>
          <p:cNvPr id="11" name="Picture 10">
            <a:extLst>
              <a:ext uri="{FF2B5EF4-FFF2-40B4-BE49-F238E27FC236}">
                <a16:creationId xmlns:a16="http://schemas.microsoft.com/office/drawing/2014/main" id="{24411933-7BCE-4651-B25C-2A0018C957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0770" y="2192693"/>
            <a:ext cx="3963793" cy="3888409"/>
          </a:xfrm>
          <a:prstGeom prst="rect">
            <a:avLst/>
          </a:prstGeom>
        </p:spPr>
      </p:pic>
      <p:pic>
        <p:nvPicPr>
          <p:cNvPr id="15" name="Picture 14">
            <a:extLst>
              <a:ext uri="{FF2B5EF4-FFF2-40B4-BE49-F238E27FC236}">
                <a16:creationId xmlns:a16="http://schemas.microsoft.com/office/drawing/2014/main" id="{2F3BD0BB-5016-4956-A5B0-07339B518A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4985" y="268242"/>
            <a:ext cx="4714615" cy="1461141"/>
          </a:xfrm>
          <a:prstGeom prst="rect">
            <a:avLst/>
          </a:prstGeom>
        </p:spPr>
      </p:pic>
    </p:spTree>
    <p:extLst>
      <p:ext uri="{BB962C8B-B14F-4D97-AF65-F5344CB8AC3E}">
        <p14:creationId xmlns:p14="http://schemas.microsoft.com/office/powerpoint/2010/main" val="122799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7F5A-3C3B-469F-B7EF-895BCA24C377}"/>
              </a:ext>
            </a:extLst>
          </p:cNvPr>
          <p:cNvSpPr>
            <a:spLocks noGrp="1"/>
          </p:cNvSpPr>
          <p:nvPr>
            <p:ph type="title"/>
          </p:nvPr>
        </p:nvSpPr>
        <p:spPr/>
        <p:txBody>
          <a:bodyPr>
            <a:normAutofit fontScale="90000"/>
          </a:bodyPr>
          <a:lstStyle/>
          <a:p>
            <a:pPr>
              <a:spcBef>
                <a:spcPts val="0"/>
              </a:spcBef>
            </a:pPr>
            <a:br>
              <a:rPr lang="en-IN" b="0" dirty="0">
                <a:solidFill>
                  <a:srgbClr val="0E101A"/>
                </a:solidFill>
                <a:effectLst/>
              </a:rPr>
            </a:br>
            <a:br>
              <a:rPr lang="en-IN" b="0" dirty="0">
                <a:solidFill>
                  <a:srgbClr val="0E101A"/>
                </a:solidFill>
                <a:effectLst/>
              </a:rPr>
            </a:br>
            <a:br>
              <a:rPr lang="en-IN" b="0" dirty="0">
                <a:solidFill>
                  <a:srgbClr val="0E101A"/>
                </a:solidFill>
                <a:effectLst/>
              </a:rPr>
            </a:br>
            <a:br>
              <a:rPr lang="en-IN" b="0" dirty="0">
                <a:solidFill>
                  <a:srgbClr val="0E101A"/>
                </a:solidFill>
                <a:effectLst/>
              </a:rPr>
            </a:br>
            <a:br>
              <a:rPr lang="en-IN" b="0" dirty="0">
                <a:solidFill>
                  <a:srgbClr val="0E101A"/>
                </a:solidFill>
                <a:effectLst/>
              </a:rPr>
            </a:br>
            <a:r>
              <a:rPr lang="en-IN" b="0" dirty="0">
                <a:solidFill>
                  <a:srgbClr val="0E101A"/>
                </a:solidFill>
                <a:effectLst/>
              </a:rPr>
              <a:t>Cleaning Datasets</a:t>
            </a:r>
            <a:br>
              <a:rPr lang="en-IN" b="0" dirty="0">
                <a:solidFill>
                  <a:srgbClr val="0E101A"/>
                </a:solidFill>
                <a:effectLst/>
              </a:rPr>
            </a:br>
            <a:br>
              <a:rPr lang="en-IN" dirty="0">
                <a:solidFill>
                  <a:srgbClr val="0E101A"/>
                </a:solidFill>
                <a:effectLst/>
              </a:rPr>
            </a:br>
            <a:br>
              <a:rPr lang="en-IN" dirty="0">
                <a:solidFill>
                  <a:srgbClr val="0E101A"/>
                </a:solidFill>
                <a:effectLst/>
              </a:rPr>
            </a:br>
            <a:br>
              <a:rPr lang="en-IN" dirty="0">
                <a:solidFill>
                  <a:srgbClr val="0E101A"/>
                </a:solidFill>
                <a:effectLst/>
              </a:rPr>
            </a:br>
            <a:br>
              <a:rPr lang="en-IN" dirty="0">
                <a:solidFill>
                  <a:srgbClr val="0E101A"/>
                </a:solidFill>
                <a:effectLst/>
              </a:rPr>
            </a:br>
            <a:br>
              <a:rPr lang="en-IN" dirty="0">
                <a:solidFill>
                  <a:srgbClr val="0E101A"/>
                </a:solidFill>
                <a:effectLst/>
              </a:rPr>
            </a:br>
            <a:br>
              <a:rPr lang="en-IN" dirty="0">
                <a:solidFill>
                  <a:srgbClr val="0E101A"/>
                </a:solidFill>
                <a:effectLst/>
              </a:rPr>
            </a:br>
            <a:r>
              <a:rPr lang="en-IN" sz="3100" b="0" dirty="0">
                <a:solidFill>
                  <a:srgbClr val="0E101A"/>
                </a:solidFill>
                <a:effectLst/>
                <a:latin typeface="+mn-lt"/>
              </a:rPr>
              <a:t>Cleaning Datasets</a:t>
            </a:r>
            <a:br>
              <a:rPr lang="en-IN" b="0" dirty="0">
                <a:solidFill>
                  <a:srgbClr val="0E101A"/>
                </a:solidFill>
                <a:effectLst/>
              </a:rPr>
            </a:br>
            <a:endParaRPr lang="en-IN" dirty="0"/>
          </a:p>
        </p:txBody>
      </p:sp>
      <p:sp>
        <p:nvSpPr>
          <p:cNvPr id="3" name="Content Placeholder 2">
            <a:extLst>
              <a:ext uri="{FF2B5EF4-FFF2-40B4-BE49-F238E27FC236}">
                <a16:creationId xmlns:a16="http://schemas.microsoft.com/office/drawing/2014/main" id="{6AC1CEF4-0DDC-4AF9-A4B4-DC07AF7733BB}"/>
              </a:ext>
            </a:extLst>
          </p:cNvPr>
          <p:cNvSpPr>
            <a:spLocks noGrp="1"/>
          </p:cNvSpPr>
          <p:nvPr>
            <p:ph idx="1"/>
          </p:nvPr>
        </p:nvSpPr>
        <p:spPr/>
        <p:txBody>
          <a:bodyPr>
            <a:normAutofit/>
          </a:bodyPr>
          <a:lstStyle/>
          <a:p>
            <a:pPr>
              <a:spcBef>
                <a:spcPts val="0"/>
              </a:spcBef>
              <a:spcAft>
                <a:spcPts val="0"/>
              </a:spcAft>
              <a:buFont typeface="Wingdings" panose="05000000000000000000" pitchFamily="2" charset="2"/>
              <a:buChar char="v"/>
            </a:pPr>
            <a:r>
              <a:rPr lang="en-US" dirty="0">
                <a:solidFill>
                  <a:srgbClr val="0E101A"/>
                </a:solidFill>
                <a:effectLst/>
              </a:rPr>
              <a:t>Handling Missing Data.</a:t>
            </a:r>
          </a:p>
          <a:p>
            <a:pPr>
              <a:spcBef>
                <a:spcPts val="0"/>
              </a:spcBef>
              <a:spcAft>
                <a:spcPts val="0"/>
              </a:spcAft>
              <a:buFont typeface="Wingdings" panose="05000000000000000000" pitchFamily="2" charset="2"/>
              <a:buChar char="ü"/>
            </a:pPr>
            <a:r>
              <a:rPr lang="en-US" dirty="0">
                <a:solidFill>
                  <a:srgbClr val="0E101A"/>
                </a:solidFill>
                <a:effectLst/>
              </a:rPr>
              <a:t>Identify missing data in data frames.</a:t>
            </a:r>
          </a:p>
          <a:p>
            <a:pPr>
              <a:spcBef>
                <a:spcPts val="0"/>
              </a:spcBef>
              <a:spcAft>
                <a:spcPts val="0"/>
              </a:spcAft>
              <a:buFont typeface="Wingdings" panose="05000000000000000000" pitchFamily="2" charset="2"/>
              <a:buChar char="ü"/>
            </a:pPr>
            <a:r>
              <a:rPr lang="en-US" dirty="0">
                <a:solidFill>
                  <a:srgbClr val="0E101A"/>
                </a:solidFill>
                <a:effectLst/>
              </a:rPr>
              <a:t>Treat (delete or impute) missing values.</a:t>
            </a:r>
          </a:p>
          <a:p>
            <a:pPr marL="0" indent="0">
              <a:spcBef>
                <a:spcPts val="0"/>
              </a:spcBef>
              <a:spcAft>
                <a:spcPts val="0"/>
              </a:spcAft>
              <a:buNone/>
            </a:pPr>
            <a:endParaRPr lang="en-US" dirty="0">
              <a:solidFill>
                <a:srgbClr val="0E101A"/>
              </a:solidFill>
            </a:endParaRPr>
          </a:p>
          <a:p>
            <a:pPr>
              <a:spcBef>
                <a:spcPts val="0"/>
              </a:spcBef>
              <a:spcAft>
                <a:spcPts val="0"/>
              </a:spcAft>
              <a:buFont typeface="Wingdings" panose="05000000000000000000" pitchFamily="2" charset="2"/>
              <a:buChar char="v"/>
            </a:pPr>
            <a:r>
              <a:rPr lang="en-US" dirty="0">
                <a:solidFill>
                  <a:srgbClr val="0E101A"/>
                </a:solidFill>
                <a:effectLst/>
              </a:rPr>
              <a:t> In Python, missing data is represented using either of the two objects Nan (Not a Number) or NULL. </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There are four main methods to identify and treat missing data:</a:t>
            </a:r>
          </a:p>
          <a:p>
            <a:pPr>
              <a:spcBef>
                <a:spcPts val="0"/>
              </a:spcBef>
              <a:spcAft>
                <a:spcPts val="0"/>
              </a:spcAft>
              <a:buFont typeface="Wingdings" panose="05000000000000000000" pitchFamily="2" charset="2"/>
              <a:buChar char="v"/>
            </a:pPr>
            <a:endParaRPr lang="en-US" dirty="0">
              <a:solidFill>
                <a:srgbClr val="0E101A"/>
              </a:solidFill>
            </a:endParaRPr>
          </a:p>
          <a:p>
            <a:pPr>
              <a:spcBef>
                <a:spcPts val="0"/>
              </a:spcBef>
              <a:spcAft>
                <a:spcPts val="0"/>
              </a:spcAft>
              <a:buFont typeface="Wingdings" panose="05000000000000000000" pitchFamily="2" charset="2"/>
              <a:buChar char="ü"/>
            </a:pPr>
            <a:r>
              <a:rPr lang="en-US" dirty="0">
                <a:solidFill>
                  <a:srgbClr val="0E101A"/>
                </a:solidFill>
                <a:effectLst/>
              </a:rPr>
              <a:t> isnull(): Indicates presence of missing values, returns a Boolean</a:t>
            </a:r>
          </a:p>
          <a:p>
            <a:pPr>
              <a:spcBef>
                <a:spcPts val="0"/>
              </a:spcBef>
              <a:spcAft>
                <a:spcPts val="0"/>
              </a:spcAft>
              <a:buFont typeface="Wingdings" panose="05000000000000000000" pitchFamily="2" charset="2"/>
              <a:buChar char="ü"/>
            </a:pPr>
            <a:r>
              <a:rPr lang="en-US" dirty="0">
                <a:solidFill>
                  <a:srgbClr val="0E101A"/>
                </a:solidFill>
                <a:effectLst/>
              </a:rPr>
              <a:t>notnull(): Opposite of isnull(), returns a Boolean</a:t>
            </a:r>
          </a:p>
          <a:p>
            <a:pPr>
              <a:spcBef>
                <a:spcPts val="0"/>
              </a:spcBef>
              <a:spcAft>
                <a:spcPts val="0"/>
              </a:spcAft>
              <a:buFont typeface="Wingdings" panose="05000000000000000000" pitchFamily="2" charset="2"/>
              <a:buChar char="ü"/>
            </a:pPr>
            <a:r>
              <a:rPr lang="en-US" dirty="0">
                <a:solidFill>
                  <a:srgbClr val="0E101A"/>
                </a:solidFill>
                <a:effectLst/>
              </a:rPr>
              <a:t>dropna(): Drops the missing values from a data frame and returns the rest</a:t>
            </a:r>
          </a:p>
          <a:p>
            <a:pPr>
              <a:spcBef>
                <a:spcPts val="0"/>
              </a:spcBef>
              <a:spcAft>
                <a:spcPts val="0"/>
              </a:spcAft>
              <a:buFont typeface="Wingdings" panose="05000000000000000000" pitchFamily="2" charset="2"/>
              <a:buChar char="ü"/>
            </a:pPr>
            <a:r>
              <a:rPr lang="en-US" dirty="0">
                <a:solidFill>
                  <a:srgbClr val="0E101A"/>
                </a:solidFill>
                <a:effectLst/>
              </a:rPr>
              <a:t>fillna(): Fills (or imputes) the missing values by a specified value</a:t>
            </a:r>
          </a:p>
          <a:p>
            <a:pPr marL="0" indent="0">
              <a:spcBef>
                <a:spcPts val="0"/>
              </a:spcBef>
              <a:spcAft>
                <a:spcPts val="0"/>
              </a:spcAft>
              <a:buNone/>
            </a:pPr>
            <a:endParaRPr lang="en-US" dirty="0">
              <a:solidFill>
                <a:srgbClr val="0E101A"/>
              </a:solidFill>
              <a:effectLst/>
            </a:endParaRP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ü"/>
            </a:pPr>
            <a:endParaRPr lang="en-US" dirty="0">
              <a:solidFill>
                <a:srgbClr val="0E101A"/>
              </a:solidFill>
              <a:effectLst/>
            </a:endParaRPr>
          </a:p>
          <a:p>
            <a:endParaRPr lang="en-IN" dirty="0"/>
          </a:p>
        </p:txBody>
      </p:sp>
    </p:spTree>
    <p:extLst>
      <p:ext uri="{BB962C8B-B14F-4D97-AF65-F5344CB8AC3E}">
        <p14:creationId xmlns:p14="http://schemas.microsoft.com/office/powerpoint/2010/main" val="413764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DBD6-50AD-48EA-9615-DECBF50D8F0F}"/>
              </a:ext>
            </a:extLst>
          </p:cNvPr>
          <p:cNvSpPr>
            <a:spLocks noGrp="1"/>
          </p:cNvSpPr>
          <p:nvPr>
            <p:ph type="title"/>
          </p:nvPr>
        </p:nvSpPr>
        <p:spPr>
          <a:xfrm>
            <a:off x="1097280" y="286604"/>
            <a:ext cx="10058400" cy="917045"/>
          </a:xfrm>
        </p:spPr>
        <p:txBody>
          <a:bodyPr>
            <a:normAutofit/>
          </a:bodyPr>
          <a:lstStyle/>
          <a:p>
            <a:r>
              <a:rPr lang="en-IN" sz="2800" b="0" dirty="0">
                <a:solidFill>
                  <a:srgbClr val="0E101A"/>
                </a:solidFill>
                <a:effectLst/>
                <a:latin typeface="+mn-lt"/>
              </a:rPr>
              <a:t>Cleaning Datasets</a:t>
            </a:r>
            <a:endParaRPr lang="en-IN" sz="2800" dirty="0">
              <a:latin typeface="+mn-lt"/>
            </a:endParaRPr>
          </a:p>
        </p:txBody>
      </p:sp>
      <p:sp>
        <p:nvSpPr>
          <p:cNvPr id="3" name="Content Placeholder 2">
            <a:extLst>
              <a:ext uri="{FF2B5EF4-FFF2-40B4-BE49-F238E27FC236}">
                <a16:creationId xmlns:a16="http://schemas.microsoft.com/office/drawing/2014/main" id="{1882DFC1-F342-46B5-896F-C41BD528AC53}"/>
              </a:ext>
            </a:extLst>
          </p:cNvPr>
          <p:cNvSpPr>
            <a:spLocks noGrp="1"/>
          </p:cNvSpPr>
          <p:nvPr>
            <p:ph idx="1"/>
          </p:nvPr>
        </p:nvSpPr>
        <p:spPr/>
        <p:txBody>
          <a:bodyPr/>
          <a:lstStyle/>
          <a:p>
            <a:pPr>
              <a:spcBef>
                <a:spcPts val="0"/>
              </a:spcBef>
              <a:spcAft>
                <a:spcPts val="0"/>
              </a:spcAft>
              <a:buFont typeface="Wingdings" panose="05000000000000000000" pitchFamily="2" charset="2"/>
              <a:buChar char="v"/>
            </a:pPr>
            <a:r>
              <a:rPr lang="en-US" dirty="0">
                <a:solidFill>
                  <a:srgbClr val="0E101A"/>
                </a:solidFill>
                <a:effectLst/>
              </a:rPr>
              <a:t> </a:t>
            </a:r>
            <a:r>
              <a:rPr lang="en-US" b="1" dirty="0">
                <a:solidFill>
                  <a:srgbClr val="0E101A"/>
                </a:solidFill>
                <a:effectLst/>
              </a:rPr>
              <a:t>Identifying Missing Values </a:t>
            </a:r>
            <a:r>
              <a:rPr lang="en-US" dirty="0">
                <a:solidFill>
                  <a:srgbClr val="0E101A"/>
                </a:solidFill>
                <a:effectLst/>
              </a:rPr>
              <a:t>in Columns</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ü"/>
            </a:pPr>
            <a:r>
              <a:rPr lang="en-US" dirty="0">
                <a:solidFill>
                  <a:srgbClr val="0E101A"/>
                </a:solidFill>
                <a:effectLst/>
              </a:rPr>
              <a:t>Let's first compute the total number of missing values in the data frame. You can calculate the number of missing values in each column by df.isnull().sum(), summing up the missing values (column-wise).</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ü"/>
            </a:pPr>
            <a:r>
              <a:rPr lang="en-US" dirty="0"/>
              <a:t>Note: some columns might have extremely </a:t>
            </a:r>
            <a:r>
              <a:rPr lang="en-US" b="1" dirty="0">
                <a:solidFill>
                  <a:srgbClr val="0E101A"/>
                </a:solidFill>
                <a:effectLst/>
              </a:rPr>
              <a:t>large number of missing values</a:t>
            </a:r>
            <a:r>
              <a:rPr lang="en-US" dirty="0"/>
              <a:t>, In such cases, one should be careful in handling missing values, since if you replace them by arbitrary numbers such as mean, median etc., the entire further analysis may throw unrealistic or unexpected results.</a:t>
            </a:r>
          </a:p>
          <a:p>
            <a:pPr>
              <a:spcBef>
                <a:spcPts val="0"/>
              </a:spcBef>
              <a:spcAft>
                <a:spcPts val="0"/>
              </a:spcAft>
              <a:buFont typeface="Wingdings" panose="05000000000000000000" pitchFamily="2" charset="2"/>
              <a:buChar char="ü"/>
            </a:pPr>
            <a:endParaRPr lang="en-US" dirty="0">
              <a:solidFill>
                <a:srgbClr val="0E101A"/>
              </a:solidFill>
              <a:effectLst/>
            </a:endParaRPr>
          </a:p>
          <a:p>
            <a:pPr>
              <a:spcBef>
                <a:spcPts val="0"/>
              </a:spcBef>
              <a:spcAft>
                <a:spcPts val="0"/>
              </a:spcAft>
              <a:buFont typeface="Wingdings" panose="05000000000000000000" pitchFamily="2" charset="2"/>
              <a:buChar char="ü"/>
            </a:pPr>
            <a:r>
              <a:rPr lang="en-US" dirty="0">
                <a:solidFill>
                  <a:srgbClr val="0E101A"/>
                </a:solidFill>
              </a:rPr>
              <a:t> </a:t>
            </a:r>
            <a:r>
              <a:rPr lang="en-US" dirty="0">
                <a:solidFill>
                  <a:srgbClr val="0E101A"/>
                </a:solidFill>
                <a:effectLst/>
              </a:rPr>
              <a:t>It is important that </a:t>
            </a:r>
            <a:r>
              <a:rPr lang="en-US" b="1" dirty="0">
                <a:solidFill>
                  <a:srgbClr val="0E101A"/>
                </a:solidFill>
                <a:effectLst/>
              </a:rPr>
              <a:t>you treat missing values in each column separately</a:t>
            </a:r>
            <a:r>
              <a:rPr lang="en-US" dirty="0">
                <a:solidFill>
                  <a:srgbClr val="0E101A"/>
                </a:solidFill>
                <a:effectLst/>
              </a:rPr>
              <a:t>, rather than implementing a single solution (e.g. replacing NaNs by the mean of a column) for all columns.</a:t>
            </a:r>
          </a:p>
          <a:p>
            <a:pPr marL="0" indent="0">
              <a:spcBef>
                <a:spcPts val="0"/>
              </a:spcBef>
              <a:spcAft>
                <a:spcPts val="0"/>
              </a:spcAft>
              <a:buNone/>
            </a:pPr>
            <a:endParaRPr lang="en-US" dirty="0">
              <a:solidFill>
                <a:srgbClr val="0E101A"/>
              </a:solidFill>
              <a:effectLst/>
            </a:endParaRPr>
          </a:p>
        </p:txBody>
      </p:sp>
    </p:spTree>
    <p:extLst>
      <p:ext uri="{BB962C8B-B14F-4D97-AF65-F5344CB8AC3E}">
        <p14:creationId xmlns:p14="http://schemas.microsoft.com/office/powerpoint/2010/main" val="410211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5F60-08BB-4336-BA83-B1DF4B756F28}"/>
              </a:ext>
            </a:extLst>
          </p:cNvPr>
          <p:cNvSpPr>
            <a:spLocks noGrp="1"/>
          </p:cNvSpPr>
          <p:nvPr>
            <p:ph type="title"/>
          </p:nvPr>
        </p:nvSpPr>
        <p:spPr>
          <a:xfrm>
            <a:off x="1097280" y="286604"/>
            <a:ext cx="10058400" cy="954368"/>
          </a:xfrm>
        </p:spPr>
        <p:txBody>
          <a:bodyPr>
            <a:normAutofit/>
          </a:bodyPr>
          <a:lstStyle/>
          <a:p>
            <a:r>
              <a:rPr lang="en-IN" sz="2800" b="0" dirty="0">
                <a:solidFill>
                  <a:srgbClr val="0E101A"/>
                </a:solidFill>
                <a:effectLst/>
                <a:latin typeface="+mn-lt"/>
              </a:rPr>
              <a:t>Cleaning Datasets</a:t>
            </a:r>
            <a:endParaRPr lang="en-IN" sz="2800" dirty="0">
              <a:latin typeface="+mn-lt"/>
            </a:endParaRPr>
          </a:p>
        </p:txBody>
      </p:sp>
      <p:sp>
        <p:nvSpPr>
          <p:cNvPr id="3" name="Content Placeholder 2">
            <a:extLst>
              <a:ext uri="{FF2B5EF4-FFF2-40B4-BE49-F238E27FC236}">
                <a16:creationId xmlns:a16="http://schemas.microsoft.com/office/drawing/2014/main" id="{2568FB6C-5A39-467B-B599-151C3430C3F7}"/>
              </a:ext>
            </a:extLst>
          </p:cNvPr>
          <p:cNvSpPr>
            <a:spLocks noGrp="1"/>
          </p:cNvSpPr>
          <p:nvPr>
            <p:ph idx="1"/>
          </p:nvPr>
        </p:nvSpPr>
        <p:spPr/>
        <p:txBody>
          <a:bodyPr>
            <a:normAutofit lnSpcReduction="10000"/>
          </a:bodyPr>
          <a:lstStyle/>
          <a:p>
            <a:pPr>
              <a:spcBef>
                <a:spcPts val="0"/>
              </a:spcBef>
              <a:spcAft>
                <a:spcPts val="0"/>
              </a:spcAft>
              <a:buFont typeface="Wingdings" panose="05000000000000000000" pitchFamily="2" charset="2"/>
              <a:buChar char="v"/>
            </a:pPr>
            <a:r>
              <a:rPr lang="en-US" sz="1800" b="1" dirty="0">
                <a:solidFill>
                  <a:srgbClr val="0E101A"/>
                </a:solidFill>
                <a:effectLst/>
              </a:rPr>
              <a:t>Treating Missing </a:t>
            </a:r>
            <a:r>
              <a:rPr lang="en-US" sz="1800" b="0" dirty="0">
                <a:solidFill>
                  <a:srgbClr val="0E101A"/>
                </a:solidFill>
                <a:effectLst/>
              </a:rPr>
              <a:t>Values.</a:t>
            </a:r>
          </a:p>
          <a:p>
            <a:pPr marL="0" indent="0">
              <a:spcBef>
                <a:spcPts val="0"/>
              </a:spcBef>
              <a:spcAft>
                <a:spcPts val="0"/>
              </a:spcAft>
              <a:buNone/>
            </a:pPr>
            <a:endParaRPr lang="en-US" sz="1800" b="0" dirty="0">
              <a:solidFill>
                <a:srgbClr val="0E101A"/>
              </a:solidFill>
              <a:effectLst/>
            </a:endParaRPr>
          </a:p>
          <a:p>
            <a:pPr>
              <a:spcBef>
                <a:spcPts val="0"/>
              </a:spcBef>
              <a:spcAft>
                <a:spcPts val="0"/>
              </a:spcAft>
              <a:buFont typeface="Wingdings" panose="05000000000000000000" pitchFamily="2" charset="2"/>
              <a:buChar char="Ø"/>
            </a:pPr>
            <a:r>
              <a:rPr lang="en-US" sz="1800" dirty="0">
                <a:solidFill>
                  <a:srgbClr val="0E101A"/>
                </a:solidFill>
                <a:effectLst/>
              </a:rPr>
              <a:t>There are broadly two ways to treat missing values:</a:t>
            </a:r>
          </a:p>
          <a:p>
            <a:pPr marL="457200" indent="-457200">
              <a:spcBef>
                <a:spcPts val="0"/>
              </a:spcBef>
              <a:spcAft>
                <a:spcPts val="0"/>
              </a:spcAft>
              <a:buFont typeface="+mj-lt"/>
              <a:buAutoNum type="arabicPeriod"/>
            </a:pPr>
            <a:r>
              <a:rPr lang="en-US" sz="1800" dirty="0">
                <a:solidFill>
                  <a:srgbClr val="0E101A"/>
                </a:solidFill>
                <a:effectLst/>
              </a:rPr>
              <a:t>Delete: Delete the missing values.</a:t>
            </a:r>
          </a:p>
          <a:p>
            <a:pPr marL="457200" indent="-457200">
              <a:spcBef>
                <a:spcPts val="0"/>
              </a:spcBef>
              <a:spcAft>
                <a:spcPts val="0"/>
              </a:spcAft>
              <a:buFont typeface="+mj-lt"/>
              <a:buAutoNum type="arabicPeriod"/>
            </a:pPr>
            <a:r>
              <a:rPr lang="en-US" sz="1800" dirty="0">
                <a:solidFill>
                  <a:srgbClr val="0E101A"/>
                </a:solidFill>
                <a:effectLst/>
              </a:rPr>
              <a:t>Impute:</a:t>
            </a:r>
          </a:p>
          <a:p>
            <a:pPr>
              <a:spcBef>
                <a:spcPts val="0"/>
              </a:spcBef>
              <a:spcAft>
                <a:spcPts val="0"/>
              </a:spcAft>
            </a:pPr>
            <a:endParaRPr lang="en-US" dirty="0">
              <a:solidFill>
                <a:srgbClr val="0E101A"/>
              </a:solidFill>
              <a:effectLst/>
            </a:endParaRPr>
          </a:p>
          <a:p>
            <a:pPr marL="742950" lvl="1" indent="-285750">
              <a:spcBef>
                <a:spcPts val="0"/>
              </a:spcBef>
              <a:spcAft>
                <a:spcPts val="0"/>
              </a:spcAft>
              <a:buFont typeface="Arial" panose="020B0604020202020204" pitchFamily="34" charset="0"/>
              <a:buChar char="•"/>
            </a:pPr>
            <a:r>
              <a:rPr lang="en-US" dirty="0">
                <a:solidFill>
                  <a:srgbClr val="0E101A"/>
                </a:solidFill>
                <a:effectLst/>
              </a:rPr>
              <a:t>Imputing by a simple statistic: Replace the missing values by another value, commonly the mean, median, mode etc.</a:t>
            </a:r>
          </a:p>
          <a:p>
            <a:pPr marL="742950" lvl="1" indent="-285750">
              <a:spcBef>
                <a:spcPts val="0"/>
              </a:spcBef>
              <a:spcAft>
                <a:spcPts val="0"/>
              </a:spcAft>
              <a:buFont typeface="Arial" panose="020B0604020202020204" pitchFamily="34" charset="0"/>
              <a:buChar char="•"/>
            </a:pPr>
            <a:r>
              <a:rPr lang="en-US" dirty="0">
                <a:solidFill>
                  <a:srgbClr val="0E101A"/>
                </a:solidFill>
                <a:effectLst/>
              </a:rPr>
              <a:t>Predictive techniques: Use statistical models such as k-NN, SVM etc. to predict and impute missing values</a:t>
            </a:r>
          </a:p>
          <a:p>
            <a:pPr algn="l">
              <a:buFont typeface="Wingdings" panose="05000000000000000000" pitchFamily="2" charset="2"/>
              <a:buChar char="v"/>
            </a:pPr>
            <a:r>
              <a:rPr lang="en-US" sz="1800" b="0" i="0" dirty="0">
                <a:solidFill>
                  <a:srgbClr val="000000"/>
                </a:solidFill>
                <a:effectLst/>
                <a:latin typeface="Helvetica Neue"/>
              </a:rPr>
              <a:t>In general, imputation makes assumptions about the missing values and replaces missing values by arbitrary numbers such as mean, median etc. It should be used only when you are reasonably confident about the assumptions.</a:t>
            </a:r>
          </a:p>
          <a:p>
            <a:pPr algn="l">
              <a:buFont typeface="Wingdings" panose="05000000000000000000" pitchFamily="2" charset="2"/>
              <a:buChar char="v"/>
            </a:pPr>
            <a:r>
              <a:rPr lang="en-US" sz="1800" b="0" i="0" dirty="0">
                <a:solidFill>
                  <a:srgbClr val="000000"/>
                </a:solidFill>
                <a:effectLst/>
                <a:latin typeface="Helvetica Neue"/>
              </a:rPr>
              <a:t>Otherwise, deletion is often safer and recommended. You may lose some data, but will not make any unreasonable assumptions.</a:t>
            </a:r>
          </a:p>
          <a:p>
            <a:pPr marL="0" indent="0">
              <a:spcBef>
                <a:spcPts val="0"/>
              </a:spcBef>
              <a:spcAft>
                <a:spcPts val="0"/>
              </a:spcAft>
              <a:buNone/>
            </a:pPr>
            <a:endParaRPr lang="en-US" dirty="0">
              <a:solidFill>
                <a:srgbClr val="0E101A"/>
              </a:solidFill>
              <a:effectLst/>
            </a:endParaRPr>
          </a:p>
        </p:txBody>
      </p:sp>
    </p:spTree>
    <p:extLst>
      <p:ext uri="{BB962C8B-B14F-4D97-AF65-F5344CB8AC3E}">
        <p14:creationId xmlns:p14="http://schemas.microsoft.com/office/powerpoint/2010/main" val="286380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740A-F102-48D6-9D34-0BC5C5D46F50}"/>
              </a:ext>
            </a:extLst>
          </p:cNvPr>
          <p:cNvSpPr>
            <a:spLocks noGrp="1"/>
          </p:cNvSpPr>
          <p:nvPr>
            <p:ph type="title"/>
          </p:nvPr>
        </p:nvSpPr>
        <p:spPr>
          <a:xfrm>
            <a:off x="1097280" y="286604"/>
            <a:ext cx="10058400" cy="889054"/>
          </a:xfrm>
        </p:spPr>
        <p:txBody>
          <a:bodyPr>
            <a:normAutofit/>
          </a:bodyPr>
          <a:lstStyle/>
          <a:p>
            <a:r>
              <a:rPr lang="en-IN" sz="2800" b="0" dirty="0">
                <a:solidFill>
                  <a:srgbClr val="0E101A"/>
                </a:solidFill>
                <a:effectLst/>
                <a:latin typeface="+mn-lt"/>
              </a:rPr>
              <a:t>Cleaning Datasets</a:t>
            </a:r>
            <a:endParaRPr lang="en-IN" sz="2800" dirty="0"/>
          </a:p>
        </p:txBody>
      </p:sp>
      <p:sp>
        <p:nvSpPr>
          <p:cNvPr id="3" name="Content Placeholder 2">
            <a:extLst>
              <a:ext uri="{FF2B5EF4-FFF2-40B4-BE49-F238E27FC236}">
                <a16:creationId xmlns:a16="http://schemas.microsoft.com/office/drawing/2014/main" id="{3A60C9A3-86CF-4A3E-B6F5-DEBBCA257F0F}"/>
              </a:ext>
            </a:extLst>
          </p:cNvPr>
          <p:cNvSpPr>
            <a:spLocks noGrp="1"/>
          </p:cNvSpPr>
          <p:nvPr>
            <p:ph idx="1"/>
          </p:nvPr>
        </p:nvSpPr>
        <p:spPr/>
        <p:txBody>
          <a:bodyPr>
            <a:normAutofit/>
          </a:bodyPr>
          <a:lstStyle/>
          <a:p>
            <a:pPr>
              <a:spcBef>
                <a:spcPts val="0"/>
              </a:spcBef>
              <a:spcAft>
                <a:spcPts val="0"/>
              </a:spcAft>
              <a:buFont typeface="Wingdings" panose="05000000000000000000" pitchFamily="2" charset="2"/>
              <a:buChar char="v"/>
            </a:pPr>
            <a:r>
              <a:rPr lang="en-US" dirty="0">
                <a:solidFill>
                  <a:srgbClr val="0E101A"/>
                </a:solidFill>
                <a:effectLst/>
              </a:rPr>
              <a:t>Note : if columns are having almost 22%, 26%, 57% etc. missing values. When dealing with columns, you would have two simple choices - either </a:t>
            </a:r>
            <a:r>
              <a:rPr lang="en-US" b="1" dirty="0">
                <a:solidFill>
                  <a:srgbClr val="0E101A"/>
                </a:solidFill>
                <a:effectLst/>
              </a:rPr>
              <a:t>delete or retain the column.</a:t>
            </a:r>
            <a:r>
              <a:rPr lang="en-US" dirty="0">
                <a:solidFill>
                  <a:srgbClr val="0E101A"/>
                </a:solidFill>
                <a:effectLst/>
              </a:rPr>
              <a:t> If you retain the column, you'll have to treat (i.e. delete or impute) the rows having missing values.</a:t>
            </a:r>
          </a:p>
          <a:p>
            <a:pPr>
              <a:spcBef>
                <a:spcPts val="0"/>
              </a:spcBef>
              <a:spcAft>
                <a:spcPts val="0"/>
              </a:spcAft>
              <a:buFont typeface="Wingdings" panose="05000000000000000000" pitchFamily="2" charset="2"/>
              <a:buChar char="v"/>
            </a:pPr>
            <a:r>
              <a:rPr lang="en-US" dirty="0">
                <a:solidFill>
                  <a:srgbClr val="0E101A"/>
                </a:solidFill>
                <a:effectLst/>
              </a:rPr>
              <a:t>If you delete the missing rows, you lose data. If you impute, you introduce bias.</a:t>
            </a:r>
          </a:p>
          <a:p>
            <a:pPr>
              <a:spcBef>
                <a:spcPts val="0"/>
              </a:spcBef>
              <a:spcAft>
                <a:spcPts val="0"/>
              </a:spcAft>
              <a:buFont typeface="Wingdings" panose="05000000000000000000" pitchFamily="2" charset="2"/>
              <a:buChar char="v"/>
            </a:pPr>
            <a:r>
              <a:rPr lang="en-US" dirty="0">
                <a:solidFill>
                  <a:srgbClr val="0E101A"/>
                </a:solidFill>
                <a:effectLst/>
              </a:rPr>
              <a:t>Apart from the number of missing values, the decision to delete or retain a variable depends on various other factors, such as:</a:t>
            </a:r>
          </a:p>
          <a:p>
            <a:pPr marL="0" indent="0">
              <a:spcBef>
                <a:spcPts val="0"/>
              </a:spcBef>
              <a:spcAft>
                <a:spcPts val="0"/>
              </a:spcAft>
              <a:buNone/>
            </a:pPr>
            <a:endParaRPr lang="en-US" dirty="0">
              <a:solidFill>
                <a:srgbClr val="0E101A"/>
              </a:solidFill>
              <a:effectLst/>
            </a:endParaRPr>
          </a:p>
          <a:p>
            <a:pPr marL="457200" indent="-457200">
              <a:spcBef>
                <a:spcPts val="0"/>
              </a:spcBef>
              <a:spcAft>
                <a:spcPts val="0"/>
              </a:spcAft>
              <a:buFont typeface="+mj-lt"/>
              <a:buAutoNum type="arabicParenR"/>
            </a:pPr>
            <a:r>
              <a:rPr lang="en-US" dirty="0">
                <a:solidFill>
                  <a:srgbClr val="0E101A"/>
                </a:solidFill>
                <a:effectLst/>
              </a:rPr>
              <a:t>the analysis task at hand.</a:t>
            </a:r>
          </a:p>
          <a:p>
            <a:pPr marL="457200" indent="-457200">
              <a:spcBef>
                <a:spcPts val="0"/>
              </a:spcBef>
              <a:spcAft>
                <a:spcPts val="0"/>
              </a:spcAft>
              <a:buFont typeface="+mj-lt"/>
              <a:buAutoNum type="arabicParenR"/>
            </a:pPr>
            <a:r>
              <a:rPr lang="en-US" dirty="0">
                <a:solidFill>
                  <a:srgbClr val="0E101A"/>
                </a:solidFill>
                <a:effectLst/>
              </a:rPr>
              <a:t>the usefulness of the variable (based on your understanding of the problem).</a:t>
            </a:r>
          </a:p>
          <a:p>
            <a:pPr marL="457200" indent="-457200">
              <a:spcBef>
                <a:spcPts val="0"/>
              </a:spcBef>
              <a:spcAft>
                <a:spcPts val="0"/>
              </a:spcAft>
              <a:buFont typeface="+mj-lt"/>
              <a:buAutoNum type="arabicParenR"/>
            </a:pPr>
            <a:r>
              <a:rPr lang="en-US" dirty="0">
                <a:solidFill>
                  <a:srgbClr val="0E101A"/>
                </a:solidFill>
                <a:effectLst/>
              </a:rPr>
              <a:t>the total size of available data (if you have enough, you can afford to throw away some of it).</a:t>
            </a:r>
          </a:p>
          <a:p>
            <a:pPr>
              <a:spcBef>
                <a:spcPts val="0"/>
              </a:spcBef>
              <a:spcAft>
                <a:spcPts val="0"/>
              </a:spcAft>
              <a:buFont typeface="Wingdings" panose="05000000000000000000" pitchFamily="2" charset="2"/>
              <a:buChar char="v"/>
            </a:pPr>
            <a:endParaRPr lang="en-US" dirty="0">
              <a:solidFill>
                <a:srgbClr val="0E101A"/>
              </a:solidFill>
            </a:endParaRPr>
          </a:p>
          <a:p>
            <a:pPr>
              <a:spcBef>
                <a:spcPts val="0"/>
              </a:spcBef>
              <a:spcAft>
                <a:spcPts val="0"/>
              </a:spcAft>
              <a:buFont typeface="Wingdings" panose="05000000000000000000" pitchFamily="2" charset="2"/>
              <a:buChar char="v"/>
            </a:pPr>
            <a:r>
              <a:rPr lang="en-US" dirty="0">
                <a:solidFill>
                  <a:srgbClr val="0E101A"/>
                </a:solidFill>
                <a:effectLst/>
              </a:rPr>
              <a:t>more than 50% missing values. It is impossible to either delete or impute the rows corresponding to such large number of missing values without losing a lot of data or introducing heavy bias.</a:t>
            </a:r>
          </a:p>
          <a:p>
            <a:pPr marL="0" indent="0">
              <a:spcBef>
                <a:spcPts val="0"/>
              </a:spcBef>
              <a:spcAft>
                <a:spcPts val="0"/>
              </a:spcAft>
              <a:buNone/>
            </a:pPr>
            <a:endParaRPr lang="en-US" dirty="0">
              <a:solidFill>
                <a:srgbClr val="0E101A"/>
              </a:solidFill>
              <a:effectLst/>
            </a:endParaRPr>
          </a:p>
          <a:p>
            <a:endParaRPr lang="en-IN" dirty="0"/>
          </a:p>
        </p:txBody>
      </p:sp>
    </p:spTree>
    <p:extLst>
      <p:ext uri="{BB962C8B-B14F-4D97-AF65-F5344CB8AC3E}">
        <p14:creationId xmlns:p14="http://schemas.microsoft.com/office/powerpoint/2010/main" val="169553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671-2345-413A-A4E7-16BAE87B72E1}"/>
              </a:ext>
            </a:extLst>
          </p:cNvPr>
          <p:cNvSpPr>
            <a:spLocks noGrp="1"/>
          </p:cNvSpPr>
          <p:nvPr>
            <p:ph type="title"/>
          </p:nvPr>
        </p:nvSpPr>
        <p:spPr>
          <a:xfrm>
            <a:off x="1097280" y="286603"/>
            <a:ext cx="10058400" cy="907715"/>
          </a:xfrm>
        </p:spPr>
        <p:txBody>
          <a:bodyPr>
            <a:normAutofit/>
          </a:bodyPr>
          <a:lstStyle/>
          <a:p>
            <a:r>
              <a:rPr lang="en-IN" sz="2800" b="0" dirty="0">
                <a:solidFill>
                  <a:srgbClr val="0E101A"/>
                </a:solidFill>
                <a:effectLst/>
                <a:latin typeface="+mn-lt"/>
              </a:rPr>
              <a:t>Cleaning Datasets</a:t>
            </a:r>
            <a:endParaRPr lang="en-IN" sz="2800" dirty="0">
              <a:latin typeface="+mn-lt"/>
            </a:endParaRPr>
          </a:p>
        </p:txBody>
      </p:sp>
      <p:sp>
        <p:nvSpPr>
          <p:cNvPr id="3" name="Content Placeholder 2">
            <a:extLst>
              <a:ext uri="{FF2B5EF4-FFF2-40B4-BE49-F238E27FC236}">
                <a16:creationId xmlns:a16="http://schemas.microsoft.com/office/drawing/2014/main" id="{6BB81B50-7E03-4282-B262-855D1ACE1F38}"/>
              </a:ext>
            </a:extLst>
          </p:cNvPr>
          <p:cNvSpPr>
            <a:spLocks noGrp="1"/>
          </p:cNvSpPr>
          <p:nvPr>
            <p:ph idx="1"/>
          </p:nvPr>
        </p:nvSpPr>
        <p:spPr/>
        <p:txBody>
          <a:bodyPr>
            <a:normAutofit fontScale="92500" lnSpcReduction="10000"/>
          </a:bodyPr>
          <a:lstStyle/>
          <a:p>
            <a:pPr>
              <a:spcBef>
                <a:spcPts val="0"/>
              </a:spcBef>
              <a:spcAft>
                <a:spcPts val="0"/>
              </a:spcAft>
              <a:buFont typeface="Wingdings" panose="05000000000000000000" pitchFamily="2" charset="2"/>
              <a:buChar char="v"/>
            </a:pPr>
            <a:r>
              <a:rPr lang="en-US" b="1" dirty="0">
                <a:solidFill>
                  <a:srgbClr val="0E101A"/>
                </a:solidFill>
                <a:effectLst/>
              </a:rPr>
              <a:t>Imputation </a:t>
            </a:r>
            <a:r>
              <a:rPr lang="en-US" b="0" dirty="0">
                <a:solidFill>
                  <a:srgbClr val="0E101A"/>
                </a:solidFill>
                <a:effectLst/>
              </a:rPr>
              <a:t>method for </a:t>
            </a:r>
            <a:r>
              <a:rPr lang="en-US" b="1" dirty="0">
                <a:solidFill>
                  <a:srgbClr val="0E101A"/>
                </a:solidFill>
                <a:effectLst/>
              </a:rPr>
              <a:t>categorical </a:t>
            </a:r>
            <a:r>
              <a:rPr lang="en-US" b="0" dirty="0">
                <a:solidFill>
                  <a:srgbClr val="0E101A"/>
                </a:solidFill>
                <a:effectLst/>
              </a:rPr>
              <a:t>columns:</a:t>
            </a:r>
          </a:p>
          <a:p>
            <a:pPr marL="457200" indent="-457200">
              <a:spcBef>
                <a:spcPts val="0"/>
              </a:spcBef>
              <a:spcAft>
                <a:spcPts val="0"/>
              </a:spcAft>
              <a:buFont typeface="+mj-lt"/>
              <a:buAutoNum type="arabicPeriod"/>
            </a:pPr>
            <a:r>
              <a:rPr lang="en-US" dirty="0">
                <a:solidFill>
                  <a:srgbClr val="0E101A"/>
                </a:solidFill>
                <a:effectLst/>
              </a:rPr>
              <a:t>When missing values is from categorical columns then the missing values can be replaced with the most frequent category. If the number of missing values is very large then it can be replaced with a new category.</a:t>
            </a:r>
          </a:p>
          <a:p>
            <a:pPr>
              <a:spcBef>
                <a:spcPts val="0"/>
              </a:spcBef>
              <a:spcAft>
                <a:spcPts val="0"/>
              </a:spcAft>
              <a:buFont typeface="Wingdings" panose="05000000000000000000" pitchFamily="2" charset="2"/>
              <a:buChar char="v"/>
            </a:pPr>
            <a:r>
              <a:rPr lang="en-US" b="0" dirty="0">
                <a:solidFill>
                  <a:srgbClr val="0E101A"/>
                </a:solidFill>
                <a:effectLst/>
              </a:rPr>
              <a:t>Using </a:t>
            </a:r>
            <a:r>
              <a:rPr lang="en-US" b="1" dirty="0">
                <a:solidFill>
                  <a:srgbClr val="0E101A"/>
                </a:solidFill>
                <a:effectLst/>
              </a:rPr>
              <a:t>Algorithms</a:t>
            </a:r>
            <a:r>
              <a:rPr lang="en-US" b="0" dirty="0">
                <a:solidFill>
                  <a:srgbClr val="0E101A"/>
                </a:solidFill>
                <a:effectLst/>
              </a:rPr>
              <a:t> that support missing values:</a:t>
            </a:r>
          </a:p>
          <a:p>
            <a:pPr marL="457200" indent="-457200">
              <a:spcBef>
                <a:spcPts val="0"/>
              </a:spcBef>
              <a:spcAft>
                <a:spcPts val="0"/>
              </a:spcAft>
              <a:buFont typeface="+mj-lt"/>
              <a:buAutoNum type="alphaLcParenR"/>
            </a:pPr>
            <a:r>
              <a:rPr lang="en-US" dirty="0">
                <a:solidFill>
                  <a:srgbClr val="0E101A"/>
                </a:solidFill>
                <a:effectLst/>
              </a:rPr>
              <a:t>All the machine learning algorithms don’t support missing values but some ML algorithms are robust to missing values in the dataset. The k-NN algorithm can ignore a column from a distance measure when a value is missing. Naive Bayes can also support missing values when making a prediction. These algorithms can be used when the dataset contains null or missing values.</a:t>
            </a:r>
          </a:p>
          <a:p>
            <a:pPr>
              <a:spcBef>
                <a:spcPts val="0"/>
              </a:spcBef>
              <a:spcAft>
                <a:spcPts val="0"/>
              </a:spcAft>
              <a:buFont typeface="Wingdings" panose="05000000000000000000" pitchFamily="2" charset="2"/>
              <a:buChar char="v"/>
            </a:pPr>
            <a:r>
              <a:rPr lang="en-US" b="1" dirty="0">
                <a:solidFill>
                  <a:srgbClr val="0E101A"/>
                </a:solidFill>
                <a:effectLst/>
              </a:rPr>
              <a:t>Predicting</a:t>
            </a:r>
            <a:r>
              <a:rPr lang="en-US" dirty="0">
                <a:solidFill>
                  <a:srgbClr val="0E101A"/>
                </a:solidFill>
                <a:effectLst/>
              </a:rPr>
              <a:t> The Missing Values:</a:t>
            </a:r>
          </a:p>
          <a:p>
            <a:pPr marL="457200" indent="-457200">
              <a:spcBef>
                <a:spcPts val="0"/>
              </a:spcBef>
              <a:spcAft>
                <a:spcPts val="0"/>
              </a:spcAft>
              <a:buFont typeface="+mj-lt"/>
              <a:buAutoNum type="alphaLcParenR"/>
            </a:pPr>
            <a:r>
              <a:rPr lang="en-US" dirty="0">
                <a:solidFill>
                  <a:srgbClr val="0E101A"/>
                </a:solidFill>
                <a:effectLst/>
              </a:rPr>
              <a:t>Using the </a:t>
            </a:r>
            <a:r>
              <a:rPr lang="en-US" u="sng" dirty="0">
                <a:solidFill>
                  <a:srgbClr val="0E101A"/>
                </a:solidFill>
                <a:effectLst/>
              </a:rPr>
              <a:t>features which do not have </a:t>
            </a:r>
            <a:r>
              <a:rPr lang="en-US" dirty="0">
                <a:solidFill>
                  <a:srgbClr val="0E101A"/>
                </a:solidFill>
                <a:effectLst/>
              </a:rPr>
              <a:t>missing values, we can </a:t>
            </a:r>
            <a:r>
              <a:rPr lang="en-US" u="sng" dirty="0">
                <a:solidFill>
                  <a:srgbClr val="0E101A"/>
                </a:solidFill>
                <a:effectLst/>
              </a:rPr>
              <a:t>predict the nulls </a:t>
            </a:r>
            <a:r>
              <a:rPr lang="en-US" dirty="0">
                <a:solidFill>
                  <a:srgbClr val="0E101A"/>
                </a:solidFill>
                <a:effectLst/>
              </a:rPr>
              <a:t>with the help of a machine learning algorithm. This method may result in better accuracy, unless a missing value is expected to have a very high variance. </a:t>
            </a:r>
          </a:p>
          <a:p>
            <a:pPr marL="457200" indent="-457200">
              <a:spcBef>
                <a:spcPts val="0"/>
              </a:spcBef>
              <a:spcAft>
                <a:spcPts val="0"/>
              </a:spcAft>
              <a:buFont typeface="+mj-lt"/>
              <a:buAutoNum type="alphaLcParenR"/>
            </a:pPr>
            <a:r>
              <a:rPr lang="en-US" dirty="0">
                <a:solidFill>
                  <a:srgbClr val="0E101A"/>
                </a:solidFill>
                <a:effectLst/>
              </a:rPr>
              <a:t>We will be using </a:t>
            </a:r>
            <a:r>
              <a:rPr lang="en-US" b="1" dirty="0">
                <a:solidFill>
                  <a:srgbClr val="0E101A"/>
                </a:solidFill>
                <a:effectLst/>
              </a:rPr>
              <a:t>linear regression </a:t>
            </a:r>
            <a:r>
              <a:rPr lang="en-US" dirty="0">
                <a:solidFill>
                  <a:srgbClr val="0E101A"/>
                </a:solidFill>
                <a:effectLst/>
              </a:rPr>
              <a:t>to replace the nulls in the feature ‘col’, using other available features. One can experiment with different algorithms and check which gives the best accuracy instead of sticking to a single algorithm.</a:t>
            </a:r>
          </a:p>
          <a:p>
            <a:pPr marL="0" indent="0">
              <a:spcBef>
                <a:spcPts val="0"/>
              </a:spcBef>
              <a:spcAft>
                <a:spcPts val="0"/>
              </a:spcAft>
              <a:buNone/>
            </a:pPr>
            <a:endParaRPr lang="en-US" dirty="0">
              <a:solidFill>
                <a:srgbClr val="0E101A"/>
              </a:solidFill>
              <a:effectLst/>
            </a:endParaRPr>
          </a:p>
          <a:p>
            <a:endParaRPr lang="en-IN" dirty="0"/>
          </a:p>
        </p:txBody>
      </p:sp>
    </p:spTree>
    <p:extLst>
      <p:ext uri="{BB962C8B-B14F-4D97-AF65-F5344CB8AC3E}">
        <p14:creationId xmlns:p14="http://schemas.microsoft.com/office/powerpoint/2010/main" val="182116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EC28-F74C-4FDE-B87F-C7956AC67004}"/>
              </a:ext>
            </a:extLst>
          </p:cNvPr>
          <p:cNvSpPr>
            <a:spLocks noGrp="1"/>
          </p:cNvSpPr>
          <p:nvPr>
            <p:ph type="title"/>
          </p:nvPr>
        </p:nvSpPr>
        <p:spPr>
          <a:xfrm>
            <a:off x="1097280" y="286604"/>
            <a:ext cx="10058400" cy="973029"/>
          </a:xfrm>
        </p:spPr>
        <p:txBody>
          <a:bodyPr>
            <a:normAutofit/>
          </a:bodyPr>
          <a:lstStyle/>
          <a:p>
            <a:r>
              <a:rPr lang="en-US" sz="2800" dirty="0">
                <a:latin typeface="+mn-lt"/>
              </a:rPr>
              <a:t>Introduction to NumPy</a:t>
            </a:r>
            <a:endParaRPr lang="en-IN" sz="2800" dirty="0"/>
          </a:p>
        </p:txBody>
      </p:sp>
      <p:sp>
        <p:nvSpPr>
          <p:cNvPr id="3" name="Content Placeholder 2">
            <a:extLst>
              <a:ext uri="{FF2B5EF4-FFF2-40B4-BE49-F238E27FC236}">
                <a16:creationId xmlns:a16="http://schemas.microsoft.com/office/drawing/2014/main" id="{032AC2E7-22F1-47BA-9DFF-5F5156552053}"/>
              </a:ext>
            </a:extLst>
          </p:cNvPr>
          <p:cNvSpPr>
            <a:spLocks noGrp="1"/>
          </p:cNvSpPr>
          <p:nvPr>
            <p:ph idx="1"/>
          </p:nvPr>
        </p:nvSpPr>
        <p:spPr/>
        <p:txBody>
          <a:bodyPr/>
          <a:lstStyle/>
          <a:p>
            <a:pPr>
              <a:spcBef>
                <a:spcPts val="0"/>
              </a:spcBef>
              <a:spcAft>
                <a:spcPts val="0"/>
              </a:spcAft>
            </a:pPr>
            <a:r>
              <a:rPr lang="en-US" b="1" dirty="0">
                <a:solidFill>
                  <a:srgbClr val="0E101A"/>
                </a:solidFill>
                <a:effectLst/>
              </a:rPr>
              <a:t>NumPy Basics:</a:t>
            </a:r>
          </a:p>
          <a:p>
            <a:pPr>
              <a:spcBef>
                <a:spcPts val="0"/>
              </a:spcBef>
              <a:spcAft>
                <a:spcPts val="0"/>
              </a:spcAft>
              <a:buFont typeface="Wingdings" panose="05000000000000000000" pitchFamily="2" charset="2"/>
              <a:buChar char="v"/>
            </a:pPr>
            <a:r>
              <a:rPr lang="en-US" dirty="0">
                <a:solidFill>
                  <a:srgbClr val="0E101A"/>
                </a:solidFill>
                <a:effectLst/>
              </a:rPr>
              <a:t>NumPy is a library written for scientific computing and data analysis. It stands for numerical python.</a:t>
            </a:r>
          </a:p>
          <a:p>
            <a:pPr>
              <a:spcBef>
                <a:spcPts val="0"/>
              </a:spcBef>
              <a:spcAft>
                <a:spcPts val="0"/>
              </a:spcAft>
            </a:pPr>
            <a:r>
              <a:rPr lang="en-US" dirty="0">
                <a:solidFill>
                  <a:srgbClr val="0E101A"/>
                </a:solidFill>
                <a:effectLst/>
              </a:rPr>
              <a:t> </a:t>
            </a:r>
          </a:p>
          <a:p>
            <a:pPr>
              <a:spcBef>
                <a:spcPts val="0"/>
              </a:spcBef>
              <a:spcAft>
                <a:spcPts val="0"/>
              </a:spcAft>
              <a:buFont typeface="Wingdings" panose="05000000000000000000" pitchFamily="2" charset="2"/>
              <a:buChar char="v"/>
            </a:pPr>
            <a:r>
              <a:rPr lang="en-US" dirty="0">
                <a:solidFill>
                  <a:srgbClr val="0E101A"/>
                </a:solidFill>
                <a:effectLst/>
              </a:rPr>
              <a:t>The most basic object in NumPy is simply an array which is an n-dimensional, homogeneous array. By homogenous, we mean that all the elements in a NumPy array have to be of the </a:t>
            </a:r>
            <a:r>
              <a:rPr lang="en-US" b="1" dirty="0">
                <a:solidFill>
                  <a:srgbClr val="0E101A"/>
                </a:solidFill>
                <a:effectLst/>
              </a:rPr>
              <a:t>same data type</a:t>
            </a:r>
            <a:r>
              <a:rPr lang="en-US" dirty="0">
                <a:solidFill>
                  <a:srgbClr val="0E101A"/>
                </a:solidFill>
                <a:effectLst/>
              </a:rPr>
              <a:t>, which is commonly numeric (float or integer).</a:t>
            </a:r>
          </a:p>
          <a:p>
            <a:pPr>
              <a:spcBef>
                <a:spcPts val="0"/>
              </a:spcBef>
              <a:spcAft>
                <a:spcPts val="0"/>
              </a:spcAft>
              <a:buFont typeface="Wingdings" panose="05000000000000000000" pitchFamily="2" charset="2"/>
              <a:buChar char="v"/>
            </a:pPr>
            <a:endParaRPr lang="en-US" dirty="0">
              <a:solidFill>
                <a:srgbClr val="0E101A"/>
              </a:solidFill>
            </a:endParaRPr>
          </a:p>
          <a:p>
            <a:pPr>
              <a:spcBef>
                <a:spcPts val="0"/>
              </a:spcBef>
              <a:spcAft>
                <a:spcPts val="0"/>
              </a:spcAft>
              <a:buFont typeface="Wingdings" panose="05000000000000000000" pitchFamily="2" charset="2"/>
              <a:buChar char="v"/>
            </a:pPr>
            <a:r>
              <a:rPr lang="en-US" b="1" i="0" dirty="0">
                <a:solidFill>
                  <a:srgbClr val="273239"/>
                </a:solidFill>
                <a:effectLst/>
                <a:latin typeface="urw-din"/>
              </a:rPr>
              <a:t> Arrays in NumPy:</a:t>
            </a:r>
            <a:r>
              <a:rPr lang="en-US" b="0" i="0" dirty="0">
                <a:solidFill>
                  <a:srgbClr val="273239"/>
                </a:solidFill>
                <a:effectLst/>
                <a:latin typeface="urw-din"/>
              </a:rPr>
              <a:t> NumPy’s main object is the homogeneous multidimensional array.</a:t>
            </a:r>
            <a:endParaRPr lang="en-US" dirty="0">
              <a:solidFill>
                <a:srgbClr val="0E101A"/>
              </a:solidFill>
              <a:effectLst/>
            </a:endParaRPr>
          </a:p>
          <a:p>
            <a:endParaRPr lang="en-IN" dirty="0"/>
          </a:p>
        </p:txBody>
      </p:sp>
      <p:pic>
        <p:nvPicPr>
          <p:cNvPr id="5" name="Picture 4">
            <a:extLst>
              <a:ext uri="{FF2B5EF4-FFF2-40B4-BE49-F238E27FC236}">
                <a16:creationId xmlns:a16="http://schemas.microsoft.com/office/drawing/2014/main" id="{BD5B20FD-0D5A-4668-9EDD-2A6086BD5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806" y="4611219"/>
            <a:ext cx="3002540" cy="1234547"/>
          </a:xfrm>
          <a:prstGeom prst="rect">
            <a:avLst/>
          </a:prstGeom>
        </p:spPr>
      </p:pic>
      <p:pic>
        <p:nvPicPr>
          <p:cNvPr id="7" name="Picture 6">
            <a:extLst>
              <a:ext uri="{FF2B5EF4-FFF2-40B4-BE49-F238E27FC236}">
                <a16:creationId xmlns:a16="http://schemas.microsoft.com/office/drawing/2014/main" id="{054DFF9F-109C-4CB4-965F-D50E476F6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566" y="4500720"/>
            <a:ext cx="3086367" cy="1455546"/>
          </a:xfrm>
          <a:prstGeom prst="rect">
            <a:avLst/>
          </a:prstGeom>
        </p:spPr>
      </p:pic>
      <p:pic>
        <p:nvPicPr>
          <p:cNvPr id="9" name="Picture 8">
            <a:extLst>
              <a:ext uri="{FF2B5EF4-FFF2-40B4-BE49-F238E27FC236}">
                <a16:creationId xmlns:a16="http://schemas.microsoft.com/office/drawing/2014/main" id="{1AE3D4B8-99D2-4E76-B605-F64C423BDE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1007" y="773118"/>
            <a:ext cx="2971800" cy="952500"/>
          </a:xfrm>
          <a:prstGeom prst="rect">
            <a:avLst/>
          </a:prstGeom>
        </p:spPr>
      </p:pic>
    </p:spTree>
    <p:extLst>
      <p:ext uri="{BB962C8B-B14F-4D97-AF65-F5344CB8AC3E}">
        <p14:creationId xmlns:p14="http://schemas.microsoft.com/office/powerpoint/2010/main" val="441276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A4CB-36BF-46C9-839F-7989C5CA6252}"/>
              </a:ext>
            </a:extLst>
          </p:cNvPr>
          <p:cNvSpPr>
            <a:spLocks noGrp="1"/>
          </p:cNvSpPr>
          <p:nvPr>
            <p:ph type="title"/>
          </p:nvPr>
        </p:nvSpPr>
        <p:spPr/>
        <p:txBody>
          <a:bodyPr>
            <a:normAutofit fontScale="90000"/>
          </a:bodyPr>
          <a:lstStyle/>
          <a:p>
            <a:br>
              <a:rPr lang="en-US" b="0" dirty="0">
                <a:solidFill>
                  <a:srgbClr val="0E101A"/>
                </a:solidFill>
                <a:effectLst/>
              </a:rPr>
            </a:br>
            <a:br>
              <a:rPr lang="en-US" b="0" dirty="0">
                <a:solidFill>
                  <a:srgbClr val="0E101A"/>
                </a:solidFill>
                <a:effectLst/>
              </a:rPr>
            </a:br>
            <a:br>
              <a:rPr lang="en-US" b="1" i="0" dirty="0">
                <a:solidFill>
                  <a:srgbClr val="222222"/>
                </a:solidFill>
                <a:effectLst/>
                <a:latin typeface="Lato" panose="020B0604020202020204" pitchFamily="34" charset="0"/>
              </a:rPr>
            </a:br>
            <a:r>
              <a:rPr lang="en-US" sz="3100" b="0" dirty="0">
                <a:solidFill>
                  <a:srgbClr val="0E101A"/>
                </a:solidFill>
                <a:effectLst/>
                <a:latin typeface="+mn-lt"/>
              </a:rPr>
              <a:t>Encoding Categorical Data </a:t>
            </a:r>
            <a:br>
              <a:rPr lang="en-US" b="0" dirty="0">
                <a:solidFill>
                  <a:srgbClr val="0E101A"/>
                </a:solidFill>
                <a:effectLst/>
              </a:rPr>
            </a:br>
            <a:endParaRPr lang="en-IN" dirty="0"/>
          </a:p>
        </p:txBody>
      </p:sp>
      <p:sp>
        <p:nvSpPr>
          <p:cNvPr id="3" name="Content Placeholder 2">
            <a:extLst>
              <a:ext uri="{FF2B5EF4-FFF2-40B4-BE49-F238E27FC236}">
                <a16:creationId xmlns:a16="http://schemas.microsoft.com/office/drawing/2014/main" id="{A11F610D-9F77-4FAA-B674-C2C2D50C7A8F}"/>
              </a:ext>
            </a:extLst>
          </p:cNvPr>
          <p:cNvSpPr>
            <a:spLocks noGrp="1"/>
          </p:cNvSpPr>
          <p:nvPr>
            <p:ph idx="1"/>
          </p:nvPr>
        </p:nvSpPr>
        <p:spPr/>
        <p:txBody>
          <a:bodyPr>
            <a:normAutofit fontScale="92500" lnSpcReduction="20000"/>
          </a:bodyPr>
          <a:lstStyle/>
          <a:p>
            <a:pPr>
              <a:spcBef>
                <a:spcPts val="0"/>
              </a:spcBef>
              <a:spcAft>
                <a:spcPts val="0"/>
              </a:spcAft>
            </a:pPr>
            <a:r>
              <a:rPr lang="en-US" b="1" dirty="0">
                <a:solidFill>
                  <a:srgbClr val="0E101A"/>
                </a:solidFill>
                <a:effectLst/>
              </a:rPr>
              <a:t>Introduction: </a:t>
            </a:r>
            <a:r>
              <a:rPr lang="en-US" dirty="0">
                <a:solidFill>
                  <a:srgbClr val="0E101A"/>
                </a:solidFill>
                <a:effectLst/>
              </a:rPr>
              <a:t>Since most machine learning models only </a:t>
            </a:r>
            <a:r>
              <a:rPr lang="en-US" b="1" dirty="0">
                <a:solidFill>
                  <a:srgbClr val="0E101A"/>
                </a:solidFill>
                <a:effectLst/>
              </a:rPr>
              <a:t>accept numerical variables</a:t>
            </a:r>
            <a:r>
              <a:rPr lang="en-US" dirty="0">
                <a:solidFill>
                  <a:srgbClr val="0E101A"/>
                </a:solidFill>
                <a:effectLst/>
              </a:rPr>
              <a:t>, preprocessing the categorical variables becomes a necessary step. We need to convert these categorical variables to numbers such that the model can understand and extract valuable information.</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Categorical variables are usually represented as ‘strings’ or ‘categories’.</a:t>
            </a:r>
          </a:p>
          <a:p>
            <a:pPr>
              <a:spcBef>
                <a:spcPts val="0"/>
              </a:spcBef>
              <a:spcAft>
                <a:spcPts val="0"/>
              </a:spcAft>
              <a:buFont typeface="Wingdings" panose="05000000000000000000" pitchFamily="2" charset="2"/>
              <a:buChar char="Ø"/>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There are several different types of categorical data including:</a:t>
            </a:r>
          </a:p>
          <a:p>
            <a:pPr marL="0" indent="0">
              <a:spcBef>
                <a:spcPts val="0"/>
              </a:spcBef>
              <a:spcAft>
                <a:spcPts val="0"/>
              </a:spcAft>
              <a:buNone/>
            </a:pPr>
            <a:endParaRPr lang="en-US" dirty="0">
              <a:solidFill>
                <a:srgbClr val="0E101A"/>
              </a:solidFill>
              <a:effectLst/>
            </a:endParaRPr>
          </a:p>
          <a:p>
            <a:pPr marL="457200" indent="-457200">
              <a:spcBef>
                <a:spcPts val="0"/>
              </a:spcBef>
              <a:spcAft>
                <a:spcPts val="0"/>
              </a:spcAft>
              <a:buFont typeface="+mj-lt"/>
              <a:buAutoNum type="arabicPeriod"/>
            </a:pPr>
            <a:r>
              <a:rPr lang="en-US" b="1" dirty="0">
                <a:solidFill>
                  <a:srgbClr val="0E101A"/>
                </a:solidFill>
                <a:effectLst/>
              </a:rPr>
              <a:t>Binary</a:t>
            </a:r>
            <a:r>
              <a:rPr lang="en-US" dirty="0">
                <a:solidFill>
                  <a:srgbClr val="0E101A"/>
                </a:solidFill>
                <a:effectLst/>
              </a:rPr>
              <a:t>: A variable that has only 2 values. For example, True/False or Yes/No.</a:t>
            </a:r>
          </a:p>
          <a:p>
            <a:pPr marL="457200" indent="-457200">
              <a:spcBef>
                <a:spcPts val="0"/>
              </a:spcBef>
              <a:spcAft>
                <a:spcPts val="0"/>
              </a:spcAft>
              <a:buFont typeface="+mj-lt"/>
              <a:buAutoNum type="arabicPeriod"/>
            </a:pPr>
            <a:endParaRPr lang="en-US" dirty="0">
              <a:solidFill>
                <a:srgbClr val="0E101A"/>
              </a:solidFill>
              <a:effectLst/>
            </a:endParaRPr>
          </a:p>
          <a:p>
            <a:pPr marL="457200" indent="-457200">
              <a:spcBef>
                <a:spcPts val="0"/>
              </a:spcBef>
              <a:spcAft>
                <a:spcPts val="0"/>
              </a:spcAft>
              <a:buFont typeface="+mj-lt"/>
              <a:buAutoNum type="arabicPeriod"/>
            </a:pPr>
            <a:r>
              <a:rPr lang="en-US" b="1" dirty="0">
                <a:solidFill>
                  <a:srgbClr val="0E101A"/>
                </a:solidFill>
                <a:effectLst/>
              </a:rPr>
              <a:t>Ordinal</a:t>
            </a:r>
            <a:r>
              <a:rPr lang="en-US" dirty="0">
                <a:solidFill>
                  <a:srgbClr val="0E101A"/>
                </a:solidFill>
                <a:effectLst/>
              </a:rPr>
              <a:t>: A variable that has some order associated with it. for example Place: First, Second, Third.</a:t>
            </a:r>
          </a:p>
          <a:p>
            <a:pPr marL="0" indent="0">
              <a:spcBef>
                <a:spcPts val="0"/>
              </a:spcBef>
              <a:spcAft>
                <a:spcPts val="0"/>
              </a:spcAft>
              <a:buNone/>
            </a:pPr>
            <a:endParaRPr lang="en-US" dirty="0">
              <a:solidFill>
                <a:srgbClr val="0E101A"/>
              </a:solidFill>
              <a:effectLst/>
            </a:endParaRP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Ø"/>
            </a:pPr>
            <a:r>
              <a:rPr lang="en-US" dirty="0">
                <a:solidFill>
                  <a:srgbClr val="0E101A"/>
                </a:solidFill>
                <a:effectLst/>
              </a:rPr>
              <a:t>    </a:t>
            </a:r>
            <a:r>
              <a:rPr lang="en-US" b="1" dirty="0">
                <a:solidFill>
                  <a:srgbClr val="0E101A"/>
                </a:solidFill>
                <a:effectLst/>
              </a:rPr>
              <a:t>Techniques: </a:t>
            </a:r>
          </a:p>
          <a:p>
            <a:pPr marL="0" indent="0">
              <a:spcBef>
                <a:spcPts val="0"/>
              </a:spcBef>
              <a:spcAft>
                <a:spcPts val="0"/>
              </a:spcAft>
              <a:buNone/>
            </a:pPr>
            <a:endParaRPr lang="en-US" b="1" dirty="0">
              <a:solidFill>
                <a:srgbClr val="0E101A"/>
              </a:solidFill>
              <a:effectLst/>
            </a:endParaRPr>
          </a:p>
          <a:p>
            <a:pPr marL="457200" indent="-457200">
              <a:spcBef>
                <a:spcPts val="0"/>
              </a:spcBef>
              <a:spcAft>
                <a:spcPts val="0"/>
              </a:spcAft>
              <a:buFont typeface="+mj-lt"/>
              <a:buAutoNum type="alphaUcPeriod"/>
            </a:pPr>
            <a:r>
              <a:rPr lang="en-US" dirty="0">
                <a:solidFill>
                  <a:srgbClr val="0E101A"/>
                </a:solidFill>
                <a:effectLst/>
              </a:rPr>
              <a:t>Label Encoding or Ordinal Encoding</a:t>
            </a:r>
          </a:p>
          <a:p>
            <a:pPr marL="457200" indent="-457200">
              <a:spcBef>
                <a:spcPts val="0"/>
              </a:spcBef>
              <a:spcAft>
                <a:spcPts val="0"/>
              </a:spcAft>
              <a:buFont typeface="+mj-lt"/>
              <a:buAutoNum type="alphaUcPeriod"/>
            </a:pPr>
            <a:r>
              <a:rPr lang="en-US" dirty="0">
                <a:solidFill>
                  <a:srgbClr val="0E101A"/>
                </a:solidFill>
                <a:effectLst/>
              </a:rPr>
              <a:t>One hot Encoding</a:t>
            </a:r>
          </a:p>
          <a:p>
            <a:pPr marL="0" indent="0">
              <a:spcBef>
                <a:spcPts val="0"/>
              </a:spcBef>
              <a:spcAft>
                <a:spcPts val="0"/>
              </a:spcAft>
              <a:buNone/>
            </a:pPr>
            <a:endParaRPr lang="en-US" dirty="0">
              <a:solidFill>
                <a:srgbClr val="0E101A"/>
              </a:solidFill>
              <a:effectLst/>
            </a:endParaRPr>
          </a:p>
          <a:p>
            <a:endParaRPr lang="en-IN" dirty="0"/>
          </a:p>
        </p:txBody>
      </p:sp>
    </p:spTree>
    <p:extLst>
      <p:ext uri="{BB962C8B-B14F-4D97-AF65-F5344CB8AC3E}">
        <p14:creationId xmlns:p14="http://schemas.microsoft.com/office/powerpoint/2010/main" val="2245062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F931-EB9A-4958-9046-CE8D9DD6E6EF}"/>
              </a:ext>
            </a:extLst>
          </p:cNvPr>
          <p:cNvSpPr>
            <a:spLocks noGrp="1"/>
          </p:cNvSpPr>
          <p:nvPr>
            <p:ph type="title"/>
          </p:nvPr>
        </p:nvSpPr>
        <p:spPr>
          <a:xfrm>
            <a:off x="1097280" y="286604"/>
            <a:ext cx="10058400" cy="1066336"/>
          </a:xfrm>
        </p:spPr>
        <p:txBody>
          <a:bodyPr>
            <a:normAutofit/>
          </a:bodyPr>
          <a:lstStyle/>
          <a:p>
            <a:r>
              <a:rPr lang="en-US" sz="2800" b="0" dirty="0">
                <a:solidFill>
                  <a:srgbClr val="0E101A"/>
                </a:solidFill>
                <a:effectLst/>
                <a:latin typeface="+mn-lt"/>
              </a:rPr>
              <a:t>Encoding Categorical Data </a:t>
            </a:r>
            <a:endParaRPr lang="en-IN" sz="2800" dirty="0">
              <a:latin typeface="+mn-lt"/>
            </a:endParaRPr>
          </a:p>
        </p:txBody>
      </p:sp>
      <p:sp>
        <p:nvSpPr>
          <p:cNvPr id="4" name="Content Placeholder 3">
            <a:extLst>
              <a:ext uri="{FF2B5EF4-FFF2-40B4-BE49-F238E27FC236}">
                <a16:creationId xmlns:a16="http://schemas.microsoft.com/office/drawing/2014/main" id="{B0F38708-4871-4D59-8A0D-0233B88CDABE}"/>
              </a:ext>
            </a:extLst>
          </p:cNvPr>
          <p:cNvSpPr>
            <a:spLocks noGrp="1"/>
          </p:cNvSpPr>
          <p:nvPr>
            <p:ph idx="1"/>
          </p:nvPr>
        </p:nvSpPr>
        <p:spPr/>
        <p:txBody>
          <a:bodyPr/>
          <a:lstStyle/>
          <a:p>
            <a:pPr>
              <a:buFont typeface="Wingdings" panose="05000000000000000000" pitchFamily="2" charset="2"/>
              <a:buChar char="v"/>
            </a:pPr>
            <a:r>
              <a:rPr lang="en-IN" sz="1800" b="1" dirty="0">
                <a:solidFill>
                  <a:srgbClr val="0E101A"/>
                </a:solidFill>
                <a:effectLst/>
              </a:rPr>
              <a:t>Ordinal Feature Encoding: </a:t>
            </a:r>
          </a:p>
          <a:p>
            <a:pPr>
              <a:spcBef>
                <a:spcPts val="0"/>
              </a:spcBef>
              <a:spcAft>
                <a:spcPts val="0"/>
              </a:spcAft>
              <a:buFont typeface="Wingdings" panose="05000000000000000000" pitchFamily="2" charset="2"/>
              <a:buChar char="Ø"/>
            </a:pPr>
            <a:r>
              <a:rPr lang="en-IN" sz="1800" dirty="0">
                <a:solidFill>
                  <a:srgbClr val="0E101A"/>
                </a:solidFill>
                <a:effectLst/>
              </a:rPr>
              <a:t>Ordinal features are those with some order associated with them. </a:t>
            </a:r>
          </a:p>
          <a:p>
            <a:pPr>
              <a:spcBef>
                <a:spcPts val="0"/>
              </a:spcBef>
              <a:spcAft>
                <a:spcPts val="0"/>
              </a:spcAft>
              <a:buFont typeface="Wingdings" panose="05000000000000000000" pitchFamily="2" charset="2"/>
              <a:buChar char="Ø"/>
            </a:pPr>
            <a:r>
              <a:rPr lang="en-IN" dirty="0">
                <a:solidFill>
                  <a:srgbClr val="0E101A"/>
                </a:solidFill>
                <a:effectLst/>
              </a:rPr>
              <a:t>We can encode data with label Encoder():</a:t>
            </a:r>
          </a:p>
          <a:p>
            <a:pPr marL="0" indent="0">
              <a:spcBef>
                <a:spcPts val="0"/>
              </a:spcBef>
              <a:spcAft>
                <a:spcPts val="0"/>
              </a:spcAft>
              <a:buNone/>
            </a:pPr>
            <a:endParaRPr lang="en-IN" dirty="0">
              <a:solidFill>
                <a:srgbClr val="0E101A"/>
              </a:solidFill>
              <a:effectLst/>
            </a:endParaRPr>
          </a:p>
          <a:p>
            <a:pPr>
              <a:spcBef>
                <a:spcPts val="0"/>
              </a:spcBef>
              <a:spcAft>
                <a:spcPts val="0"/>
              </a:spcAft>
            </a:pPr>
            <a:r>
              <a:rPr lang="en-IN" dirty="0">
                <a:solidFill>
                  <a:srgbClr val="0E101A"/>
                </a:solidFill>
                <a:effectLst/>
              </a:rPr>
              <a:t>from sklearn.preprocessing import LabelEncoder.</a:t>
            </a:r>
          </a:p>
          <a:p>
            <a:pPr>
              <a:spcBef>
                <a:spcPts val="0"/>
              </a:spcBef>
              <a:spcAft>
                <a:spcPts val="0"/>
              </a:spcAft>
              <a:buFont typeface="Wingdings" panose="05000000000000000000" pitchFamily="2" charset="2"/>
              <a:buChar char="Ø"/>
            </a:pPr>
            <a:r>
              <a:rPr lang="en-IN" dirty="0">
                <a:solidFill>
                  <a:srgbClr val="0E101A"/>
                </a:solidFill>
                <a:effectLst/>
              </a:rPr>
              <a:t>label encoder can't handle missing values.</a:t>
            </a:r>
          </a:p>
          <a:p>
            <a:pPr marL="0" indent="0">
              <a:spcBef>
                <a:spcPts val="0"/>
              </a:spcBef>
              <a:spcAft>
                <a:spcPts val="0"/>
              </a:spcAft>
              <a:buNone/>
            </a:pPr>
            <a:endParaRPr lang="en-IN" dirty="0">
              <a:solidFill>
                <a:srgbClr val="0E101A"/>
              </a:solidFill>
              <a:effectLst/>
            </a:endParaRPr>
          </a:p>
          <a:p>
            <a:pPr>
              <a:spcBef>
                <a:spcPts val="0"/>
              </a:spcBef>
              <a:spcAft>
                <a:spcPts val="0"/>
              </a:spcAft>
            </a:pPr>
            <a:r>
              <a:rPr lang="en-IN" dirty="0">
                <a:solidFill>
                  <a:srgbClr val="0E101A"/>
                </a:solidFill>
                <a:effectLst/>
              </a:rPr>
              <a:t>label_encoder = LabelEncoder()</a:t>
            </a:r>
          </a:p>
          <a:p>
            <a:pPr>
              <a:spcBef>
                <a:spcPts val="0"/>
              </a:spcBef>
              <a:spcAft>
                <a:spcPts val="0"/>
              </a:spcAft>
            </a:pPr>
            <a:r>
              <a:rPr lang="en-IN" dirty="0">
                <a:solidFill>
                  <a:srgbClr val="0E101A"/>
                </a:solidFill>
                <a:effectLst/>
              </a:rPr>
              <a:t>ordinal_features['ord_1'] = label_encoder.fit_transform(ordinal_features['ord_1'])</a:t>
            </a:r>
          </a:p>
          <a:p>
            <a:pPr>
              <a:buFont typeface="Wingdings" panose="05000000000000000000" pitchFamily="2" charset="2"/>
              <a:buChar char="Ø"/>
            </a:pPr>
            <a:r>
              <a:rPr lang="en-US" b="0" dirty="0">
                <a:solidFill>
                  <a:srgbClr val="0E101A"/>
                </a:solidFill>
                <a:effectLst/>
              </a:rPr>
              <a:t>We use this categorical data encoding technique when the categorical feature is ordinal. In this case, retaining the order is important. Hence encoding should reflect the sequence.</a:t>
            </a:r>
          </a:p>
          <a:p>
            <a:pPr>
              <a:buFont typeface="Wingdings" panose="05000000000000000000" pitchFamily="2" charset="2"/>
              <a:buChar char="Ø"/>
            </a:pPr>
            <a:r>
              <a:rPr lang="en-US" b="0" dirty="0">
                <a:solidFill>
                  <a:srgbClr val="0E101A"/>
                </a:solidFill>
                <a:effectLst/>
              </a:rPr>
              <a:t>Label Encoder() is the fact that the documentation states it should be used for encoding target values (y) and not for the inputs (x).</a:t>
            </a:r>
            <a:endParaRPr lang="en-IN" b="0" dirty="0">
              <a:solidFill>
                <a:srgbClr val="0E101A"/>
              </a:solidFill>
              <a:effectLst/>
            </a:endParaRPr>
          </a:p>
          <a:p>
            <a:pPr marL="0" indent="0">
              <a:buNone/>
            </a:pPr>
            <a:endParaRPr lang="en-IN" b="0" dirty="0">
              <a:solidFill>
                <a:srgbClr val="0E101A"/>
              </a:solidFill>
              <a:effectLst/>
            </a:endParaRPr>
          </a:p>
          <a:p>
            <a:endParaRPr lang="en-IN" dirty="0"/>
          </a:p>
        </p:txBody>
      </p:sp>
      <p:pic>
        <p:nvPicPr>
          <p:cNvPr id="6" name="Picture 5">
            <a:extLst>
              <a:ext uri="{FF2B5EF4-FFF2-40B4-BE49-F238E27FC236}">
                <a16:creationId xmlns:a16="http://schemas.microsoft.com/office/drawing/2014/main" id="{B17E2510-7B28-4319-8C18-6FDDA4C8B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662" y="2612572"/>
            <a:ext cx="2832774" cy="1450757"/>
          </a:xfrm>
          <a:prstGeom prst="rect">
            <a:avLst/>
          </a:prstGeom>
        </p:spPr>
      </p:pic>
    </p:spTree>
    <p:extLst>
      <p:ext uri="{BB962C8B-B14F-4D97-AF65-F5344CB8AC3E}">
        <p14:creationId xmlns:p14="http://schemas.microsoft.com/office/powerpoint/2010/main" val="1853545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DC10-2664-4FB0-8735-70A50CF080BF}"/>
              </a:ext>
            </a:extLst>
          </p:cNvPr>
          <p:cNvSpPr>
            <a:spLocks noGrp="1"/>
          </p:cNvSpPr>
          <p:nvPr>
            <p:ph type="title"/>
          </p:nvPr>
        </p:nvSpPr>
        <p:spPr>
          <a:xfrm>
            <a:off x="1097280" y="286604"/>
            <a:ext cx="10058400" cy="1029012"/>
          </a:xfrm>
        </p:spPr>
        <p:txBody>
          <a:bodyPr>
            <a:normAutofit/>
          </a:bodyPr>
          <a:lstStyle/>
          <a:p>
            <a:r>
              <a:rPr lang="en-US" sz="2800" b="0" dirty="0">
                <a:solidFill>
                  <a:srgbClr val="0E101A"/>
                </a:solidFill>
                <a:effectLst/>
                <a:latin typeface="+mn-lt"/>
              </a:rPr>
              <a:t>Encoding Categorical Data </a:t>
            </a:r>
            <a:endParaRPr lang="en-IN" sz="2800" dirty="0"/>
          </a:p>
        </p:txBody>
      </p:sp>
      <p:sp>
        <p:nvSpPr>
          <p:cNvPr id="3" name="Content Placeholder 2">
            <a:extLst>
              <a:ext uri="{FF2B5EF4-FFF2-40B4-BE49-F238E27FC236}">
                <a16:creationId xmlns:a16="http://schemas.microsoft.com/office/drawing/2014/main" id="{5B593FF4-D08F-4055-9611-9A5BBB5AD3AC}"/>
              </a:ext>
            </a:extLst>
          </p:cNvPr>
          <p:cNvSpPr>
            <a:spLocks noGrp="1"/>
          </p:cNvSpPr>
          <p:nvPr>
            <p:ph idx="1"/>
          </p:nvPr>
        </p:nvSpPr>
        <p:spPr/>
        <p:txBody>
          <a:bodyPr>
            <a:normAutofit/>
          </a:bodyPr>
          <a:lstStyle/>
          <a:p>
            <a:pPr>
              <a:spcBef>
                <a:spcPts val="0"/>
              </a:spcBef>
              <a:spcAft>
                <a:spcPts val="0"/>
              </a:spcAft>
              <a:buFont typeface="Wingdings" panose="05000000000000000000" pitchFamily="2" charset="2"/>
              <a:buChar char="v"/>
            </a:pPr>
            <a:r>
              <a:rPr lang="en-US" b="1" dirty="0">
                <a:solidFill>
                  <a:srgbClr val="0E101A"/>
                </a:solidFill>
                <a:effectLst/>
              </a:rPr>
              <a:t>Nominal Features: </a:t>
            </a:r>
            <a:r>
              <a:rPr lang="en-US" dirty="0">
                <a:solidFill>
                  <a:srgbClr val="0E101A"/>
                </a:solidFill>
                <a:effectLst/>
              </a:rPr>
              <a:t>Nominal features are categorical features that have no numerical importance. An order does not matter.</a:t>
            </a:r>
          </a:p>
          <a:p>
            <a:pPr>
              <a:spcBef>
                <a:spcPts val="0"/>
              </a:spcBef>
              <a:spcAft>
                <a:spcPts val="0"/>
              </a:spcAft>
              <a:buFont typeface="Courier New" panose="02070309020205020404" pitchFamily="49" charset="0"/>
              <a:buChar char="o"/>
            </a:pPr>
            <a:r>
              <a:rPr lang="en-US" b="1" dirty="0">
                <a:solidFill>
                  <a:srgbClr val="0E101A"/>
                </a:solidFill>
                <a:effectLst/>
              </a:rPr>
              <a:t>One Hot Encoding:</a:t>
            </a:r>
          </a:p>
          <a:p>
            <a:pPr>
              <a:spcBef>
                <a:spcPts val="0"/>
              </a:spcBef>
              <a:spcAft>
                <a:spcPts val="0"/>
              </a:spcAft>
              <a:buFont typeface="Wingdings" panose="05000000000000000000" pitchFamily="2" charset="2"/>
              <a:buChar char="Ø"/>
            </a:pPr>
            <a:r>
              <a:rPr lang="en-US" dirty="0">
                <a:solidFill>
                  <a:srgbClr val="0E101A"/>
                </a:solidFill>
                <a:effectLst/>
              </a:rPr>
              <a:t>We use this categorical data encoding technique when the features are nominal.</a:t>
            </a:r>
          </a:p>
          <a:p>
            <a:pPr>
              <a:spcBef>
                <a:spcPts val="0"/>
              </a:spcBef>
              <a:spcAft>
                <a:spcPts val="0"/>
              </a:spcAft>
              <a:buFont typeface="Wingdings" panose="05000000000000000000" pitchFamily="2" charset="2"/>
              <a:buChar char="Ø"/>
            </a:pPr>
            <a:r>
              <a:rPr lang="en-US" dirty="0">
                <a:solidFill>
                  <a:srgbClr val="0E101A"/>
                </a:solidFill>
                <a:effectLst/>
              </a:rPr>
              <a:t>In one hot encoding, for each level of a categorical feature, we create a new variable.</a:t>
            </a:r>
          </a:p>
          <a:p>
            <a:pPr>
              <a:spcBef>
                <a:spcPts val="0"/>
              </a:spcBef>
              <a:spcAft>
                <a:spcPts val="0"/>
              </a:spcAft>
              <a:buFont typeface="Wingdings" panose="05000000000000000000" pitchFamily="2" charset="2"/>
              <a:buChar char="Ø"/>
            </a:pPr>
            <a:r>
              <a:rPr lang="en-US" dirty="0">
                <a:solidFill>
                  <a:srgbClr val="0E101A"/>
                </a:solidFill>
                <a:effectLst/>
              </a:rPr>
              <a:t> Each category is mapped with a binary variable containing either 0 or 1. </a:t>
            </a:r>
          </a:p>
          <a:p>
            <a:pPr>
              <a:spcBef>
                <a:spcPts val="0"/>
              </a:spcBef>
              <a:spcAft>
                <a:spcPts val="0"/>
              </a:spcAft>
              <a:buFont typeface="Wingdings" panose="05000000000000000000" pitchFamily="2" charset="2"/>
              <a:buChar char="Ø"/>
            </a:pPr>
            <a:r>
              <a:rPr lang="en-US" dirty="0">
                <a:solidFill>
                  <a:srgbClr val="0E101A"/>
                </a:solidFill>
                <a:effectLst/>
              </a:rPr>
              <a:t>These newly created binary features are known as</a:t>
            </a:r>
            <a:r>
              <a:rPr lang="en-US" b="1" dirty="0">
                <a:solidFill>
                  <a:srgbClr val="0E101A"/>
                </a:solidFill>
                <a:effectLst/>
              </a:rPr>
              <a:t> Dummy variables.</a:t>
            </a:r>
            <a:r>
              <a:rPr lang="en-US" dirty="0">
                <a:solidFill>
                  <a:srgbClr val="0E101A"/>
                </a:solidFill>
                <a:effectLst/>
              </a:rPr>
              <a:t> </a:t>
            </a:r>
          </a:p>
          <a:p>
            <a:pPr>
              <a:spcBef>
                <a:spcPts val="0"/>
              </a:spcBef>
              <a:spcAft>
                <a:spcPts val="0"/>
              </a:spcAft>
              <a:buFont typeface="Wingdings" panose="05000000000000000000" pitchFamily="2" charset="2"/>
              <a:buChar char="q"/>
            </a:pPr>
            <a:endParaRPr lang="en-US" dirty="0">
              <a:solidFill>
                <a:srgbClr val="0E101A"/>
              </a:solidFill>
              <a:effectLst/>
            </a:endParaRPr>
          </a:p>
          <a:p>
            <a:pPr>
              <a:spcBef>
                <a:spcPts val="0"/>
              </a:spcBef>
              <a:spcAft>
                <a:spcPts val="0"/>
              </a:spcAft>
              <a:buFont typeface="Wingdings" panose="05000000000000000000" pitchFamily="2" charset="2"/>
              <a:buChar char="q"/>
            </a:pPr>
            <a:r>
              <a:rPr lang="en-US" dirty="0">
                <a:solidFill>
                  <a:srgbClr val="0E101A"/>
                </a:solidFill>
                <a:effectLst/>
              </a:rPr>
              <a:t>Here we can use pandas get_dummies() to one hot encode our nominal features.</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Ø"/>
            </a:pPr>
            <a:r>
              <a:rPr lang="en-US" dirty="0">
                <a:solidFill>
                  <a:srgbClr val="0E101A"/>
                </a:solidFill>
                <a:effectLst/>
              </a:rPr>
              <a:t>This method converts a categorical variable to dummy variables and returns a data frame. </a:t>
            </a:r>
          </a:p>
          <a:p>
            <a:pPr>
              <a:spcBef>
                <a:spcPts val="0"/>
              </a:spcBef>
              <a:spcAft>
                <a:spcPts val="0"/>
              </a:spcAft>
              <a:buFont typeface="Wingdings" panose="05000000000000000000" pitchFamily="2" charset="2"/>
              <a:buChar char="Ø"/>
            </a:pPr>
            <a:r>
              <a:rPr lang="en-US" dirty="0">
                <a:solidFill>
                  <a:srgbClr val="0E101A"/>
                </a:solidFill>
                <a:effectLst/>
              </a:rPr>
              <a:t>The drop_first parameter is helpful to get k-1 dummies by removing the first level.</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nominal_features = pd.get_dummies(nominal_features, drop_first=True)</a:t>
            </a:r>
          </a:p>
          <a:p>
            <a:endParaRPr lang="en-IN" dirty="0"/>
          </a:p>
        </p:txBody>
      </p:sp>
    </p:spTree>
    <p:extLst>
      <p:ext uri="{BB962C8B-B14F-4D97-AF65-F5344CB8AC3E}">
        <p14:creationId xmlns:p14="http://schemas.microsoft.com/office/powerpoint/2010/main" val="1916030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8CCD-0103-4C87-90C4-D8420D971D4D}"/>
              </a:ext>
            </a:extLst>
          </p:cNvPr>
          <p:cNvSpPr>
            <a:spLocks noGrp="1"/>
          </p:cNvSpPr>
          <p:nvPr>
            <p:ph type="title"/>
          </p:nvPr>
        </p:nvSpPr>
        <p:spPr>
          <a:xfrm>
            <a:off x="1097280" y="286604"/>
            <a:ext cx="10058400" cy="1001020"/>
          </a:xfrm>
        </p:spPr>
        <p:txBody>
          <a:bodyPr>
            <a:normAutofit/>
          </a:bodyPr>
          <a:lstStyle/>
          <a:p>
            <a:r>
              <a:rPr lang="en-US" sz="2800" b="0" dirty="0">
                <a:solidFill>
                  <a:srgbClr val="0E101A"/>
                </a:solidFill>
                <a:effectLst/>
                <a:latin typeface="+mn-lt"/>
              </a:rPr>
              <a:t>Encoding Categorical Data </a:t>
            </a:r>
            <a:endParaRPr lang="en-IN" sz="2800" dirty="0">
              <a:latin typeface="+mn-lt"/>
            </a:endParaRPr>
          </a:p>
        </p:txBody>
      </p:sp>
      <p:pic>
        <p:nvPicPr>
          <p:cNvPr id="9" name="Content Placeholder 8">
            <a:extLst>
              <a:ext uri="{FF2B5EF4-FFF2-40B4-BE49-F238E27FC236}">
                <a16:creationId xmlns:a16="http://schemas.microsoft.com/office/drawing/2014/main" id="{83072CEC-E8B3-43A3-85C9-38FC139233C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2297" y="2799184"/>
            <a:ext cx="5591124" cy="2118049"/>
          </a:xfrm>
        </p:spPr>
      </p:pic>
      <p:pic>
        <p:nvPicPr>
          <p:cNvPr id="14" name="Content Placeholder 13">
            <a:extLst>
              <a:ext uri="{FF2B5EF4-FFF2-40B4-BE49-F238E27FC236}">
                <a16:creationId xmlns:a16="http://schemas.microsoft.com/office/drawing/2014/main" id="{B61FA557-75BA-47FB-9D4F-69C6834B699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469059"/>
            <a:ext cx="4937125" cy="2777132"/>
          </a:xfrm>
        </p:spPr>
      </p:pic>
    </p:spTree>
    <p:extLst>
      <p:ext uri="{BB962C8B-B14F-4D97-AF65-F5344CB8AC3E}">
        <p14:creationId xmlns:p14="http://schemas.microsoft.com/office/powerpoint/2010/main" val="3808446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24308B-A064-44DB-AE23-740D1356ED9B}"/>
              </a:ext>
            </a:extLst>
          </p:cNvPr>
          <p:cNvSpPr>
            <a:spLocks noGrp="1"/>
          </p:cNvSpPr>
          <p:nvPr>
            <p:ph type="title"/>
          </p:nvPr>
        </p:nvSpPr>
        <p:spPr>
          <a:xfrm>
            <a:off x="1097280" y="755780"/>
            <a:ext cx="10058400" cy="981580"/>
          </a:xfrm>
        </p:spPr>
        <p:txBody>
          <a:bodyPr>
            <a:normAutofit fontScale="90000"/>
          </a:bodyPr>
          <a:lstStyle/>
          <a:p>
            <a:r>
              <a:rPr lang="en-IN" sz="3100" b="0" i="0" dirty="0">
                <a:solidFill>
                  <a:srgbClr val="222222"/>
                </a:solidFill>
                <a:effectLst/>
                <a:latin typeface="+mn-lt"/>
              </a:rPr>
              <a:t>Feature Scaling</a:t>
            </a:r>
            <a:br>
              <a:rPr lang="en-IN" b="0" i="0" dirty="0">
                <a:solidFill>
                  <a:srgbClr val="222222"/>
                </a:solidFill>
                <a:effectLst/>
                <a:latin typeface="Lato" panose="020F0502020204030203" pitchFamily="34" charset="0"/>
              </a:rPr>
            </a:br>
            <a:endParaRPr lang="en-IN" dirty="0"/>
          </a:p>
        </p:txBody>
      </p:sp>
      <p:sp>
        <p:nvSpPr>
          <p:cNvPr id="6" name="Content Placeholder 5">
            <a:extLst>
              <a:ext uri="{FF2B5EF4-FFF2-40B4-BE49-F238E27FC236}">
                <a16:creationId xmlns:a16="http://schemas.microsoft.com/office/drawing/2014/main" id="{4E3D5F61-0395-4651-AB51-BBA453F480B5}"/>
              </a:ext>
            </a:extLst>
          </p:cNvPr>
          <p:cNvSpPr>
            <a:spLocks noGrp="1"/>
          </p:cNvSpPr>
          <p:nvPr>
            <p:ph idx="1"/>
          </p:nvPr>
        </p:nvSpPr>
        <p:spPr/>
        <p:txBody>
          <a:bodyPr>
            <a:normAutofit lnSpcReduction="10000"/>
          </a:bodyPr>
          <a:lstStyle/>
          <a:p>
            <a:pPr>
              <a:spcBef>
                <a:spcPts val="0"/>
              </a:spcBef>
              <a:spcAft>
                <a:spcPts val="0"/>
              </a:spcAft>
              <a:buFont typeface="Wingdings" panose="05000000000000000000" pitchFamily="2" charset="2"/>
              <a:buChar char="v"/>
            </a:pPr>
            <a:r>
              <a:rPr lang="en-US" i="1" dirty="0">
                <a:solidFill>
                  <a:srgbClr val="0E101A"/>
                </a:solidFill>
                <a:effectLst/>
              </a:rPr>
              <a:t>The </a:t>
            </a:r>
            <a:r>
              <a:rPr lang="en-US" b="1" i="1" dirty="0">
                <a:solidFill>
                  <a:srgbClr val="0E101A"/>
                </a:solidFill>
                <a:effectLst/>
              </a:rPr>
              <a:t>goal</a:t>
            </a:r>
            <a:r>
              <a:rPr lang="en-US" i="1" dirty="0">
                <a:solidFill>
                  <a:srgbClr val="0E101A"/>
                </a:solidFill>
                <a:effectLst/>
              </a:rPr>
              <a:t> of applying </a:t>
            </a:r>
            <a:r>
              <a:rPr lang="en-US" i="1" u="sng" dirty="0">
                <a:solidFill>
                  <a:srgbClr val="0E101A"/>
                </a:solidFill>
                <a:effectLst/>
              </a:rPr>
              <a:t>Feature Scaling </a:t>
            </a:r>
            <a:r>
              <a:rPr lang="en-US" i="1" dirty="0">
                <a:solidFill>
                  <a:srgbClr val="0E101A"/>
                </a:solidFill>
                <a:effectLst/>
              </a:rPr>
              <a:t>is to make sure features are on almost the </a:t>
            </a:r>
            <a:r>
              <a:rPr lang="en-US" i="1" u="sng" dirty="0">
                <a:solidFill>
                  <a:srgbClr val="0E101A"/>
                </a:solidFill>
                <a:effectLst/>
              </a:rPr>
              <a:t>same scale </a:t>
            </a:r>
            <a:r>
              <a:rPr lang="en-US" i="1" dirty="0">
                <a:solidFill>
                  <a:srgbClr val="0E101A"/>
                </a:solidFill>
                <a:effectLst/>
              </a:rPr>
              <a:t>so   that each feature is equally important and make it easier to process by most ML algorithms.</a:t>
            </a:r>
          </a:p>
          <a:p>
            <a:pPr marL="0" indent="0">
              <a:spcBef>
                <a:spcPts val="0"/>
              </a:spcBef>
              <a:spcAft>
                <a:spcPts val="0"/>
              </a:spcAft>
              <a:buNone/>
            </a:pPr>
            <a:endParaRPr lang="en-US" dirty="0">
              <a:solidFill>
                <a:srgbClr val="0E101A"/>
              </a:solidFill>
              <a:effectLst/>
            </a:endParaRPr>
          </a:p>
          <a:p>
            <a:pPr>
              <a:spcBef>
                <a:spcPts val="0"/>
              </a:spcBef>
              <a:spcAft>
                <a:spcPts val="0"/>
              </a:spcAft>
            </a:pPr>
            <a:r>
              <a:rPr lang="en-US" b="1" dirty="0">
                <a:solidFill>
                  <a:srgbClr val="0E101A"/>
                </a:solidFill>
                <a:effectLst/>
              </a:rPr>
              <a:t>Normalization and standardization:  </a:t>
            </a:r>
            <a:r>
              <a:rPr lang="en-US" dirty="0">
                <a:solidFill>
                  <a:srgbClr val="0E101A"/>
                </a:solidFill>
                <a:effectLst/>
              </a:rPr>
              <a:t>These are two techniques for feature scaling.</a:t>
            </a:r>
            <a:endParaRPr lang="en-US" b="1" dirty="0">
              <a:solidFill>
                <a:srgbClr val="0E101A"/>
              </a:solidFill>
              <a:effectLst/>
            </a:endParaRPr>
          </a:p>
          <a:p>
            <a:pPr>
              <a:spcBef>
                <a:spcPts val="0"/>
              </a:spcBef>
              <a:spcAft>
                <a:spcPts val="0"/>
              </a:spcAft>
              <a:buFont typeface="Courier New" panose="02070309020205020404" pitchFamily="49" charset="0"/>
              <a:buChar char="o"/>
            </a:pPr>
            <a:r>
              <a:rPr lang="en-US" b="1" dirty="0">
                <a:solidFill>
                  <a:srgbClr val="0E101A"/>
                </a:solidFill>
                <a:effectLst/>
              </a:rPr>
              <a:t>Standardization:</a:t>
            </a:r>
          </a:p>
          <a:p>
            <a:pPr>
              <a:spcBef>
                <a:spcPts val="0"/>
              </a:spcBef>
              <a:spcAft>
                <a:spcPts val="0"/>
              </a:spcAft>
              <a:buFont typeface="Wingdings" panose="05000000000000000000" pitchFamily="2" charset="2"/>
              <a:buChar char="Ø"/>
            </a:pPr>
            <a:r>
              <a:rPr lang="en-US" dirty="0">
                <a:solidFill>
                  <a:srgbClr val="0E101A"/>
                </a:solidFill>
                <a:effectLst/>
              </a:rPr>
              <a:t>The result of </a:t>
            </a:r>
            <a:r>
              <a:rPr lang="en-US" b="1" dirty="0">
                <a:solidFill>
                  <a:srgbClr val="0E101A"/>
                </a:solidFill>
                <a:effectLst/>
              </a:rPr>
              <a:t>standardization</a:t>
            </a:r>
            <a:r>
              <a:rPr lang="en-US" dirty="0">
                <a:solidFill>
                  <a:srgbClr val="0E101A"/>
                </a:solidFill>
                <a:effectLst/>
              </a:rPr>
              <a:t> is that the features will be rescaled to ensure the mean and the standard deviation be 0 and 1.</a:t>
            </a:r>
          </a:p>
          <a:p>
            <a:pPr>
              <a:spcBef>
                <a:spcPts val="0"/>
              </a:spcBef>
              <a:spcAft>
                <a:spcPts val="0"/>
              </a:spcAft>
              <a:buFont typeface="Wingdings" panose="05000000000000000000" pitchFamily="2" charset="2"/>
              <a:buChar char="Ø"/>
            </a:pPr>
            <a:r>
              <a:rPr lang="en-US" dirty="0">
                <a:solidFill>
                  <a:srgbClr val="0E101A"/>
                </a:solidFill>
                <a:effectLst/>
              </a:rPr>
              <a:t>This technique is to re-scale features value with the distribution value between 0 and 1 is useful for the optimization algorithms, such as gradient descent, that are used within machine learning algorithms that weight inputs (e.g., regression and neural networks). </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v"/>
            </a:pPr>
            <a:r>
              <a:rPr lang="en-US" b="1" dirty="0">
                <a:solidFill>
                  <a:srgbClr val="0E101A"/>
                </a:solidFill>
                <a:effectLst/>
              </a:rPr>
              <a:t>Code</a:t>
            </a:r>
            <a:endParaRPr lang="en-US" dirty="0">
              <a:solidFill>
                <a:srgbClr val="0E101A"/>
              </a:solidFill>
              <a:effectLst/>
            </a:endParaRPr>
          </a:p>
          <a:p>
            <a:pPr>
              <a:spcBef>
                <a:spcPts val="0"/>
              </a:spcBef>
              <a:spcAft>
                <a:spcPts val="0"/>
              </a:spcAft>
            </a:pPr>
            <a:r>
              <a:rPr lang="en-US" dirty="0">
                <a:solidFill>
                  <a:srgbClr val="0E101A"/>
                </a:solidFill>
                <a:effectLst/>
              </a:rPr>
              <a:t>from sklearn.preprocessing import StandardScaler</a:t>
            </a:r>
          </a:p>
          <a:p>
            <a:pPr>
              <a:spcBef>
                <a:spcPts val="0"/>
              </a:spcBef>
              <a:spcAft>
                <a:spcPts val="0"/>
              </a:spcAft>
            </a:pPr>
            <a:r>
              <a:rPr lang="en-US" dirty="0">
                <a:solidFill>
                  <a:srgbClr val="0E101A"/>
                </a:solidFill>
                <a:effectLst/>
              </a:rPr>
              <a:t>sc= StandardScaler()</a:t>
            </a:r>
          </a:p>
          <a:p>
            <a:pPr>
              <a:spcBef>
                <a:spcPts val="0"/>
              </a:spcBef>
              <a:spcAft>
                <a:spcPts val="0"/>
              </a:spcAft>
            </a:pPr>
            <a:r>
              <a:rPr lang="en-US" dirty="0">
                <a:solidFill>
                  <a:srgbClr val="0E101A"/>
                </a:solidFill>
                <a:effectLst/>
              </a:rPr>
              <a:t>sc = sc.fit_transform(df)</a:t>
            </a:r>
          </a:p>
          <a:p>
            <a:endParaRPr lang="en-IN" dirty="0"/>
          </a:p>
        </p:txBody>
      </p:sp>
    </p:spTree>
    <p:extLst>
      <p:ext uri="{BB962C8B-B14F-4D97-AF65-F5344CB8AC3E}">
        <p14:creationId xmlns:p14="http://schemas.microsoft.com/office/powerpoint/2010/main" val="478154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2AE5-DCB1-446C-B5E6-01120A343630}"/>
              </a:ext>
            </a:extLst>
          </p:cNvPr>
          <p:cNvSpPr>
            <a:spLocks noGrp="1"/>
          </p:cNvSpPr>
          <p:nvPr>
            <p:ph type="title"/>
          </p:nvPr>
        </p:nvSpPr>
        <p:spPr>
          <a:xfrm>
            <a:off x="1097280" y="286604"/>
            <a:ext cx="10058400" cy="973029"/>
          </a:xfrm>
        </p:spPr>
        <p:txBody>
          <a:bodyPr>
            <a:normAutofit/>
          </a:bodyPr>
          <a:lstStyle/>
          <a:p>
            <a:r>
              <a:rPr lang="en-IN" sz="2800" b="0" i="0" dirty="0">
                <a:solidFill>
                  <a:srgbClr val="222222"/>
                </a:solidFill>
                <a:effectLst/>
                <a:latin typeface="+mn-lt"/>
              </a:rPr>
              <a:t>Feature Scaling</a:t>
            </a:r>
            <a:endParaRPr lang="en-IN" sz="2800" dirty="0">
              <a:latin typeface="+mn-lt"/>
            </a:endParaRPr>
          </a:p>
        </p:txBody>
      </p:sp>
      <p:sp>
        <p:nvSpPr>
          <p:cNvPr id="3" name="Content Placeholder 2">
            <a:extLst>
              <a:ext uri="{FF2B5EF4-FFF2-40B4-BE49-F238E27FC236}">
                <a16:creationId xmlns:a16="http://schemas.microsoft.com/office/drawing/2014/main" id="{1C5C411E-9E0B-47BA-AF7C-BA1359F3B2E5}"/>
              </a:ext>
            </a:extLst>
          </p:cNvPr>
          <p:cNvSpPr>
            <a:spLocks noGrp="1"/>
          </p:cNvSpPr>
          <p:nvPr>
            <p:ph idx="1"/>
          </p:nvPr>
        </p:nvSpPr>
        <p:spPr/>
        <p:txBody>
          <a:bodyPr>
            <a:normAutofit fontScale="92500" lnSpcReduction="20000"/>
          </a:bodyPr>
          <a:lstStyle/>
          <a:p>
            <a:pPr>
              <a:spcBef>
                <a:spcPts val="0"/>
              </a:spcBef>
              <a:spcAft>
                <a:spcPts val="0"/>
              </a:spcAft>
            </a:pPr>
            <a:r>
              <a:rPr lang="en-US" b="1" dirty="0">
                <a:solidFill>
                  <a:srgbClr val="0E101A"/>
                </a:solidFill>
                <a:effectLst/>
              </a:rPr>
              <a:t>Max-Min Normalization:</a:t>
            </a:r>
          </a:p>
          <a:p>
            <a:pPr>
              <a:spcBef>
                <a:spcPts val="0"/>
              </a:spcBef>
              <a:spcAft>
                <a:spcPts val="0"/>
              </a:spcAft>
              <a:buFont typeface="Wingdings" panose="05000000000000000000" pitchFamily="2" charset="2"/>
              <a:buChar char="Ø"/>
            </a:pPr>
            <a:r>
              <a:rPr lang="en-US" dirty="0">
                <a:solidFill>
                  <a:srgbClr val="0E101A"/>
                </a:solidFill>
                <a:effectLst/>
              </a:rPr>
              <a:t>Another common approach is the so-called </a:t>
            </a:r>
            <a:r>
              <a:rPr lang="en-US" b="1" dirty="0">
                <a:solidFill>
                  <a:srgbClr val="0E101A"/>
                </a:solidFill>
                <a:effectLst/>
              </a:rPr>
              <a:t>Max-Min Normalization (</a:t>
            </a:r>
            <a:r>
              <a:rPr lang="en-US" dirty="0">
                <a:solidFill>
                  <a:srgbClr val="0E101A"/>
                </a:solidFill>
                <a:effectLst/>
              </a:rPr>
              <a:t>Min-Max scaling). </a:t>
            </a:r>
          </a:p>
          <a:p>
            <a:pPr>
              <a:spcBef>
                <a:spcPts val="0"/>
              </a:spcBef>
              <a:spcAft>
                <a:spcPts val="0"/>
              </a:spcAft>
              <a:buFont typeface="Wingdings" panose="05000000000000000000" pitchFamily="2" charset="2"/>
              <a:buChar char="Ø"/>
            </a:pPr>
            <a:r>
              <a:rPr lang="en-US" dirty="0">
                <a:solidFill>
                  <a:srgbClr val="0E101A"/>
                </a:solidFill>
                <a:effectLst/>
              </a:rPr>
              <a:t>This technique is to re-scale features with a distribution value between 0 and 1.</a:t>
            </a:r>
          </a:p>
          <a:p>
            <a:pPr>
              <a:spcBef>
                <a:spcPts val="0"/>
              </a:spcBef>
              <a:spcAft>
                <a:spcPts val="0"/>
              </a:spcAft>
              <a:buFont typeface="Wingdings" panose="05000000000000000000" pitchFamily="2" charset="2"/>
              <a:buChar char="Ø"/>
            </a:pPr>
            <a:r>
              <a:rPr lang="en-US" dirty="0">
                <a:solidFill>
                  <a:srgbClr val="0E101A"/>
                </a:solidFill>
                <a:effectLst/>
              </a:rPr>
              <a:t> For every feature, the minimum value of that feature gets transformed into 0, and the maximum value gets transformed into 1.</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v"/>
            </a:pPr>
            <a:r>
              <a:rPr lang="en-US" b="1" dirty="0">
                <a:solidFill>
                  <a:srgbClr val="0E101A"/>
                </a:solidFill>
                <a:effectLst/>
              </a:rPr>
              <a:t>Code</a:t>
            </a:r>
            <a:endParaRPr lang="en-US" dirty="0">
              <a:solidFill>
                <a:srgbClr val="0E101A"/>
              </a:solidFill>
              <a:effectLst/>
            </a:endParaRPr>
          </a:p>
          <a:p>
            <a:pPr>
              <a:spcBef>
                <a:spcPts val="0"/>
              </a:spcBef>
              <a:spcAft>
                <a:spcPts val="0"/>
              </a:spcAft>
            </a:pPr>
            <a:r>
              <a:rPr lang="en-US" dirty="0">
                <a:solidFill>
                  <a:srgbClr val="0E101A"/>
                </a:solidFill>
                <a:effectLst/>
              </a:rPr>
              <a:t>from sklearn.preprocessing import MinMaxScaler</a:t>
            </a:r>
          </a:p>
          <a:p>
            <a:pPr>
              <a:spcBef>
                <a:spcPts val="0"/>
              </a:spcBef>
              <a:spcAft>
                <a:spcPts val="0"/>
              </a:spcAft>
            </a:pPr>
            <a:r>
              <a:rPr lang="en-US" dirty="0">
                <a:solidFill>
                  <a:srgbClr val="0E101A"/>
                </a:solidFill>
                <a:effectLst/>
              </a:rPr>
              <a:t>scaler = MinMaxScaler()</a:t>
            </a:r>
          </a:p>
          <a:p>
            <a:pPr>
              <a:spcBef>
                <a:spcPts val="0"/>
              </a:spcBef>
              <a:spcAft>
                <a:spcPts val="0"/>
              </a:spcAft>
            </a:pPr>
            <a:r>
              <a:rPr lang="en-US" dirty="0">
                <a:solidFill>
                  <a:srgbClr val="0E101A"/>
                </a:solidFill>
                <a:effectLst/>
              </a:rPr>
              <a:t>scaler.fit(train_data)</a:t>
            </a:r>
          </a:p>
          <a:p>
            <a:pPr>
              <a:spcBef>
                <a:spcPts val="0"/>
              </a:spcBef>
              <a:spcAft>
                <a:spcPts val="0"/>
              </a:spcAft>
            </a:pPr>
            <a:r>
              <a:rPr lang="en-US" dirty="0">
                <a:solidFill>
                  <a:srgbClr val="0E101A"/>
                </a:solidFill>
                <a:effectLst/>
              </a:rPr>
              <a:t>scaled_features = scaler.transform(test_data)</a:t>
            </a:r>
          </a:p>
          <a:p>
            <a:pPr>
              <a:spcBef>
                <a:spcPts val="0"/>
              </a:spcBef>
              <a:spcAft>
                <a:spcPts val="0"/>
              </a:spcAft>
            </a:pPr>
            <a:endParaRPr lang="en-US" dirty="0">
              <a:solidFill>
                <a:srgbClr val="0E101A"/>
              </a:solidFill>
              <a:effectLst/>
            </a:endParaRPr>
          </a:p>
          <a:p>
            <a:pPr>
              <a:spcBef>
                <a:spcPts val="0"/>
              </a:spcBef>
              <a:spcAft>
                <a:spcPts val="0"/>
              </a:spcAft>
            </a:pPr>
            <a:r>
              <a:rPr lang="en-US" b="1" dirty="0">
                <a:solidFill>
                  <a:srgbClr val="0E101A"/>
                </a:solidFill>
                <a:effectLst/>
              </a:rPr>
              <a:t>You can always start by fitting your model to raw, normalized and standardized data and compare the performance for best results.</a:t>
            </a:r>
          </a:p>
          <a:p>
            <a:pPr>
              <a:spcBef>
                <a:spcPts val="0"/>
              </a:spcBef>
              <a:spcAft>
                <a:spcPts val="0"/>
              </a:spcAft>
            </a:pPr>
            <a:endParaRPr lang="en-US" dirty="0">
              <a:solidFill>
                <a:srgbClr val="0E101A"/>
              </a:solidFill>
              <a:effectLst/>
            </a:endParaRPr>
          </a:p>
          <a:p>
            <a:pPr>
              <a:spcBef>
                <a:spcPts val="0"/>
              </a:spcBef>
              <a:spcAft>
                <a:spcPts val="0"/>
              </a:spcAft>
              <a:buFont typeface="Wingdings" panose="05000000000000000000" pitchFamily="2" charset="2"/>
              <a:buChar char="v"/>
            </a:pPr>
            <a:r>
              <a:rPr lang="en-US" sz="2200" i="1" dirty="0">
                <a:solidFill>
                  <a:srgbClr val="0E101A"/>
                </a:solidFill>
                <a:effectLst/>
              </a:rPr>
              <a:t>It is a good practice to fit the scaler on the training data and then use it to transform the testing data. This would avoid any data leakage during the model testing process. Also, the scaling of target values is generally not required.</a:t>
            </a:r>
            <a:endParaRPr lang="en-US" sz="2200" dirty="0">
              <a:solidFill>
                <a:srgbClr val="0E101A"/>
              </a:solidFill>
              <a:effectLst/>
            </a:endParaRPr>
          </a:p>
          <a:p>
            <a:endParaRPr lang="en-IN" dirty="0"/>
          </a:p>
        </p:txBody>
      </p:sp>
    </p:spTree>
    <p:extLst>
      <p:ext uri="{BB962C8B-B14F-4D97-AF65-F5344CB8AC3E}">
        <p14:creationId xmlns:p14="http://schemas.microsoft.com/office/powerpoint/2010/main" val="3486519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0F8A-B152-48BB-803F-AE07BF96C29E}"/>
              </a:ext>
            </a:extLst>
          </p:cNvPr>
          <p:cNvSpPr>
            <a:spLocks noGrp="1"/>
          </p:cNvSpPr>
          <p:nvPr>
            <p:ph type="title"/>
          </p:nvPr>
        </p:nvSpPr>
        <p:spPr>
          <a:xfrm>
            <a:off x="951722" y="286603"/>
            <a:ext cx="10203958" cy="945037"/>
          </a:xfrm>
        </p:spPr>
        <p:txBody>
          <a:bodyPr>
            <a:normAutofit/>
          </a:bodyPr>
          <a:lstStyle/>
          <a:p>
            <a:r>
              <a:rPr lang="en-IN" sz="2800" b="0" i="0" dirty="0">
                <a:solidFill>
                  <a:srgbClr val="222222"/>
                </a:solidFill>
                <a:effectLst/>
                <a:latin typeface="+mn-lt"/>
              </a:rPr>
              <a:t>Feature Scaling</a:t>
            </a:r>
            <a:endParaRPr lang="en-IN" sz="2800" dirty="0"/>
          </a:p>
        </p:txBody>
      </p:sp>
      <p:pic>
        <p:nvPicPr>
          <p:cNvPr id="5" name="Content Placeholder 4">
            <a:extLst>
              <a:ext uri="{FF2B5EF4-FFF2-40B4-BE49-F238E27FC236}">
                <a16:creationId xmlns:a16="http://schemas.microsoft.com/office/drawing/2014/main" id="{228C108B-B09A-4B6E-A49B-941669EEFD2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6856" y="1771738"/>
            <a:ext cx="5569144" cy="4229712"/>
          </a:xfrm>
        </p:spPr>
      </p:pic>
      <p:sp>
        <p:nvSpPr>
          <p:cNvPr id="6" name="Content Placeholder 5">
            <a:extLst>
              <a:ext uri="{FF2B5EF4-FFF2-40B4-BE49-F238E27FC236}">
                <a16:creationId xmlns:a16="http://schemas.microsoft.com/office/drawing/2014/main" id="{72E3DCDD-6BB3-4B1F-8ECE-0A5E2B980F14}"/>
              </a:ext>
            </a:extLst>
          </p:cNvPr>
          <p:cNvSpPr>
            <a:spLocks noGrp="1"/>
          </p:cNvSpPr>
          <p:nvPr>
            <p:ph sz="half" idx="2"/>
          </p:nvPr>
        </p:nvSpPr>
        <p:spPr/>
        <p:txBody>
          <a:bodyPr/>
          <a:lstStyle/>
          <a:p>
            <a:pPr>
              <a:spcBef>
                <a:spcPts val="0"/>
              </a:spcBef>
              <a:spcAft>
                <a:spcPts val="0"/>
              </a:spcAft>
            </a:pPr>
            <a:r>
              <a:rPr lang="en-US" b="1" dirty="0">
                <a:solidFill>
                  <a:srgbClr val="0E101A"/>
                </a:solidFill>
                <a:effectLst/>
              </a:rPr>
              <a:t>When Feature Scaling matters:</a:t>
            </a:r>
          </a:p>
          <a:p>
            <a:pPr>
              <a:spcBef>
                <a:spcPts val="0"/>
              </a:spcBef>
              <a:spcAft>
                <a:spcPts val="0"/>
              </a:spcAft>
              <a:buFont typeface="Wingdings" panose="05000000000000000000" pitchFamily="2" charset="2"/>
              <a:buChar char="Ø"/>
            </a:pPr>
            <a:r>
              <a:rPr lang="en-US" dirty="0">
                <a:solidFill>
                  <a:srgbClr val="0E101A"/>
                </a:solidFill>
                <a:effectLst/>
              </a:rPr>
              <a:t>Some machine learning models are fundamentally based on distance matrix, also known as the distance-based classifier, for example, K-Nearest-Neighbors, SVM, and Neural Network. </a:t>
            </a:r>
          </a:p>
          <a:p>
            <a:pPr>
              <a:spcBef>
                <a:spcPts val="0"/>
              </a:spcBef>
              <a:spcAft>
                <a:spcPts val="0"/>
              </a:spcAft>
              <a:buFont typeface="Wingdings" panose="05000000000000000000" pitchFamily="2" charset="2"/>
              <a:buChar char="Ø"/>
            </a:pPr>
            <a:r>
              <a:rPr lang="en-US" dirty="0">
                <a:solidFill>
                  <a:srgbClr val="0E101A"/>
                </a:solidFill>
                <a:effectLst/>
              </a:rPr>
              <a:t>Feature scaling is extremely essential to those models, especially when the range of the features is very different. </a:t>
            </a:r>
          </a:p>
          <a:p>
            <a:pPr>
              <a:spcBef>
                <a:spcPts val="0"/>
              </a:spcBef>
              <a:spcAft>
                <a:spcPts val="0"/>
              </a:spcAft>
            </a:pPr>
            <a:r>
              <a:rPr lang="en-US" b="1" dirty="0">
                <a:solidFill>
                  <a:srgbClr val="0E101A"/>
                </a:solidFill>
                <a:effectLst/>
              </a:rPr>
              <a:t>Note</a:t>
            </a:r>
            <a:r>
              <a:rPr lang="en-US" dirty="0">
                <a:solidFill>
                  <a:srgbClr val="0E101A"/>
                </a:solidFill>
                <a:effectLst/>
              </a:rPr>
              <a:t>: If an algorithm is not distance-based, feature scaling is unimportant, including Naive Bayes, Linear Discriminant Analysis, and Tree-Based models (gradient boosting, random forest, etc.).</a:t>
            </a:r>
          </a:p>
          <a:p>
            <a:endParaRPr lang="en-IN" dirty="0"/>
          </a:p>
        </p:txBody>
      </p:sp>
    </p:spTree>
    <p:extLst>
      <p:ext uri="{BB962C8B-B14F-4D97-AF65-F5344CB8AC3E}">
        <p14:creationId xmlns:p14="http://schemas.microsoft.com/office/powerpoint/2010/main" val="3246446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259D5C-2174-4C12-9C46-1072439942E3}"/>
              </a:ext>
            </a:extLst>
          </p:cNvPr>
          <p:cNvSpPr>
            <a:spLocks noGrp="1"/>
          </p:cNvSpPr>
          <p:nvPr>
            <p:ph type="ctrTitle"/>
          </p:nvPr>
        </p:nvSpPr>
        <p:spPr/>
        <p:txBody>
          <a:bodyPr>
            <a:normAutofit/>
          </a:bodyPr>
          <a:lstStyle/>
          <a:p>
            <a:r>
              <a:rPr lang="en-IN" sz="3200" dirty="0">
                <a:solidFill>
                  <a:srgbClr val="091E42"/>
                </a:solidFill>
                <a:latin typeface="+mn-lt"/>
              </a:rPr>
              <a:t>D</a:t>
            </a:r>
            <a:r>
              <a:rPr lang="en-IN" sz="3200" b="0" i="0" dirty="0">
                <a:solidFill>
                  <a:srgbClr val="091E42"/>
                </a:solidFill>
                <a:effectLst/>
                <a:latin typeface="+mn-lt"/>
              </a:rPr>
              <a:t>ata Visualisation</a:t>
            </a:r>
            <a:endParaRPr lang="en-IN" sz="3200" dirty="0">
              <a:latin typeface="+mn-lt"/>
            </a:endParaRPr>
          </a:p>
        </p:txBody>
      </p:sp>
      <p:sp>
        <p:nvSpPr>
          <p:cNvPr id="6" name="Subtitle 5">
            <a:extLst>
              <a:ext uri="{FF2B5EF4-FFF2-40B4-BE49-F238E27FC236}">
                <a16:creationId xmlns:a16="http://schemas.microsoft.com/office/drawing/2014/main" id="{207E7E8B-031B-44CC-9774-44693A16488F}"/>
              </a:ext>
            </a:extLst>
          </p:cNvPr>
          <p:cNvSpPr>
            <a:spLocks noGrp="1"/>
          </p:cNvSpPr>
          <p:nvPr>
            <p:ph type="subTitle" idx="1"/>
          </p:nvPr>
        </p:nvSpPr>
        <p:spPr/>
        <p:txBody>
          <a:bodyPr/>
          <a:lstStyle/>
          <a:p>
            <a:r>
              <a:rPr lang="en-US" dirty="0"/>
              <a:t>Python for data science</a:t>
            </a:r>
          </a:p>
          <a:p>
            <a:endParaRPr lang="en-IN" dirty="0"/>
          </a:p>
        </p:txBody>
      </p:sp>
      <p:pic>
        <p:nvPicPr>
          <p:cNvPr id="7" name="Picture 6">
            <a:extLst>
              <a:ext uri="{FF2B5EF4-FFF2-40B4-BE49-F238E27FC236}">
                <a16:creationId xmlns:a16="http://schemas.microsoft.com/office/drawing/2014/main" id="{549831AA-8A4A-443B-BC6A-84EDB21F9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51" y="608007"/>
            <a:ext cx="4872106" cy="1389195"/>
          </a:xfrm>
          <a:prstGeom prst="rect">
            <a:avLst/>
          </a:prstGeom>
        </p:spPr>
      </p:pic>
      <p:pic>
        <p:nvPicPr>
          <p:cNvPr id="8" name="Picture 7">
            <a:extLst>
              <a:ext uri="{FF2B5EF4-FFF2-40B4-BE49-F238E27FC236}">
                <a16:creationId xmlns:a16="http://schemas.microsoft.com/office/drawing/2014/main" id="{7EA772E6-CC0B-4F05-ADFE-3A0038D49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9980" y="758952"/>
            <a:ext cx="3695700" cy="1238250"/>
          </a:xfrm>
          <a:prstGeom prst="rect">
            <a:avLst/>
          </a:prstGeom>
        </p:spPr>
      </p:pic>
    </p:spTree>
    <p:extLst>
      <p:ext uri="{BB962C8B-B14F-4D97-AF65-F5344CB8AC3E}">
        <p14:creationId xmlns:p14="http://schemas.microsoft.com/office/powerpoint/2010/main" val="1827309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0DF680-4801-45F8-A92B-E8A51B0AA45A}"/>
              </a:ext>
            </a:extLst>
          </p:cNvPr>
          <p:cNvSpPr>
            <a:spLocks noGrp="1"/>
          </p:cNvSpPr>
          <p:nvPr>
            <p:ph type="title"/>
          </p:nvPr>
        </p:nvSpPr>
        <p:spPr/>
        <p:txBody>
          <a:bodyPr>
            <a:normAutofit fontScale="90000"/>
          </a:bodyPr>
          <a:lstStyle/>
          <a:p>
            <a:br>
              <a:rPr lang="en-IN" b="0" i="0" dirty="0">
                <a:solidFill>
                  <a:srgbClr val="000000"/>
                </a:solidFill>
                <a:effectLst/>
                <a:latin typeface="Segoe UI" panose="020B0502040204020203" pitchFamily="34" charset="0"/>
              </a:rPr>
            </a:br>
            <a:r>
              <a:rPr lang="en-US" sz="3100" dirty="0">
                <a:solidFill>
                  <a:srgbClr val="0E101A"/>
                </a:solidFill>
                <a:effectLst/>
                <a:latin typeface="+mn-lt"/>
              </a:rPr>
              <a:t>Matplotlib </a:t>
            </a:r>
            <a:br>
              <a:rPr lang="en-US" dirty="0">
                <a:solidFill>
                  <a:srgbClr val="0E101A"/>
                </a:solidFill>
                <a:effectLst/>
              </a:rPr>
            </a:br>
            <a:endParaRPr lang="en-IN" dirty="0"/>
          </a:p>
        </p:txBody>
      </p:sp>
      <p:sp>
        <p:nvSpPr>
          <p:cNvPr id="6" name="Content Placeholder 5">
            <a:extLst>
              <a:ext uri="{FF2B5EF4-FFF2-40B4-BE49-F238E27FC236}">
                <a16:creationId xmlns:a16="http://schemas.microsoft.com/office/drawing/2014/main" id="{3A16FCEE-BBA2-4831-B05A-EF9789642950}"/>
              </a:ext>
            </a:extLst>
          </p:cNvPr>
          <p:cNvSpPr>
            <a:spLocks noGrp="1"/>
          </p:cNvSpPr>
          <p:nvPr>
            <p:ph idx="1"/>
          </p:nvPr>
        </p:nvSpPr>
        <p:spPr/>
        <p:txBody>
          <a:bodyPr>
            <a:normAutofit/>
          </a:bodyPr>
          <a:lstStyle/>
          <a:p>
            <a:pPr>
              <a:spcBef>
                <a:spcPts val="0"/>
              </a:spcBef>
              <a:spcAft>
                <a:spcPts val="0"/>
              </a:spcAft>
              <a:buFont typeface="Wingdings" panose="05000000000000000000" pitchFamily="2" charset="2"/>
              <a:buChar char="v"/>
            </a:pPr>
            <a:r>
              <a:rPr lang="en-US" b="0" dirty="0">
                <a:solidFill>
                  <a:srgbClr val="0E101A"/>
                </a:solidFill>
                <a:effectLst/>
              </a:rPr>
              <a:t>Data visualization is an important skill to possess for anyone trying to extract and communicate insights from data. </a:t>
            </a:r>
          </a:p>
          <a:p>
            <a:pPr>
              <a:spcBef>
                <a:spcPts val="0"/>
              </a:spcBef>
              <a:spcAft>
                <a:spcPts val="0"/>
              </a:spcAft>
              <a:buFont typeface="Wingdings" panose="05000000000000000000" pitchFamily="2" charset="2"/>
              <a:buChar char="v"/>
            </a:pPr>
            <a:r>
              <a:rPr lang="en-US" b="0" dirty="0">
                <a:solidFill>
                  <a:srgbClr val="0E101A"/>
                </a:solidFill>
                <a:effectLst/>
              </a:rPr>
              <a:t>In the field of machine learning, visualization plays a key role throughout the entire process of analysis - to obtain relationships, observe trends and portray the final results as well. </a:t>
            </a:r>
          </a:p>
          <a:p>
            <a:pPr>
              <a:spcBef>
                <a:spcPts val="0"/>
              </a:spcBef>
              <a:spcAft>
                <a:spcPts val="0"/>
              </a:spcAft>
              <a:buFont typeface="Wingdings" panose="05000000000000000000" pitchFamily="2" charset="2"/>
              <a:buChar char="ü"/>
            </a:pPr>
            <a:endParaRPr lang="en-US" dirty="0">
              <a:solidFill>
                <a:srgbClr val="0E101A"/>
              </a:solidFill>
            </a:endParaRPr>
          </a:p>
          <a:p>
            <a:pPr>
              <a:spcBef>
                <a:spcPts val="0"/>
              </a:spcBef>
              <a:spcAft>
                <a:spcPts val="0"/>
              </a:spcAft>
              <a:buFont typeface="Wingdings" panose="05000000000000000000" pitchFamily="2" charset="2"/>
              <a:buChar char="ü"/>
            </a:pPr>
            <a:r>
              <a:rPr lang="en-US" b="0" dirty="0">
                <a:solidFill>
                  <a:srgbClr val="0E101A"/>
                </a:solidFill>
                <a:effectLst/>
              </a:rPr>
              <a:t>What is Matplotlib?</a:t>
            </a:r>
          </a:p>
          <a:p>
            <a:pPr>
              <a:spcBef>
                <a:spcPts val="0"/>
              </a:spcBef>
              <a:spcAft>
                <a:spcPts val="0"/>
              </a:spcAft>
              <a:buFont typeface="Courier New" panose="02070309020205020404" pitchFamily="49" charset="0"/>
              <a:buChar char="o"/>
            </a:pPr>
            <a:r>
              <a:rPr lang="en-US" dirty="0">
                <a:solidFill>
                  <a:srgbClr val="0E101A"/>
                </a:solidFill>
                <a:effectLst/>
              </a:rPr>
              <a:t>Matplotlib is a low-level graph plotting library in python that serves as a visualization utility.</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Once Matplotlib is installed, import it into your applications by adding the import matplotlib.</a:t>
            </a:r>
          </a:p>
          <a:p>
            <a:pPr>
              <a:spcBef>
                <a:spcPts val="0"/>
              </a:spcBef>
              <a:spcAft>
                <a:spcPts val="0"/>
              </a:spcAft>
              <a:buFont typeface="Wingdings" panose="05000000000000000000" pitchFamily="2" charset="2"/>
              <a:buChar char="v"/>
            </a:pPr>
            <a:r>
              <a:rPr lang="en-US" dirty="0">
                <a:solidFill>
                  <a:srgbClr val="0E101A"/>
                </a:solidFill>
                <a:effectLst/>
              </a:rPr>
              <a:t>Most of the Matplotlib utilities lies under the pyplot submodule, and are usually imported under the plt alias: import matplotlib.pyplot as plt</a:t>
            </a:r>
          </a:p>
          <a:p>
            <a:pPr marL="0" indent="0">
              <a:spcBef>
                <a:spcPts val="0"/>
              </a:spcBef>
              <a:spcAft>
                <a:spcPts val="0"/>
              </a:spcAft>
              <a:buNone/>
            </a:pPr>
            <a:endParaRPr lang="en-US" dirty="0">
              <a:solidFill>
                <a:srgbClr val="0E101A"/>
              </a:solidFill>
              <a:effectLst/>
            </a:endParaRPr>
          </a:p>
          <a:p>
            <a:endParaRPr lang="en-IN" dirty="0"/>
          </a:p>
        </p:txBody>
      </p:sp>
      <p:pic>
        <p:nvPicPr>
          <p:cNvPr id="8" name="Picture 7">
            <a:extLst>
              <a:ext uri="{FF2B5EF4-FFF2-40B4-BE49-F238E27FC236}">
                <a16:creationId xmlns:a16="http://schemas.microsoft.com/office/drawing/2014/main" id="{C2DCABD0-3F32-44AA-B3C7-3CC0B1850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816" y="323970"/>
            <a:ext cx="5105885" cy="1413390"/>
          </a:xfrm>
          <a:prstGeom prst="rect">
            <a:avLst/>
          </a:prstGeom>
        </p:spPr>
      </p:pic>
    </p:spTree>
    <p:extLst>
      <p:ext uri="{BB962C8B-B14F-4D97-AF65-F5344CB8AC3E}">
        <p14:creationId xmlns:p14="http://schemas.microsoft.com/office/powerpoint/2010/main" val="137497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42B0-E465-4AD2-ACA9-589E77E184DC}"/>
              </a:ext>
            </a:extLst>
          </p:cNvPr>
          <p:cNvSpPr>
            <a:spLocks noGrp="1"/>
          </p:cNvSpPr>
          <p:nvPr>
            <p:ph type="title"/>
          </p:nvPr>
        </p:nvSpPr>
        <p:spPr>
          <a:xfrm>
            <a:off x="1097280" y="286604"/>
            <a:ext cx="10058400" cy="926376"/>
          </a:xfrm>
        </p:spPr>
        <p:txBody>
          <a:bodyPr>
            <a:normAutofit fontScale="90000"/>
          </a:bodyPr>
          <a:lstStyle/>
          <a:p>
            <a:br>
              <a:rPr lang="en-IN" b="1" i="0" dirty="0">
                <a:solidFill>
                  <a:srgbClr val="091E42"/>
                </a:solidFill>
                <a:effectLst/>
                <a:latin typeface="circular"/>
              </a:rPr>
            </a:br>
            <a:r>
              <a:rPr lang="en-IN" sz="3100" dirty="0">
                <a:solidFill>
                  <a:srgbClr val="0E101A"/>
                </a:solidFill>
                <a:effectLst/>
                <a:latin typeface="+mn-lt"/>
              </a:rPr>
              <a:t>Boxplots</a:t>
            </a:r>
            <a:r>
              <a:rPr lang="en-IN" sz="3100" b="1" dirty="0">
                <a:solidFill>
                  <a:srgbClr val="0E101A"/>
                </a:solidFill>
                <a:effectLst/>
                <a:latin typeface="+mn-lt"/>
              </a:rPr>
              <a:t> </a:t>
            </a:r>
            <a:r>
              <a:rPr lang="en-US" sz="3100" dirty="0">
                <a:solidFill>
                  <a:srgbClr val="0E101A"/>
                </a:solidFill>
                <a:effectLst/>
                <a:latin typeface="+mn-lt"/>
              </a:rPr>
              <a:t> </a:t>
            </a:r>
            <a:endParaRPr lang="en-IN" sz="3100" dirty="0">
              <a:latin typeface="+mn-lt"/>
            </a:endParaRPr>
          </a:p>
        </p:txBody>
      </p:sp>
      <p:pic>
        <p:nvPicPr>
          <p:cNvPr id="5" name="Content Placeholder 4">
            <a:extLst>
              <a:ext uri="{FF2B5EF4-FFF2-40B4-BE49-F238E27FC236}">
                <a16:creationId xmlns:a16="http://schemas.microsoft.com/office/drawing/2014/main" id="{0D5BFB35-D427-4E78-BFCC-C312A2CEE7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67572" y="1846263"/>
            <a:ext cx="2997494" cy="4022725"/>
          </a:xfrm>
        </p:spPr>
      </p:pic>
      <p:sp>
        <p:nvSpPr>
          <p:cNvPr id="12" name="Content Placeholder 11">
            <a:extLst>
              <a:ext uri="{FF2B5EF4-FFF2-40B4-BE49-F238E27FC236}">
                <a16:creationId xmlns:a16="http://schemas.microsoft.com/office/drawing/2014/main" id="{80BB90B8-8825-4C8A-BE34-35050A117AF1}"/>
              </a:ext>
            </a:extLst>
          </p:cNvPr>
          <p:cNvSpPr>
            <a:spLocks noGrp="1"/>
          </p:cNvSpPr>
          <p:nvPr>
            <p:ph sz="half" idx="2"/>
          </p:nvPr>
        </p:nvSpPr>
        <p:spPr/>
        <p:txBody>
          <a:bodyPr/>
          <a:lstStyle/>
          <a:p>
            <a:r>
              <a:rPr lang="en-IN" b="1" dirty="0">
                <a:solidFill>
                  <a:srgbClr val="0E101A"/>
                </a:solidFill>
                <a:effectLst/>
              </a:rPr>
              <a:t>Outliers Analysis with Boxplots:</a:t>
            </a:r>
          </a:p>
          <a:p>
            <a:pPr>
              <a:spcBef>
                <a:spcPts val="0"/>
              </a:spcBef>
              <a:spcAft>
                <a:spcPts val="0"/>
              </a:spcAft>
              <a:buFont typeface="Wingdings" panose="05000000000000000000" pitchFamily="2" charset="2"/>
              <a:buChar char="v"/>
            </a:pPr>
            <a:r>
              <a:rPr lang="en-US" b="0" dirty="0">
                <a:solidFill>
                  <a:srgbClr val="0E101A"/>
                </a:solidFill>
                <a:effectLst/>
              </a:rPr>
              <a:t>Understanding the spread of numeric variables and checking extreme values. Identifying and removing extreme values or </a:t>
            </a:r>
            <a:r>
              <a:rPr lang="en-US" b="1" dirty="0">
                <a:solidFill>
                  <a:srgbClr val="0E101A"/>
                </a:solidFill>
                <a:effectLst/>
              </a:rPr>
              <a:t>outliers</a:t>
            </a:r>
            <a:r>
              <a:rPr lang="en-US" b="0" dirty="0">
                <a:solidFill>
                  <a:srgbClr val="0E101A"/>
                </a:solidFill>
                <a:effectLst/>
              </a:rPr>
              <a:t> from the dataset. </a:t>
            </a:r>
          </a:p>
          <a:p>
            <a:pPr>
              <a:spcBef>
                <a:spcPts val="0"/>
              </a:spcBef>
              <a:spcAft>
                <a:spcPts val="0"/>
              </a:spcAft>
              <a:buFont typeface="Wingdings" panose="05000000000000000000" pitchFamily="2" charset="2"/>
              <a:buChar char="v"/>
            </a:pPr>
            <a:r>
              <a:rPr lang="en-US" b="0" dirty="0">
                <a:solidFill>
                  <a:srgbClr val="0E101A"/>
                </a:solidFill>
                <a:effectLst/>
              </a:rPr>
              <a:t>This is where you’ll start utilizing visualization to achieve your tasks.</a:t>
            </a:r>
          </a:p>
          <a:p>
            <a:pPr>
              <a:spcBef>
                <a:spcPts val="0"/>
              </a:spcBef>
              <a:spcAft>
                <a:spcPts val="0"/>
              </a:spcAft>
              <a:buFont typeface="Wingdings" panose="05000000000000000000" pitchFamily="2" charset="2"/>
              <a:buChar char="v"/>
            </a:pPr>
            <a:r>
              <a:rPr lang="en-US" b="0" dirty="0">
                <a:solidFill>
                  <a:srgbClr val="0E101A"/>
                </a:solidFill>
                <a:effectLst/>
              </a:rPr>
              <a:t> And the visualization best suited for this is the</a:t>
            </a:r>
            <a:r>
              <a:rPr lang="en-US" b="1" dirty="0">
                <a:solidFill>
                  <a:srgbClr val="0E101A"/>
                </a:solidFill>
                <a:effectLst/>
              </a:rPr>
              <a:t> box plot</a:t>
            </a:r>
            <a:r>
              <a:rPr lang="en-US" b="0" dirty="0">
                <a:solidFill>
                  <a:srgbClr val="0E101A"/>
                </a:solidFill>
                <a:effectLst/>
              </a:rPr>
              <a:t>. </a:t>
            </a:r>
          </a:p>
          <a:p>
            <a:pPr>
              <a:spcBef>
                <a:spcPts val="0"/>
              </a:spcBef>
              <a:spcAft>
                <a:spcPts val="0"/>
              </a:spcAft>
              <a:buFont typeface="Wingdings" panose="05000000000000000000" pitchFamily="2" charset="2"/>
              <a:buChar char="v"/>
            </a:pPr>
            <a:r>
              <a:rPr lang="en-US" dirty="0">
                <a:solidFill>
                  <a:srgbClr val="0E101A"/>
                </a:solidFill>
                <a:effectLst/>
              </a:rPr>
              <a:t>Outliers in data can arise due to genuine reasons or because of dubious entries. In the latter case, you should go ahead and remove such entries immediately. Use a boxplot to observe, analyze and remove them.</a:t>
            </a:r>
          </a:p>
          <a:p>
            <a:pPr>
              <a:spcBef>
                <a:spcPts val="0"/>
              </a:spcBef>
              <a:spcAft>
                <a:spcPts val="0"/>
              </a:spcAft>
              <a:buFont typeface="Wingdings" panose="05000000000000000000" pitchFamily="2" charset="2"/>
              <a:buChar char="v"/>
            </a:pPr>
            <a:endParaRPr lang="en-US" b="0" dirty="0">
              <a:solidFill>
                <a:srgbClr val="0E101A"/>
              </a:solidFill>
              <a:effectLst/>
            </a:endParaRPr>
          </a:p>
          <a:p>
            <a:pPr marL="0" indent="0">
              <a:spcBef>
                <a:spcPts val="0"/>
              </a:spcBef>
              <a:spcAft>
                <a:spcPts val="0"/>
              </a:spcAft>
              <a:buNone/>
            </a:pPr>
            <a:endParaRPr lang="en-US" b="0" dirty="0">
              <a:solidFill>
                <a:srgbClr val="0E101A"/>
              </a:solidFill>
              <a:effectLst/>
            </a:endParaRPr>
          </a:p>
          <a:p>
            <a:endParaRPr lang="en-IN" dirty="0"/>
          </a:p>
        </p:txBody>
      </p:sp>
      <p:pic>
        <p:nvPicPr>
          <p:cNvPr id="13" name="Picture 12">
            <a:extLst>
              <a:ext uri="{FF2B5EF4-FFF2-40B4-BE49-F238E27FC236}">
                <a16:creationId xmlns:a16="http://schemas.microsoft.com/office/drawing/2014/main" id="{4ECC7AB5-67D3-46FB-ACAA-9CD741B42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816" y="323970"/>
            <a:ext cx="5105885" cy="1413390"/>
          </a:xfrm>
          <a:prstGeom prst="rect">
            <a:avLst/>
          </a:prstGeom>
        </p:spPr>
      </p:pic>
    </p:spTree>
    <p:extLst>
      <p:ext uri="{BB962C8B-B14F-4D97-AF65-F5344CB8AC3E}">
        <p14:creationId xmlns:p14="http://schemas.microsoft.com/office/powerpoint/2010/main" val="367028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7AF3-3019-4C59-A1B1-122FE42D06EB}"/>
              </a:ext>
            </a:extLst>
          </p:cNvPr>
          <p:cNvSpPr>
            <a:spLocks noGrp="1"/>
          </p:cNvSpPr>
          <p:nvPr>
            <p:ph type="title"/>
          </p:nvPr>
        </p:nvSpPr>
        <p:spPr>
          <a:xfrm>
            <a:off x="1097280" y="286604"/>
            <a:ext cx="10058400" cy="954367"/>
          </a:xfrm>
        </p:spPr>
        <p:txBody>
          <a:bodyPr>
            <a:normAutofit/>
          </a:bodyPr>
          <a:lstStyle/>
          <a:p>
            <a:r>
              <a:rPr lang="en-US" sz="3200" dirty="0">
                <a:latin typeface="+mn-lt"/>
              </a:rPr>
              <a:t>Introduction to pandas</a:t>
            </a:r>
            <a:endParaRPr lang="en-IN" sz="3200" dirty="0">
              <a:latin typeface="+mn-lt"/>
            </a:endParaRPr>
          </a:p>
        </p:txBody>
      </p:sp>
      <p:sp>
        <p:nvSpPr>
          <p:cNvPr id="3" name="Content Placeholder 2">
            <a:extLst>
              <a:ext uri="{FF2B5EF4-FFF2-40B4-BE49-F238E27FC236}">
                <a16:creationId xmlns:a16="http://schemas.microsoft.com/office/drawing/2014/main" id="{1F13D74F-4A62-461B-A5B3-3D9FBFA60C46}"/>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b="0" i="0" dirty="0">
                <a:solidFill>
                  <a:srgbClr val="091E42"/>
                </a:solidFill>
                <a:effectLst/>
              </a:rPr>
              <a:t>Pandas is a library built using NumPy specifically for data analysis. You'll be using Pandas heavily for data manipulation, visualization, building machine learning models, etc.</a:t>
            </a:r>
          </a:p>
          <a:p>
            <a:pPr>
              <a:buFont typeface="Wingdings" panose="05000000000000000000" pitchFamily="2" charset="2"/>
              <a:buChar char="Ø"/>
            </a:pPr>
            <a:r>
              <a:rPr lang="en-US" b="0" i="0" dirty="0">
                <a:solidFill>
                  <a:srgbClr val="091E42"/>
                </a:solidFill>
                <a:effectLst/>
                <a:latin typeface="freight-text-pro"/>
              </a:rPr>
              <a:t>There are two main data structures in Pandas - </a:t>
            </a:r>
            <a:r>
              <a:rPr lang="en-US" b="1" i="0" dirty="0">
                <a:solidFill>
                  <a:srgbClr val="091E42"/>
                </a:solidFill>
                <a:effectLst/>
                <a:latin typeface="freight-text-pro"/>
              </a:rPr>
              <a:t>Series and Data frames</a:t>
            </a:r>
            <a:r>
              <a:rPr lang="en-US" b="0" i="0" dirty="0">
                <a:solidFill>
                  <a:srgbClr val="091E42"/>
                </a:solidFill>
                <a:effectLst/>
                <a:latin typeface="freight-text-pro"/>
              </a:rPr>
              <a:t>. The default way to </a:t>
            </a:r>
            <a:r>
              <a:rPr lang="en-US" b="0" i="0" u="sng" dirty="0">
                <a:solidFill>
                  <a:srgbClr val="091E42"/>
                </a:solidFill>
                <a:effectLst/>
                <a:latin typeface="freight-text-pro"/>
              </a:rPr>
              <a:t>store data</a:t>
            </a:r>
            <a:r>
              <a:rPr lang="en-US" b="0" i="0" dirty="0">
                <a:solidFill>
                  <a:srgbClr val="091E42"/>
                </a:solidFill>
                <a:effectLst/>
                <a:latin typeface="freight-text-pro"/>
              </a:rPr>
              <a:t> is data frames, and thus manipulating data frames quickly is probably the most important skill set for data analysis.</a:t>
            </a:r>
          </a:p>
          <a:p>
            <a:pPr algn="l">
              <a:buFont typeface="+mj-lt"/>
              <a:buAutoNum type="arabicPeriod"/>
            </a:pPr>
            <a:r>
              <a:rPr lang="en-IN" b="1" i="0" dirty="0">
                <a:solidFill>
                  <a:srgbClr val="091E42"/>
                </a:solidFill>
                <a:effectLst/>
                <a:latin typeface="freight-text-pro"/>
              </a:rPr>
              <a:t>The Pandas Series </a:t>
            </a:r>
            <a:r>
              <a:rPr lang="en-IN" b="0" i="0" dirty="0">
                <a:solidFill>
                  <a:srgbClr val="091E42"/>
                </a:solidFill>
                <a:effectLst/>
                <a:latin typeface="freight-text-pro"/>
              </a:rPr>
              <a:t>(similar to a NumPy array)</a:t>
            </a:r>
          </a:p>
          <a:p>
            <a:pPr marL="742950" lvl="1" indent="-285750" algn="l">
              <a:buFont typeface="+mj-lt"/>
              <a:buAutoNum type="arabicPeriod"/>
            </a:pPr>
            <a:r>
              <a:rPr lang="en-IN" b="0" i="0" dirty="0">
                <a:solidFill>
                  <a:srgbClr val="091E42"/>
                </a:solidFill>
                <a:effectLst/>
                <a:latin typeface="freight-text-pro"/>
              </a:rPr>
              <a:t>Creating a Pandas series.</a:t>
            </a:r>
          </a:p>
          <a:p>
            <a:pPr marL="742950" lvl="1" indent="-285750" algn="l">
              <a:buFont typeface="+mj-lt"/>
              <a:buAutoNum type="arabicPeriod"/>
            </a:pPr>
            <a:r>
              <a:rPr lang="en-IN" b="0" i="0" dirty="0">
                <a:solidFill>
                  <a:srgbClr val="091E42"/>
                </a:solidFill>
                <a:effectLst/>
                <a:latin typeface="freight-text-pro"/>
              </a:rPr>
              <a:t>Indexing series.</a:t>
            </a:r>
          </a:p>
          <a:p>
            <a:pPr algn="l">
              <a:buFont typeface="+mj-lt"/>
              <a:buAutoNum type="arabicPeriod"/>
            </a:pPr>
            <a:r>
              <a:rPr lang="en-IN" b="1" i="0" dirty="0">
                <a:solidFill>
                  <a:srgbClr val="091E42"/>
                </a:solidFill>
                <a:effectLst/>
                <a:latin typeface="freight-text-pro"/>
              </a:rPr>
              <a:t>Data frames</a:t>
            </a:r>
          </a:p>
          <a:p>
            <a:pPr marL="742950" lvl="1" indent="-285750" algn="l">
              <a:buFont typeface="+mj-lt"/>
              <a:buAutoNum type="arabicPeriod"/>
            </a:pPr>
            <a:r>
              <a:rPr lang="en-IN" b="0" i="0" dirty="0">
                <a:solidFill>
                  <a:srgbClr val="091E42"/>
                </a:solidFill>
                <a:effectLst/>
                <a:latin typeface="freight-text-pro"/>
              </a:rPr>
              <a:t>Creating data frames from dictionaries.</a:t>
            </a:r>
          </a:p>
          <a:p>
            <a:pPr marL="742950" lvl="1" indent="-285750" algn="l">
              <a:buFont typeface="+mj-lt"/>
              <a:buAutoNum type="arabicPeriod"/>
            </a:pPr>
            <a:r>
              <a:rPr lang="en-IN" b="0" i="0" dirty="0">
                <a:solidFill>
                  <a:srgbClr val="091E42"/>
                </a:solidFill>
                <a:effectLst/>
                <a:latin typeface="freight-text-pro"/>
              </a:rPr>
              <a:t>Importing CSV data files as Pandas data frames.</a:t>
            </a:r>
          </a:p>
          <a:p>
            <a:pPr marL="742950" lvl="1" indent="-285750" algn="l">
              <a:buFont typeface="+mj-lt"/>
              <a:buAutoNum type="arabicPeriod"/>
            </a:pPr>
            <a:r>
              <a:rPr lang="en-IN" b="0" i="0" dirty="0">
                <a:solidFill>
                  <a:srgbClr val="091E42"/>
                </a:solidFill>
                <a:effectLst/>
                <a:latin typeface="freight-text-pro"/>
              </a:rPr>
              <a:t>Reading and summarising data frames.</a:t>
            </a:r>
          </a:p>
          <a:p>
            <a:pPr marL="742950" lvl="1" indent="-285750" algn="l">
              <a:buFont typeface="+mj-lt"/>
              <a:buAutoNum type="arabicPeriod"/>
            </a:pPr>
            <a:r>
              <a:rPr lang="en-IN" b="0" i="0" dirty="0">
                <a:solidFill>
                  <a:srgbClr val="091E42"/>
                </a:solidFill>
                <a:effectLst/>
                <a:latin typeface="freight-text-pro"/>
              </a:rPr>
              <a:t>Sorting data frames.</a:t>
            </a:r>
          </a:p>
          <a:p>
            <a:pPr>
              <a:buFont typeface="Wingdings" panose="05000000000000000000" pitchFamily="2" charset="2"/>
              <a:buChar char="v"/>
            </a:pPr>
            <a:endParaRPr lang="en-US" b="0" i="0" dirty="0">
              <a:solidFill>
                <a:srgbClr val="091E42"/>
              </a:solidFill>
              <a:effectLst/>
            </a:endParaRPr>
          </a:p>
          <a:p>
            <a:endParaRPr lang="en-IN" dirty="0"/>
          </a:p>
        </p:txBody>
      </p:sp>
      <p:pic>
        <p:nvPicPr>
          <p:cNvPr id="8" name="Picture 7">
            <a:extLst>
              <a:ext uri="{FF2B5EF4-FFF2-40B4-BE49-F238E27FC236}">
                <a16:creationId xmlns:a16="http://schemas.microsoft.com/office/drawing/2014/main" id="{371AEE1B-F46D-4D61-AB50-273D1E595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445" y="583164"/>
            <a:ext cx="3386235" cy="1122474"/>
          </a:xfrm>
          <a:prstGeom prst="rect">
            <a:avLst/>
          </a:prstGeom>
        </p:spPr>
      </p:pic>
    </p:spTree>
    <p:extLst>
      <p:ext uri="{BB962C8B-B14F-4D97-AF65-F5344CB8AC3E}">
        <p14:creationId xmlns:p14="http://schemas.microsoft.com/office/powerpoint/2010/main" val="2522620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C7AD-12FD-4E2C-921F-92203543E72C}"/>
              </a:ext>
            </a:extLst>
          </p:cNvPr>
          <p:cNvSpPr>
            <a:spLocks noGrp="1"/>
          </p:cNvSpPr>
          <p:nvPr>
            <p:ph type="title"/>
          </p:nvPr>
        </p:nvSpPr>
        <p:spPr>
          <a:xfrm>
            <a:off x="1097280" y="286603"/>
            <a:ext cx="10058400" cy="907715"/>
          </a:xfrm>
        </p:spPr>
        <p:txBody>
          <a:bodyPr>
            <a:normAutofit/>
          </a:bodyPr>
          <a:lstStyle/>
          <a:p>
            <a:r>
              <a:rPr lang="en-IN" sz="2800" dirty="0">
                <a:solidFill>
                  <a:srgbClr val="0E101A"/>
                </a:solidFill>
                <a:effectLst/>
                <a:latin typeface="+mn-lt"/>
              </a:rPr>
              <a:t>Boxplots</a:t>
            </a:r>
            <a:r>
              <a:rPr lang="en-IN" sz="2800" b="1" dirty="0">
                <a:solidFill>
                  <a:srgbClr val="0E101A"/>
                </a:solidFill>
                <a:effectLst/>
                <a:latin typeface="+mn-lt"/>
              </a:rPr>
              <a:t> </a:t>
            </a:r>
            <a:r>
              <a:rPr lang="en-US" sz="2800" dirty="0">
                <a:solidFill>
                  <a:srgbClr val="0E101A"/>
                </a:solidFill>
                <a:effectLst/>
                <a:latin typeface="+mn-lt"/>
              </a:rPr>
              <a:t> </a:t>
            </a:r>
            <a:endParaRPr lang="en-IN" sz="2800" dirty="0">
              <a:latin typeface="+mn-lt"/>
            </a:endParaRPr>
          </a:p>
        </p:txBody>
      </p:sp>
      <p:sp>
        <p:nvSpPr>
          <p:cNvPr id="3" name="Content Placeholder 2">
            <a:extLst>
              <a:ext uri="{FF2B5EF4-FFF2-40B4-BE49-F238E27FC236}">
                <a16:creationId xmlns:a16="http://schemas.microsoft.com/office/drawing/2014/main" id="{58633709-36EB-4084-B30A-D714DB957BDA}"/>
              </a:ext>
            </a:extLst>
          </p:cNvPr>
          <p:cNvSpPr>
            <a:spLocks noGrp="1"/>
          </p:cNvSpPr>
          <p:nvPr>
            <p:ph sz="half" idx="1"/>
          </p:nvPr>
        </p:nvSpPr>
        <p:spPr/>
        <p:txBody>
          <a:bodyPr/>
          <a:lstStyle/>
          <a:p>
            <a:pPr>
              <a:spcBef>
                <a:spcPts val="0"/>
              </a:spcBef>
              <a:spcAft>
                <a:spcPts val="0"/>
              </a:spcAft>
              <a:buFont typeface="Wingdings" panose="05000000000000000000" pitchFamily="2" charset="2"/>
              <a:buChar char="v"/>
            </a:pPr>
            <a:r>
              <a:rPr lang="en-US" dirty="0">
                <a:solidFill>
                  <a:srgbClr val="0E101A"/>
                </a:solidFill>
              </a:rPr>
              <a:t>T</a:t>
            </a:r>
            <a:r>
              <a:rPr lang="en-US" dirty="0">
                <a:solidFill>
                  <a:srgbClr val="0E101A"/>
                </a:solidFill>
                <a:effectLst/>
              </a:rPr>
              <a:t>he ‘maximum’ and ‘minimum’ values, which are represented by the fences of the box plot, are given by the formula </a:t>
            </a:r>
            <a:r>
              <a:rPr lang="en-US" b="1" dirty="0">
                <a:solidFill>
                  <a:srgbClr val="0E101A"/>
                </a:solidFill>
                <a:effectLst/>
              </a:rPr>
              <a:t>Q3 + 1.5*IQR</a:t>
            </a:r>
            <a:r>
              <a:rPr lang="en-US" dirty="0">
                <a:solidFill>
                  <a:srgbClr val="0E101A"/>
                </a:solidFill>
                <a:effectLst/>
              </a:rPr>
              <a:t> and </a:t>
            </a:r>
            <a:r>
              <a:rPr lang="en-US" b="1" dirty="0">
                <a:solidFill>
                  <a:srgbClr val="0E101A"/>
                </a:solidFill>
                <a:effectLst/>
              </a:rPr>
              <a:t>Q1-1.5*IQR</a:t>
            </a:r>
            <a:r>
              <a:rPr lang="en-US" dirty="0">
                <a:solidFill>
                  <a:srgbClr val="0E101A"/>
                </a:solidFill>
                <a:effectLst/>
              </a:rPr>
              <a:t>, respectively. </a:t>
            </a:r>
          </a:p>
          <a:p>
            <a:pPr>
              <a:spcBef>
                <a:spcPts val="0"/>
              </a:spcBef>
              <a:spcAft>
                <a:spcPts val="0"/>
              </a:spcAft>
              <a:buFont typeface="Wingdings" panose="05000000000000000000" pitchFamily="2" charset="2"/>
              <a:buChar char="v"/>
            </a:pPr>
            <a:r>
              <a:rPr lang="en-US" dirty="0">
                <a:solidFill>
                  <a:srgbClr val="0E101A"/>
                </a:solidFill>
                <a:effectLst/>
              </a:rPr>
              <a:t>Any value lying outside this range would be treated as an outlier. </a:t>
            </a:r>
          </a:p>
          <a:p>
            <a:pPr>
              <a:spcBef>
                <a:spcPts val="0"/>
              </a:spcBef>
              <a:spcAft>
                <a:spcPts val="0"/>
              </a:spcAft>
            </a:pPr>
            <a:r>
              <a:rPr lang="en-US" dirty="0">
                <a:solidFill>
                  <a:srgbClr val="0E101A"/>
                </a:solidFill>
                <a:effectLst/>
              </a:rPr>
              <a:t> </a:t>
            </a:r>
          </a:p>
          <a:p>
            <a:pPr>
              <a:spcBef>
                <a:spcPts val="0"/>
              </a:spcBef>
              <a:spcAft>
                <a:spcPts val="0"/>
              </a:spcAft>
            </a:pPr>
            <a:r>
              <a:rPr lang="en-US" dirty="0">
                <a:solidFill>
                  <a:srgbClr val="0E101A"/>
                </a:solidFill>
                <a:effectLst/>
              </a:rPr>
              <a:t>[Here </a:t>
            </a:r>
            <a:r>
              <a:rPr lang="en-US" b="1" dirty="0">
                <a:solidFill>
                  <a:srgbClr val="0E101A"/>
                </a:solidFill>
                <a:effectLst/>
              </a:rPr>
              <a:t>IQR</a:t>
            </a:r>
            <a:r>
              <a:rPr lang="en-US" dirty="0">
                <a:solidFill>
                  <a:srgbClr val="0E101A"/>
                </a:solidFill>
                <a:effectLst/>
              </a:rPr>
              <a:t> or the interquartile range denotes the values that lie between the 25th and 75th percentiles.]</a:t>
            </a:r>
          </a:p>
          <a:p>
            <a:pPr>
              <a:spcBef>
                <a:spcPts val="0"/>
              </a:spcBef>
              <a:spcAft>
                <a:spcPts val="0"/>
              </a:spcAft>
            </a:pPr>
            <a:endParaRPr lang="en-US" dirty="0">
              <a:solidFill>
                <a:srgbClr val="0E101A"/>
              </a:solidFill>
            </a:endParaRPr>
          </a:p>
          <a:p>
            <a:pPr>
              <a:spcBef>
                <a:spcPts val="0"/>
              </a:spcBef>
              <a:spcAft>
                <a:spcPts val="0"/>
              </a:spcAft>
              <a:buFont typeface="Wingdings" panose="05000000000000000000" pitchFamily="2" charset="2"/>
              <a:buChar char="Ø"/>
            </a:pPr>
            <a:r>
              <a:rPr lang="en-US" dirty="0">
                <a:solidFill>
                  <a:srgbClr val="0E101A"/>
                </a:solidFill>
                <a:effectLst/>
              </a:rPr>
              <a:t>Values that are outside the range are outliers.</a:t>
            </a:r>
          </a:p>
          <a:p>
            <a:pPr>
              <a:spcBef>
                <a:spcPts val="0"/>
              </a:spcBef>
              <a:spcAft>
                <a:spcPts val="0"/>
              </a:spcAft>
            </a:pPr>
            <a:r>
              <a:rPr lang="en-US" dirty="0">
                <a:solidFill>
                  <a:srgbClr val="0E101A"/>
                </a:solidFill>
                <a:effectLst/>
              </a:rPr>
              <a:t> </a:t>
            </a:r>
          </a:p>
          <a:p>
            <a:endParaRPr lang="en-IN" dirty="0"/>
          </a:p>
        </p:txBody>
      </p:sp>
      <p:pic>
        <p:nvPicPr>
          <p:cNvPr id="6" name="Content Placeholder 5">
            <a:extLst>
              <a:ext uri="{FF2B5EF4-FFF2-40B4-BE49-F238E27FC236}">
                <a16:creationId xmlns:a16="http://schemas.microsoft.com/office/drawing/2014/main" id="{446BD94C-98F2-4D82-AADC-71C80CDB39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701876"/>
            <a:ext cx="4937125" cy="2311499"/>
          </a:xfrm>
        </p:spPr>
      </p:pic>
      <p:pic>
        <p:nvPicPr>
          <p:cNvPr id="7" name="Picture 6">
            <a:extLst>
              <a:ext uri="{FF2B5EF4-FFF2-40B4-BE49-F238E27FC236}">
                <a16:creationId xmlns:a16="http://schemas.microsoft.com/office/drawing/2014/main" id="{CD62F479-D168-4436-A263-37109B4D1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816" y="323970"/>
            <a:ext cx="5105885" cy="1413390"/>
          </a:xfrm>
          <a:prstGeom prst="rect">
            <a:avLst/>
          </a:prstGeom>
        </p:spPr>
      </p:pic>
    </p:spTree>
    <p:extLst>
      <p:ext uri="{BB962C8B-B14F-4D97-AF65-F5344CB8AC3E}">
        <p14:creationId xmlns:p14="http://schemas.microsoft.com/office/powerpoint/2010/main" val="3993738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6B9D7A7-2069-4B56-B4D7-EB0E63D529FA}"/>
              </a:ext>
            </a:extLst>
          </p:cNvPr>
          <p:cNvSpPr>
            <a:spLocks noGrp="1"/>
          </p:cNvSpPr>
          <p:nvPr>
            <p:ph type="title"/>
          </p:nvPr>
        </p:nvSpPr>
        <p:spPr>
          <a:xfrm>
            <a:off x="1097280" y="286604"/>
            <a:ext cx="10058400" cy="1297870"/>
          </a:xfrm>
        </p:spPr>
        <p:txBody>
          <a:bodyPr>
            <a:normAutofit/>
          </a:bodyPr>
          <a:lstStyle/>
          <a:p>
            <a:r>
              <a:rPr lang="en-IN" sz="2800" b="0" dirty="0">
                <a:solidFill>
                  <a:srgbClr val="0E101A"/>
                </a:solidFill>
                <a:effectLst/>
                <a:latin typeface="+mn-lt"/>
              </a:rPr>
              <a:t>Histograms</a:t>
            </a:r>
            <a:br>
              <a:rPr lang="en-IN" sz="1050" b="0" dirty="0">
                <a:solidFill>
                  <a:srgbClr val="0E101A"/>
                </a:solidFill>
                <a:effectLst/>
              </a:rPr>
            </a:br>
            <a:endParaRPr lang="en-IN" sz="2800" dirty="0">
              <a:latin typeface="+mn-lt"/>
            </a:endParaRPr>
          </a:p>
        </p:txBody>
      </p:sp>
      <p:sp>
        <p:nvSpPr>
          <p:cNvPr id="13" name="Content Placeholder 12">
            <a:extLst>
              <a:ext uri="{FF2B5EF4-FFF2-40B4-BE49-F238E27FC236}">
                <a16:creationId xmlns:a16="http://schemas.microsoft.com/office/drawing/2014/main" id="{E5BA70F8-9DE5-4762-9570-DFD218A942E7}"/>
              </a:ext>
            </a:extLst>
          </p:cNvPr>
          <p:cNvSpPr>
            <a:spLocks noGrp="1"/>
          </p:cNvSpPr>
          <p:nvPr>
            <p:ph sz="half" idx="1"/>
          </p:nvPr>
        </p:nvSpPr>
        <p:spPr/>
        <p:txBody>
          <a:bodyPr>
            <a:normAutofit/>
          </a:bodyPr>
          <a:lstStyle/>
          <a:p>
            <a:pPr>
              <a:buFont typeface="Wingdings" panose="05000000000000000000" pitchFamily="2" charset="2"/>
              <a:buChar char="v"/>
            </a:pPr>
            <a:r>
              <a:rPr lang="en-US" dirty="0"/>
              <a:t>histograms generally work by bucketing the entire range of values that a particular variable takes to specific </a:t>
            </a:r>
            <a:r>
              <a:rPr lang="en-US" b="1" dirty="0">
                <a:solidFill>
                  <a:srgbClr val="0E101A"/>
                </a:solidFill>
                <a:effectLst/>
              </a:rPr>
              <a:t>bins</a:t>
            </a:r>
            <a:r>
              <a:rPr lang="en-US" dirty="0"/>
              <a:t>.</a:t>
            </a:r>
          </a:p>
          <a:p>
            <a:pPr>
              <a:buFont typeface="Wingdings" panose="05000000000000000000" pitchFamily="2" charset="2"/>
              <a:buChar char="v"/>
            </a:pPr>
            <a:r>
              <a:rPr lang="en-US" dirty="0"/>
              <a:t> After that, it uses vertical bars to denote the total number of records in a specific bin, which is also known as its frequency.</a:t>
            </a:r>
          </a:p>
          <a:p>
            <a:pPr>
              <a:buFont typeface="Wingdings" panose="05000000000000000000" pitchFamily="2" charset="2"/>
              <a:buChar char="v"/>
            </a:pPr>
            <a:r>
              <a:rPr lang="en-US" dirty="0"/>
              <a:t>histograms are used for analyzing a numeric variable by dividing them into certain bins and then finding the frequency, or the number of records in each bin.</a:t>
            </a:r>
          </a:p>
        </p:txBody>
      </p:sp>
      <p:pic>
        <p:nvPicPr>
          <p:cNvPr id="16" name="Content Placeholder 15">
            <a:extLst>
              <a:ext uri="{FF2B5EF4-FFF2-40B4-BE49-F238E27FC236}">
                <a16:creationId xmlns:a16="http://schemas.microsoft.com/office/drawing/2014/main" id="{7B2B3783-8BA4-429F-A73D-6AD020EA81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76883" y="1744824"/>
            <a:ext cx="6116825" cy="4124269"/>
          </a:xfrm>
        </p:spPr>
      </p:pic>
      <p:pic>
        <p:nvPicPr>
          <p:cNvPr id="19" name="Picture 18">
            <a:extLst>
              <a:ext uri="{FF2B5EF4-FFF2-40B4-BE49-F238E27FC236}">
                <a16:creationId xmlns:a16="http://schemas.microsoft.com/office/drawing/2014/main" id="{F0689E55-F5C4-4575-AA6C-5338E7B04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816" y="323970"/>
            <a:ext cx="5105885" cy="1413390"/>
          </a:xfrm>
          <a:prstGeom prst="rect">
            <a:avLst/>
          </a:prstGeom>
        </p:spPr>
      </p:pic>
    </p:spTree>
    <p:extLst>
      <p:ext uri="{BB962C8B-B14F-4D97-AF65-F5344CB8AC3E}">
        <p14:creationId xmlns:p14="http://schemas.microsoft.com/office/powerpoint/2010/main" val="629527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265AD7-CECF-44EC-9032-AB2CCCDDCCFD}"/>
              </a:ext>
            </a:extLst>
          </p:cNvPr>
          <p:cNvSpPr>
            <a:spLocks noGrp="1"/>
          </p:cNvSpPr>
          <p:nvPr>
            <p:ph type="title"/>
          </p:nvPr>
        </p:nvSpPr>
        <p:spPr>
          <a:xfrm>
            <a:off x="1097280" y="286604"/>
            <a:ext cx="10058400" cy="917046"/>
          </a:xfrm>
        </p:spPr>
        <p:txBody>
          <a:bodyPr>
            <a:normAutofit/>
          </a:bodyPr>
          <a:lstStyle/>
          <a:p>
            <a:r>
              <a:rPr lang="en-IN" sz="2800" b="0" dirty="0">
                <a:solidFill>
                  <a:srgbClr val="0E101A"/>
                </a:solidFill>
                <a:effectLst/>
                <a:latin typeface="+mn-lt"/>
              </a:rPr>
              <a:t>Histograms</a:t>
            </a:r>
            <a:endParaRPr lang="en-IN" sz="2800" dirty="0">
              <a:latin typeface="+mn-lt"/>
            </a:endParaRPr>
          </a:p>
        </p:txBody>
      </p:sp>
      <p:sp>
        <p:nvSpPr>
          <p:cNvPr id="9" name="Content Placeholder 8">
            <a:extLst>
              <a:ext uri="{FF2B5EF4-FFF2-40B4-BE49-F238E27FC236}">
                <a16:creationId xmlns:a16="http://schemas.microsoft.com/office/drawing/2014/main" id="{F1D0D225-B8C2-4659-971A-EB9FA9204A18}"/>
              </a:ext>
            </a:extLst>
          </p:cNvPr>
          <p:cNvSpPr>
            <a:spLocks noGrp="1"/>
          </p:cNvSpPr>
          <p:nvPr>
            <p:ph idx="1"/>
          </p:nvPr>
        </p:nvSpPr>
        <p:spPr/>
        <p:txBody>
          <a:bodyPr/>
          <a:lstStyle/>
          <a:p>
            <a:pPr>
              <a:buFont typeface="Wingdings" panose="05000000000000000000" pitchFamily="2" charset="2"/>
              <a:buChar char="q"/>
            </a:pPr>
            <a:r>
              <a:rPr lang="en-US" dirty="0"/>
              <a:t>code:</a:t>
            </a:r>
          </a:p>
          <a:p>
            <a:r>
              <a:rPr lang="en-US" dirty="0"/>
              <a:t>plt.figure(figsize=(15,5))</a:t>
            </a:r>
          </a:p>
          <a:p>
            <a:r>
              <a:rPr lang="en-US" dirty="0"/>
              <a:t>plt.hist(column, bins=7, histtype='bar',align='mid', color='c', label=‘name’, edgecolor='black’)</a:t>
            </a:r>
          </a:p>
          <a:p>
            <a:r>
              <a:rPr lang="en-US" dirty="0"/>
              <a:t>plt.show()</a:t>
            </a:r>
          </a:p>
          <a:p>
            <a:pPr>
              <a:buFont typeface="Wingdings" panose="05000000000000000000" pitchFamily="2" charset="2"/>
              <a:buChar char="v"/>
            </a:pPr>
            <a:r>
              <a:rPr lang="en-US" dirty="0"/>
              <a:t>In Matplotlib, we use the hist() function to create histograms.</a:t>
            </a:r>
          </a:p>
          <a:p>
            <a:pPr>
              <a:buFont typeface="Wingdings" panose="05000000000000000000" pitchFamily="2" charset="2"/>
              <a:buChar char="v"/>
            </a:pPr>
            <a:r>
              <a:rPr lang="en-US" dirty="0"/>
              <a:t>The hist() function will use an array of numbers to create a histogram, the array is sent into the function as an argument.</a:t>
            </a:r>
          </a:p>
        </p:txBody>
      </p:sp>
      <p:pic>
        <p:nvPicPr>
          <p:cNvPr id="11" name="Picture 10">
            <a:extLst>
              <a:ext uri="{FF2B5EF4-FFF2-40B4-BE49-F238E27FC236}">
                <a16:creationId xmlns:a16="http://schemas.microsoft.com/office/drawing/2014/main" id="{5A53A386-DC40-4683-84A3-3065D19FC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816" y="323970"/>
            <a:ext cx="5105885" cy="1413390"/>
          </a:xfrm>
          <a:prstGeom prst="rect">
            <a:avLst/>
          </a:prstGeom>
        </p:spPr>
      </p:pic>
    </p:spTree>
    <p:extLst>
      <p:ext uri="{BB962C8B-B14F-4D97-AF65-F5344CB8AC3E}">
        <p14:creationId xmlns:p14="http://schemas.microsoft.com/office/powerpoint/2010/main" val="4196911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02DC-7DB5-4010-AD15-ADD98AE936D8}"/>
              </a:ext>
            </a:extLst>
          </p:cNvPr>
          <p:cNvSpPr>
            <a:spLocks noGrp="1"/>
          </p:cNvSpPr>
          <p:nvPr>
            <p:ph type="title"/>
          </p:nvPr>
        </p:nvSpPr>
        <p:spPr>
          <a:xfrm>
            <a:off x="1097280" y="286604"/>
            <a:ext cx="10058400" cy="935706"/>
          </a:xfrm>
        </p:spPr>
        <p:txBody>
          <a:bodyPr>
            <a:normAutofit/>
          </a:bodyPr>
          <a:lstStyle/>
          <a:p>
            <a:r>
              <a:rPr lang="en-IN" sz="2800" dirty="0">
                <a:latin typeface="+mn-lt"/>
              </a:rPr>
              <a:t>Seaborn</a:t>
            </a:r>
          </a:p>
        </p:txBody>
      </p:sp>
      <p:sp>
        <p:nvSpPr>
          <p:cNvPr id="3" name="Content Placeholder 2">
            <a:extLst>
              <a:ext uri="{FF2B5EF4-FFF2-40B4-BE49-F238E27FC236}">
                <a16:creationId xmlns:a16="http://schemas.microsoft.com/office/drawing/2014/main" id="{2AD9E961-872D-433C-B3B4-25C019F19BF7}"/>
              </a:ext>
            </a:extLst>
          </p:cNvPr>
          <p:cNvSpPr>
            <a:spLocks noGrp="1"/>
          </p:cNvSpPr>
          <p:nvPr>
            <p:ph idx="1"/>
          </p:nvPr>
        </p:nvSpPr>
        <p:spPr/>
        <p:txBody>
          <a:bodyPr/>
          <a:lstStyle/>
          <a:p>
            <a:pPr>
              <a:buFont typeface="Wingdings" panose="05000000000000000000" pitchFamily="2" charset="2"/>
              <a:buChar char="v"/>
            </a:pPr>
            <a:r>
              <a:rPr lang="en-US" dirty="0"/>
              <a:t>Seaborn: Data visualization with Seaborn library.</a:t>
            </a:r>
          </a:p>
          <a:p>
            <a:pPr>
              <a:buFont typeface="Wingdings" panose="05000000000000000000" pitchFamily="2" charset="2"/>
              <a:buChar char="v"/>
            </a:pPr>
            <a:r>
              <a:rPr lang="en-US" dirty="0"/>
              <a:t>Seaborn is a library that uses Matplotlib underneath to plot graphs. It will be used to visualize random distributions. </a:t>
            </a:r>
          </a:p>
          <a:p>
            <a:pPr>
              <a:buFont typeface="Wingdings" panose="05000000000000000000" pitchFamily="2" charset="2"/>
              <a:buChar char="v"/>
            </a:pPr>
            <a:r>
              <a:rPr lang="en-US" dirty="0"/>
              <a:t>Seaborn is a library for making statistical graphics in Python. It builds on top of Matplotlib and integrates closely with pandas data structures.</a:t>
            </a:r>
          </a:p>
          <a:p>
            <a:pPr>
              <a:buFont typeface="Wingdings" panose="05000000000000000000" pitchFamily="2" charset="2"/>
              <a:buChar char="v"/>
            </a:pPr>
            <a:r>
              <a:rPr lang="en-US" dirty="0"/>
              <a:t>Seaborn helps you explore and understand your data. Its plotting functions operate on data frames and arrays containing whole datasets and internally perform the necessary semantic mapping and statistical aggregation to produce informative plots.</a:t>
            </a:r>
          </a:p>
          <a:p>
            <a:pPr>
              <a:buFont typeface="Wingdings" panose="05000000000000000000" pitchFamily="2" charset="2"/>
              <a:buChar char="v"/>
            </a:pPr>
            <a:r>
              <a:rPr lang="en-US" dirty="0"/>
              <a:t>Import the Seaborn module in your code using the following statement:</a:t>
            </a:r>
          </a:p>
          <a:p>
            <a:pPr>
              <a:buFont typeface="Wingdings" panose="05000000000000000000" pitchFamily="2" charset="2"/>
              <a:buChar char="ü"/>
            </a:pPr>
            <a:r>
              <a:rPr lang="en-US" dirty="0"/>
              <a:t>import seaborn as sns</a:t>
            </a:r>
            <a:endParaRPr lang="en-IN" dirty="0"/>
          </a:p>
        </p:txBody>
      </p:sp>
      <p:pic>
        <p:nvPicPr>
          <p:cNvPr id="7" name="Picture 6">
            <a:extLst>
              <a:ext uri="{FF2B5EF4-FFF2-40B4-BE49-F238E27FC236}">
                <a16:creationId xmlns:a16="http://schemas.microsoft.com/office/drawing/2014/main" id="{66A3F38E-A005-4424-B4E7-2CFE17589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758" y="466026"/>
            <a:ext cx="4614921" cy="1267754"/>
          </a:xfrm>
          <a:prstGeom prst="rect">
            <a:avLst/>
          </a:prstGeom>
        </p:spPr>
      </p:pic>
    </p:spTree>
    <p:extLst>
      <p:ext uri="{BB962C8B-B14F-4D97-AF65-F5344CB8AC3E}">
        <p14:creationId xmlns:p14="http://schemas.microsoft.com/office/powerpoint/2010/main" val="2067796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36F61F-7200-4A2D-8A91-414B501A3FE4}"/>
              </a:ext>
            </a:extLst>
          </p:cNvPr>
          <p:cNvSpPr>
            <a:spLocks noGrp="1"/>
          </p:cNvSpPr>
          <p:nvPr>
            <p:ph type="title"/>
          </p:nvPr>
        </p:nvSpPr>
        <p:spPr>
          <a:xfrm>
            <a:off x="1036321" y="286604"/>
            <a:ext cx="10119359" cy="1196964"/>
          </a:xfrm>
        </p:spPr>
        <p:txBody>
          <a:bodyPr>
            <a:normAutofit/>
          </a:bodyPr>
          <a:lstStyle/>
          <a:p>
            <a:r>
              <a:rPr lang="en-IN" sz="2800" b="0" dirty="0">
                <a:solidFill>
                  <a:srgbClr val="0E101A"/>
                </a:solidFill>
                <a:effectLst/>
                <a:latin typeface="+mn-lt"/>
              </a:rPr>
              <a:t>Distribution Plots</a:t>
            </a:r>
            <a:br>
              <a:rPr lang="en-IN" sz="1050" b="0" dirty="0">
                <a:solidFill>
                  <a:srgbClr val="0E101A"/>
                </a:solidFill>
                <a:effectLst/>
              </a:rPr>
            </a:br>
            <a:endParaRPr lang="en-IN" sz="2800" dirty="0">
              <a:latin typeface="+mn-lt"/>
            </a:endParaRPr>
          </a:p>
        </p:txBody>
      </p:sp>
      <p:sp>
        <p:nvSpPr>
          <p:cNvPr id="6" name="Content Placeholder 5">
            <a:extLst>
              <a:ext uri="{FF2B5EF4-FFF2-40B4-BE49-F238E27FC236}">
                <a16:creationId xmlns:a16="http://schemas.microsoft.com/office/drawing/2014/main" id="{CD78DB35-A28A-441D-9DBA-A506C78E45D7}"/>
              </a:ext>
            </a:extLst>
          </p:cNvPr>
          <p:cNvSpPr>
            <a:spLocks noGrp="1"/>
          </p:cNvSpPr>
          <p:nvPr>
            <p:ph sz="half" idx="1"/>
          </p:nvPr>
        </p:nvSpPr>
        <p:spPr>
          <a:xfrm>
            <a:off x="690464" y="1845733"/>
            <a:ext cx="5405535" cy="3929915"/>
          </a:xfrm>
        </p:spPr>
        <p:txBody>
          <a:bodyPr>
            <a:normAutofit fontScale="92500" lnSpcReduction="20000"/>
          </a:bodyPr>
          <a:lstStyle/>
          <a:p>
            <a:pPr>
              <a:spcBef>
                <a:spcPts val="0"/>
              </a:spcBef>
              <a:spcAft>
                <a:spcPts val="0"/>
              </a:spcAft>
              <a:buFont typeface="Wingdings" panose="05000000000000000000" pitchFamily="2" charset="2"/>
              <a:buChar char="v"/>
            </a:pPr>
            <a:r>
              <a:rPr lang="en-US" dirty="0">
                <a:solidFill>
                  <a:srgbClr val="0E101A"/>
                </a:solidFill>
              </a:rPr>
              <a:t>H</a:t>
            </a:r>
            <a:r>
              <a:rPr lang="en-US" dirty="0">
                <a:solidFill>
                  <a:srgbClr val="0E101A"/>
                </a:solidFill>
                <a:effectLst/>
              </a:rPr>
              <a:t>ere you must have noticed that instead of the hist command, you are now using a </a:t>
            </a:r>
            <a:r>
              <a:rPr lang="en-US" b="1" dirty="0">
                <a:solidFill>
                  <a:srgbClr val="0E101A"/>
                </a:solidFill>
                <a:effectLst/>
              </a:rPr>
              <a:t>distplot</a:t>
            </a:r>
            <a:r>
              <a:rPr lang="en-US" dirty="0">
                <a:solidFill>
                  <a:srgbClr val="0E101A"/>
                </a:solidFill>
                <a:effectLst/>
              </a:rPr>
              <a:t> or a </a:t>
            </a:r>
            <a:r>
              <a:rPr lang="en-US" b="1" dirty="0">
                <a:solidFill>
                  <a:srgbClr val="0E101A"/>
                </a:solidFill>
                <a:effectLst/>
              </a:rPr>
              <a:t>distribution plot</a:t>
            </a:r>
            <a:r>
              <a:rPr lang="en-US" dirty="0">
                <a:solidFill>
                  <a:srgbClr val="0E101A"/>
                </a:solidFill>
                <a:effectLst/>
              </a:rPr>
              <a:t>.</a:t>
            </a:r>
          </a:p>
          <a:p>
            <a:pPr marL="0" indent="0">
              <a:spcBef>
                <a:spcPts val="0"/>
              </a:spcBef>
              <a:spcAft>
                <a:spcPts val="0"/>
              </a:spcAft>
              <a:buNone/>
            </a:pPr>
            <a:endParaRPr lang="en-US" dirty="0">
              <a:solidFill>
                <a:srgbClr val="0E101A"/>
              </a:solidFill>
              <a:effectLst/>
            </a:endParaRPr>
          </a:p>
          <a:p>
            <a:pPr marL="0" indent="0">
              <a:spcBef>
                <a:spcPts val="0"/>
              </a:spcBef>
              <a:spcAft>
                <a:spcPts val="0"/>
              </a:spcAft>
              <a:buNone/>
            </a:pPr>
            <a:r>
              <a:rPr lang="en-US" b="1" dirty="0">
                <a:solidFill>
                  <a:srgbClr val="0E101A"/>
                </a:solidFill>
                <a:effectLst/>
              </a:rPr>
              <a:t> code:</a:t>
            </a:r>
            <a:endParaRPr lang="en-US" dirty="0">
              <a:solidFill>
                <a:srgbClr val="0E101A"/>
              </a:solidFill>
              <a:effectLst/>
            </a:endParaRPr>
          </a:p>
          <a:p>
            <a:pPr>
              <a:spcBef>
                <a:spcPts val="0"/>
              </a:spcBef>
              <a:spcAft>
                <a:spcPts val="0"/>
              </a:spcAft>
            </a:pPr>
            <a:r>
              <a:rPr lang="en-US" b="1" i="1" dirty="0">
                <a:solidFill>
                  <a:srgbClr val="0E101A"/>
                </a:solidFill>
                <a:effectLst/>
              </a:rPr>
              <a:t>sns.distplot(df.column)</a:t>
            </a:r>
            <a:endParaRPr lang="en-US" dirty="0">
              <a:solidFill>
                <a:srgbClr val="0E101A"/>
              </a:solidFill>
              <a:effectLst/>
            </a:endParaRPr>
          </a:p>
          <a:p>
            <a:pPr>
              <a:spcBef>
                <a:spcPts val="0"/>
              </a:spcBef>
              <a:spcAft>
                <a:spcPts val="0"/>
              </a:spcAft>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The difference arises because instead of calculating the ‘</a:t>
            </a:r>
            <a:r>
              <a:rPr lang="en-US" b="1" dirty="0">
                <a:solidFill>
                  <a:srgbClr val="0E101A"/>
                </a:solidFill>
                <a:effectLst/>
              </a:rPr>
              <a:t>frequency</a:t>
            </a:r>
            <a:r>
              <a:rPr lang="en-US" dirty="0">
                <a:solidFill>
                  <a:srgbClr val="0E101A"/>
                </a:solidFill>
                <a:effectLst/>
              </a:rPr>
              <a:t>’, the </a:t>
            </a:r>
            <a:r>
              <a:rPr lang="en-US" b="1" dirty="0">
                <a:solidFill>
                  <a:srgbClr val="0E101A"/>
                </a:solidFill>
                <a:effectLst/>
              </a:rPr>
              <a:t>distplot</a:t>
            </a:r>
            <a:r>
              <a:rPr lang="en-US" dirty="0">
                <a:solidFill>
                  <a:srgbClr val="0E101A"/>
                </a:solidFill>
                <a:effectLst/>
              </a:rPr>
              <a:t> in Seaborn directly computes the </a:t>
            </a:r>
            <a:r>
              <a:rPr lang="en-US" b="1" dirty="0">
                <a:solidFill>
                  <a:srgbClr val="0E101A"/>
                </a:solidFill>
                <a:effectLst/>
              </a:rPr>
              <a:t>probability density</a:t>
            </a:r>
            <a:r>
              <a:rPr lang="en-US" dirty="0">
                <a:solidFill>
                  <a:srgbClr val="0E101A"/>
                </a:solidFill>
                <a:effectLst/>
              </a:rPr>
              <a:t> for the bucket.</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 And the curve that gets drawn over the distribution is the approximate </a:t>
            </a:r>
            <a:r>
              <a:rPr lang="en-US" b="1" dirty="0">
                <a:solidFill>
                  <a:srgbClr val="0E101A"/>
                </a:solidFill>
                <a:effectLst/>
              </a:rPr>
              <a:t>probability density curve</a:t>
            </a:r>
            <a:r>
              <a:rPr lang="en-US" dirty="0">
                <a:solidFill>
                  <a:srgbClr val="0E101A"/>
                </a:solidFill>
                <a:effectLst/>
              </a:rPr>
              <a:t>.</a:t>
            </a:r>
            <a:endParaRPr lang="en-US" b="1" dirty="0">
              <a:solidFill>
                <a:srgbClr val="0E101A"/>
              </a:solidFill>
              <a:effectLst/>
            </a:endParaRP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Ø"/>
            </a:pPr>
            <a:r>
              <a:rPr lang="en-US" dirty="0">
                <a:solidFill>
                  <a:srgbClr val="0E101A"/>
                </a:solidFill>
                <a:effectLst/>
              </a:rPr>
              <a:t>For example, the maximum frequency occurs around the 4-4.5 bucket in the histogram plotted by matplotlib. Similarly, the maximum density also lies in the 4-4.5 bucket in the distplot.</a:t>
            </a:r>
          </a:p>
          <a:p>
            <a:endParaRPr lang="en-IN" dirty="0"/>
          </a:p>
        </p:txBody>
      </p:sp>
      <p:pic>
        <p:nvPicPr>
          <p:cNvPr id="9" name="Content Placeholder 8">
            <a:extLst>
              <a:ext uri="{FF2B5EF4-FFF2-40B4-BE49-F238E27FC236}">
                <a16:creationId xmlns:a16="http://schemas.microsoft.com/office/drawing/2014/main" id="{CCBF3147-D913-4034-810B-D3618B0891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7545" y="2127379"/>
            <a:ext cx="5011696" cy="3741715"/>
          </a:xfrm>
        </p:spPr>
      </p:pic>
      <p:pic>
        <p:nvPicPr>
          <p:cNvPr id="4" name="Picture 3">
            <a:extLst>
              <a:ext uri="{FF2B5EF4-FFF2-40B4-BE49-F238E27FC236}">
                <a16:creationId xmlns:a16="http://schemas.microsoft.com/office/drawing/2014/main" id="{4E152B24-C0B4-41E5-8056-610578EAD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758" y="466026"/>
            <a:ext cx="4614921" cy="1267754"/>
          </a:xfrm>
          <a:prstGeom prst="rect">
            <a:avLst/>
          </a:prstGeom>
        </p:spPr>
      </p:pic>
    </p:spTree>
    <p:extLst>
      <p:ext uri="{BB962C8B-B14F-4D97-AF65-F5344CB8AC3E}">
        <p14:creationId xmlns:p14="http://schemas.microsoft.com/office/powerpoint/2010/main" val="2632659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FB7A00-4EA8-45D3-8B8C-158C62AF33BA}"/>
              </a:ext>
            </a:extLst>
          </p:cNvPr>
          <p:cNvSpPr>
            <a:spLocks noGrp="1"/>
          </p:cNvSpPr>
          <p:nvPr>
            <p:ph type="title"/>
          </p:nvPr>
        </p:nvSpPr>
        <p:spPr/>
        <p:txBody>
          <a:bodyPr>
            <a:normAutofit/>
          </a:bodyPr>
          <a:lstStyle/>
          <a:p>
            <a:r>
              <a:rPr lang="en-US" sz="2800" b="0" dirty="0">
                <a:solidFill>
                  <a:srgbClr val="0E101A"/>
                </a:solidFill>
                <a:effectLst/>
                <a:latin typeface="+mn-lt"/>
              </a:rPr>
              <a:t>Pie - Chart and Bar Chart</a:t>
            </a:r>
            <a:br>
              <a:rPr lang="en-US" sz="1050" b="0" dirty="0">
                <a:solidFill>
                  <a:srgbClr val="0E101A"/>
                </a:solidFill>
                <a:effectLst/>
              </a:rPr>
            </a:br>
            <a:endParaRPr lang="en-IN" sz="2800" dirty="0">
              <a:latin typeface="+mn-lt"/>
            </a:endParaRPr>
          </a:p>
        </p:txBody>
      </p:sp>
      <p:pic>
        <p:nvPicPr>
          <p:cNvPr id="12" name="Content Placeholder 11">
            <a:extLst>
              <a:ext uri="{FF2B5EF4-FFF2-40B4-BE49-F238E27FC236}">
                <a16:creationId xmlns:a16="http://schemas.microsoft.com/office/drawing/2014/main" id="{C8D4B782-43F8-4D48-9CFF-CDE0A6CA82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96712" y="1845734"/>
            <a:ext cx="2905125" cy="2200275"/>
          </a:xfrm>
        </p:spPr>
      </p:pic>
      <p:pic>
        <p:nvPicPr>
          <p:cNvPr id="4" name="Picture 3">
            <a:extLst>
              <a:ext uri="{FF2B5EF4-FFF2-40B4-BE49-F238E27FC236}">
                <a16:creationId xmlns:a16="http://schemas.microsoft.com/office/drawing/2014/main" id="{167233ED-C716-4B17-8FB9-D9F847030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758" y="466026"/>
            <a:ext cx="4614921" cy="1267754"/>
          </a:xfrm>
          <a:prstGeom prst="rect">
            <a:avLst/>
          </a:prstGeom>
        </p:spPr>
      </p:pic>
      <p:sp>
        <p:nvSpPr>
          <p:cNvPr id="16" name="Content Placeholder 15">
            <a:extLst>
              <a:ext uri="{FF2B5EF4-FFF2-40B4-BE49-F238E27FC236}">
                <a16:creationId xmlns:a16="http://schemas.microsoft.com/office/drawing/2014/main" id="{B2C365E3-6156-454A-AFB2-4D2EB0B3781D}"/>
              </a:ext>
            </a:extLst>
          </p:cNvPr>
          <p:cNvSpPr>
            <a:spLocks noGrp="1"/>
          </p:cNvSpPr>
          <p:nvPr>
            <p:ph sz="half" idx="1"/>
          </p:nvPr>
        </p:nvSpPr>
        <p:spPr/>
        <p:txBody>
          <a:bodyPr>
            <a:normAutofit fontScale="92500" lnSpcReduction="20000"/>
          </a:bodyPr>
          <a:lstStyle/>
          <a:p>
            <a:pPr>
              <a:buFont typeface="Wingdings" panose="05000000000000000000" pitchFamily="2" charset="2"/>
              <a:buChar char="q"/>
            </a:pPr>
            <a:r>
              <a:rPr lang="en-US" dirty="0"/>
              <a:t>Analyzing the categorical variables.</a:t>
            </a:r>
          </a:p>
          <a:p>
            <a:pPr>
              <a:buFont typeface="Wingdings" panose="05000000000000000000" pitchFamily="2" charset="2"/>
              <a:buChar char="v"/>
            </a:pPr>
            <a:r>
              <a:rPr lang="en-US" dirty="0"/>
              <a:t>Note that in the case of categorical variables, you need to use aggregates or measures like sum, average and median to plot the visualizations. </a:t>
            </a:r>
          </a:p>
          <a:p>
            <a:pPr>
              <a:buFont typeface="Wingdings" panose="05000000000000000000" pitchFamily="2" charset="2"/>
              <a:buChar char="v"/>
            </a:pPr>
            <a:r>
              <a:rPr lang="en-US" dirty="0"/>
              <a:t>And then use plots like a bar chart or pie chart to portray those relationships. </a:t>
            </a:r>
          </a:p>
          <a:p>
            <a:pPr>
              <a:buFont typeface="Wingdings" panose="05000000000000000000" pitchFamily="2" charset="2"/>
              <a:buChar char="v"/>
            </a:pPr>
            <a:r>
              <a:rPr lang="en-US" dirty="0"/>
              <a:t>For analyzing how a numeric variable changes across several categories of a categorical variable you utilize either a pie chart or a box plot.</a:t>
            </a:r>
          </a:p>
          <a:p>
            <a:pPr>
              <a:buFont typeface="Wingdings" panose="05000000000000000000" pitchFamily="2" charset="2"/>
              <a:buChar char="v"/>
            </a:pPr>
            <a:r>
              <a:rPr lang="en-US" dirty="0"/>
              <a:t>pie chart is not very much preferred in cases where there are 3 more categories to be plotted. </a:t>
            </a:r>
          </a:p>
          <a:p>
            <a:pPr>
              <a:buFont typeface="Wingdings" panose="05000000000000000000" pitchFamily="2" charset="2"/>
              <a:buChar char="v"/>
            </a:pPr>
            <a:r>
              <a:rPr lang="en-US" dirty="0"/>
              <a:t>This problem is easily overcome with the bar graph.</a:t>
            </a:r>
            <a:endParaRPr lang="en-IN" dirty="0"/>
          </a:p>
        </p:txBody>
      </p:sp>
      <p:pic>
        <p:nvPicPr>
          <p:cNvPr id="18" name="Picture 17">
            <a:extLst>
              <a:ext uri="{FF2B5EF4-FFF2-40B4-BE49-F238E27FC236}">
                <a16:creationId xmlns:a16="http://schemas.microsoft.com/office/drawing/2014/main" id="{52268626-F062-4479-BAC2-15B68C8ADF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9929" y="3857414"/>
            <a:ext cx="4095750" cy="2400300"/>
          </a:xfrm>
          <a:prstGeom prst="rect">
            <a:avLst/>
          </a:prstGeom>
        </p:spPr>
      </p:pic>
    </p:spTree>
    <p:extLst>
      <p:ext uri="{BB962C8B-B14F-4D97-AF65-F5344CB8AC3E}">
        <p14:creationId xmlns:p14="http://schemas.microsoft.com/office/powerpoint/2010/main" val="681816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71E8-2B76-4D4D-8C90-5C73AC0A280D}"/>
              </a:ext>
            </a:extLst>
          </p:cNvPr>
          <p:cNvSpPr>
            <a:spLocks noGrp="1"/>
          </p:cNvSpPr>
          <p:nvPr>
            <p:ph type="title"/>
          </p:nvPr>
        </p:nvSpPr>
        <p:spPr>
          <a:xfrm>
            <a:off x="1036320" y="249281"/>
            <a:ext cx="10119360" cy="1112988"/>
          </a:xfrm>
        </p:spPr>
        <p:txBody>
          <a:bodyPr>
            <a:normAutofit/>
          </a:bodyPr>
          <a:lstStyle/>
          <a:p>
            <a:r>
              <a:rPr lang="en-US" sz="2800" b="0" dirty="0">
                <a:solidFill>
                  <a:srgbClr val="0E101A"/>
                </a:solidFill>
                <a:effectLst/>
                <a:latin typeface="+mn-lt"/>
              </a:rPr>
              <a:t>Pie - Chart and Bar Chart</a:t>
            </a:r>
            <a:endParaRPr lang="en-IN" sz="2800" dirty="0">
              <a:latin typeface="+mn-lt"/>
            </a:endParaRPr>
          </a:p>
        </p:txBody>
      </p:sp>
      <p:sp>
        <p:nvSpPr>
          <p:cNvPr id="5" name="Text Placeholder 4">
            <a:extLst>
              <a:ext uri="{FF2B5EF4-FFF2-40B4-BE49-F238E27FC236}">
                <a16:creationId xmlns:a16="http://schemas.microsoft.com/office/drawing/2014/main" id="{B235E0B5-C25D-48E1-B1E3-C9EFD6ED66BB}"/>
              </a:ext>
            </a:extLst>
          </p:cNvPr>
          <p:cNvSpPr>
            <a:spLocks noGrp="1"/>
          </p:cNvSpPr>
          <p:nvPr>
            <p:ph type="body" idx="1"/>
          </p:nvPr>
        </p:nvSpPr>
        <p:spPr>
          <a:xfrm>
            <a:off x="1036320" y="1846052"/>
            <a:ext cx="4998720" cy="736282"/>
          </a:xfrm>
        </p:spPr>
        <p:txBody>
          <a:bodyPr/>
          <a:lstStyle/>
          <a:p>
            <a:r>
              <a:rPr lang="en-US" dirty="0"/>
              <a:t>Pie plot</a:t>
            </a:r>
            <a:endParaRPr lang="en-IN" dirty="0"/>
          </a:p>
        </p:txBody>
      </p:sp>
      <p:sp>
        <p:nvSpPr>
          <p:cNvPr id="3" name="Content Placeholder 2">
            <a:extLst>
              <a:ext uri="{FF2B5EF4-FFF2-40B4-BE49-F238E27FC236}">
                <a16:creationId xmlns:a16="http://schemas.microsoft.com/office/drawing/2014/main" id="{8F568473-4478-4F9A-A5C1-0B0E590DCFD1}"/>
              </a:ext>
            </a:extLst>
          </p:cNvPr>
          <p:cNvSpPr>
            <a:spLocks noGrp="1"/>
          </p:cNvSpPr>
          <p:nvPr>
            <p:ph sz="half" idx="2"/>
          </p:nvPr>
        </p:nvSpPr>
        <p:spPr/>
        <p:txBody>
          <a:bodyPr>
            <a:normAutofit/>
          </a:bodyPr>
          <a:lstStyle/>
          <a:p>
            <a:pPr>
              <a:buFont typeface="Wingdings" panose="05000000000000000000" pitchFamily="2" charset="2"/>
              <a:buChar char="q"/>
            </a:pPr>
            <a:r>
              <a:rPr lang="en-IN" dirty="0"/>
              <a:t>code: </a:t>
            </a:r>
          </a:p>
          <a:p>
            <a:pPr marL="0" indent="0">
              <a:buNone/>
            </a:pPr>
            <a:r>
              <a:rPr lang="en-US" dirty="0"/>
              <a:t>df.column.value_counts().plot.pie()</a:t>
            </a:r>
          </a:p>
          <a:p>
            <a:pPr marL="0" indent="0">
              <a:buNone/>
            </a:pPr>
            <a:r>
              <a:rPr lang="en-US" dirty="0"/>
              <a:t>plt.show()</a:t>
            </a:r>
          </a:p>
          <a:p>
            <a:pPr marL="0" indent="0">
              <a:buNone/>
            </a:pPr>
            <a:endParaRPr lang="en-IN" dirty="0"/>
          </a:p>
        </p:txBody>
      </p:sp>
      <p:sp>
        <p:nvSpPr>
          <p:cNvPr id="6" name="Text Placeholder 5">
            <a:extLst>
              <a:ext uri="{FF2B5EF4-FFF2-40B4-BE49-F238E27FC236}">
                <a16:creationId xmlns:a16="http://schemas.microsoft.com/office/drawing/2014/main" id="{0BB609D6-A1F7-4AB5-B3AD-3A5281BD07A9}"/>
              </a:ext>
            </a:extLst>
          </p:cNvPr>
          <p:cNvSpPr>
            <a:spLocks noGrp="1"/>
          </p:cNvSpPr>
          <p:nvPr>
            <p:ph type="body" sz="quarter" idx="3"/>
          </p:nvPr>
        </p:nvSpPr>
        <p:spPr>
          <a:xfrm>
            <a:off x="6156960" y="1846052"/>
            <a:ext cx="4998720" cy="736282"/>
          </a:xfrm>
        </p:spPr>
        <p:txBody>
          <a:bodyPr/>
          <a:lstStyle/>
          <a:p>
            <a:r>
              <a:rPr lang="en-US" dirty="0"/>
              <a:t>Bar plot</a:t>
            </a:r>
            <a:endParaRPr lang="en-IN" dirty="0"/>
          </a:p>
        </p:txBody>
      </p:sp>
      <p:sp>
        <p:nvSpPr>
          <p:cNvPr id="7" name="Content Placeholder 6">
            <a:extLst>
              <a:ext uri="{FF2B5EF4-FFF2-40B4-BE49-F238E27FC236}">
                <a16:creationId xmlns:a16="http://schemas.microsoft.com/office/drawing/2014/main" id="{91279BF8-581D-4EF9-AFB5-F501B8EB5317}"/>
              </a:ext>
            </a:extLst>
          </p:cNvPr>
          <p:cNvSpPr>
            <a:spLocks noGrp="1"/>
          </p:cNvSpPr>
          <p:nvPr>
            <p:ph sz="quarter" idx="4"/>
          </p:nvPr>
        </p:nvSpPr>
        <p:spPr/>
        <p:txBody>
          <a:bodyPr>
            <a:normAutofit/>
          </a:bodyPr>
          <a:lstStyle/>
          <a:p>
            <a:pPr>
              <a:buFont typeface="Wingdings" panose="05000000000000000000" pitchFamily="2" charset="2"/>
              <a:buChar char="q"/>
            </a:pPr>
            <a:r>
              <a:rPr lang="en-IN" dirty="0"/>
              <a:t>code: </a:t>
            </a:r>
          </a:p>
          <a:p>
            <a:pPr marL="0" indent="0">
              <a:buNone/>
            </a:pPr>
            <a:r>
              <a:rPr lang="en-IN" dirty="0"/>
              <a:t>df.column.value_counts().plot.bar()</a:t>
            </a:r>
          </a:p>
          <a:p>
            <a:pPr marL="0" indent="0">
              <a:buNone/>
            </a:pPr>
            <a:r>
              <a:rPr lang="en-IN" dirty="0"/>
              <a:t>plt.xlabel('name', fontsize=16)</a:t>
            </a:r>
          </a:p>
          <a:p>
            <a:pPr marL="0" indent="0">
              <a:buNone/>
            </a:pPr>
            <a:r>
              <a:rPr lang="en-IN" dirty="0"/>
              <a:t>plt.ylabel('name', fontsize=16)</a:t>
            </a:r>
          </a:p>
          <a:p>
            <a:pPr marL="0" indent="0">
              <a:buNone/>
            </a:pPr>
            <a:r>
              <a:rPr lang="en-IN" dirty="0"/>
              <a:t>plt.title('name',fontsize=20)</a:t>
            </a:r>
          </a:p>
          <a:p>
            <a:pPr marL="0" indent="0">
              <a:buNone/>
            </a:pPr>
            <a:r>
              <a:rPr lang="en-IN" dirty="0"/>
              <a:t>plt.show()</a:t>
            </a:r>
          </a:p>
        </p:txBody>
      </p:sp>
      <p:pic>
        <p:nvPicPr>
          <p:cNvPr id="4" name="Picture 3">
            <a:extLst>
              <a:ext uri="{FF2B5EF4-FFF2-40B4-BE49-F238E27FC236}">
                <a16:creationId xmlns:a16="http://schemas.microsoft.com/office/drawing/2014/main" id="{CA924F5A-8B81-47FA-A475-DD2EB3F2F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758" y="466026"/>
            <a:ext cx="4614921" cy="1267754"/>
          </a:xfrm>
          <a:prstGeom prst="rect">
            <a:avLst/>
          </a:prstGeom>
        </p:spPr>
      </p:pic>
    </p:spTree>
    <p:extLst>
      <p:ext uri="{BB962C8B-B14F-4D97-AF65-F5344CB8AC3E}">
        <p14:creationId xmlns:p14="http://schemas.microsoft.com/office/powerpoint/2010/main" val="1560490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F758-E080-4020-B9C0-30114484605E}"/>
              </a:ext>
            </a:extLst>
          </p:cNvPr>
          <p:cNvSpPr>
            <a:spLocks noGrp="1"/>
          </p:cNvSpPr>
          <p:nvPr>
            <p:ph type="title"/>
          </p:nvPr>
        </p:nvSpPr>
        <p:spPr/>
        <p:txBody>
          <a:bodyPr>
            <a:normAutofit/>
          </a:bodyPr>
          <a:lstStyle/>
          <a:p>
            <a:r>
              <a:rPr lang="en-IN" sz="2800" b="0" dirty="0">
                <a:solidFill>
                  <a:srgbClr val="0E101A"/>
                </a:solidFill>
                <a:effectLst/>
                <a:latin typeface="+mn-lt"/>
              </a:rPr>
              <a:t>Scatter Plots</a:t>
            </a:r>
            <a:r>
              <a:rPr lang="en-IN" sz="1050" b="0" dirty="0">
                <a:solidFill>
                  <a:srgbClr val="0E101A"/>
                </a:solidFill>
                <a:effectLst/>
              </a:rPr>
              <a:t>:</a:t>
            </a:r>
            <a:br>
              <a:rPr lang="en-IN" sz="1050" b="0" dirty="0">
                <a:solidFill>
                  <a:srgbClr val="0E101A"/>
                </a:solidFill>
                <a:effectLst/>
              </a:rPr>
            </a:br>
            <a:endParaRPr lang="en-IN" sz="2800" dirty="0">
              <a:latin typeface="+mn-lt"/>
            </a:endParaRPr>
          </a:p>
        </p:txBody>
      </p:sp>
      <p:sp>
        <p:nvSpPr>
          <p:cNvPr id="5" name="Content Placeholder 4">
            <a:extLst>
              <a:ext uri="{FF2B5EF4-FFF2-40B4-BE49-F238E27FC236}">
                <a16:creationId xmlns:a16="http://schemas.microsoft.com/office/drawing/2014/main" id="{EE36952B-CD44-4F6A-9593-C84662649843}"/>
              </a:ext>
            </a:extLst>
          </p:cNvPr>
          <p:cNvSpPr>
            <a:spLocks noGrp="1"/>
          </p:cNvSpPr>
          <p:nvPr>
            <p:ph sz="half" idx="1"/>
          </p:nvPr>
        </p:nvSpPr>
        <p:spPr/>
        <p:txBody>
          <a:bodyPr>
            <a:normAutofit/>
          </a:bodyPr>
          <a:lstStyle/>
          <a:p>
            <a:pPr>
              <a:spcBef>
                <a:spcPts val="0"/>
              </a:spcBef>
              <a:spcAft>
                <a:spcPts val="0"/>
              </a:spcAft>
              <a:buFont typeface="Wingdings" panose="05000000000000000000" pitchFamily="2" charset="2"/>
              <a:buChar char="v"/>
            </a:pPr>
            <a:r>
              <a:rPr lang="en-US" dirty="0">
                <a:solidFill>
                  <a:srgbClr val="0E101A"/>
                </a:solidFill>
                <a:effectLst/>
              </a:rPr>
              <a:t>What about two numeric columns, If you want to </a:t>
            </a:r>
            <a:r>
              <a:rPr lang="en-US" b="1" dirty="0">
                <a:solidFill>
                  <a:srgbClr val="0E101A"/>
                </a:solidFill>
                <a:effectLst/>
              </a:rPr>
              <a:t>plot the relationship between two numeric variables</a:t>
            </a:r>
            <a:r>
              <a:rPr lang="en-US" dirty="0">
                <a:solidFill>
                  <a:srgbClr val="0E101A"/>
                </a:solidFill>
                <a:effectLst/>
              </a:rPr>
              <a:t>, you will be using something known as a </a:t>
            </a:r>
            <a:r>
              <a:rPr lang="en-US" b="1" dirty="0">
                <a:solidFill>
                  <a:srgbClr val="0E101A"/>
                </a:solidFill>
                <a:effectLst/>
              </a:rPr>
              <a:t>scatterplot</a:t>
            </a:r>
            <a:r>
              <a:rPr lang="en-US" dirty="0">
                <a:solidFill>
                  <a:srgbClr val="0E101A"/>
                </a:solidFill>
                <a:effectLst/>
              </a:rPr>
              <a:t>. </a:t>
            </a:r>
          </a:p>
          <a:p>
            <a:pPr>
              <a:spcBef>
                <a:spcPts val="0"/>
              </a:spcBef>
              <a:spcAft>
                <a:spcPts val="0"/>
              </a:spcAft>
              <a:buFont typeface="Wingdings" panose="05000000000000000000" pitchFamily="2" charset="2"/>
              <a:buChar char="v"/>
            </a:pPr>
            <a:r>
              <a:rPr lang="en-US" dirty="0">
                <a:solidFill>
                  <a:srgbClr val="0E101A"/>
                </a:solidFill>
                <a:effectLst/>
              </a:rPr>
              <a:t>one variable on the x-axis. and another one on the y axis.</a:t>
            </a:r>
          </a:p>
          <a:p>
            <a:pPr>
              <a:spcBef>
                <a:spcPts val="0"/>
              </a:spcBef>
              <a:spcAft>
                <a:spcPts val="0"/>
              </a:spcAft>
              <a:buFont typeface="Wingdings" panose="05000000000000000000" pitchFamily="2" charset="2"/>
              <a:buChar char="v"/>
            </a:pPr>
            <a:r>
              <a:rPr lang="en-US" dirty="0">
                <a:solidFill>
                  <a:srgbClr val="0E101A"/>
                </a:solidFill>
                <a:effectLst/>
              </a:rPr>
              <a:t>Scatterplots are perhaps one of the most commonly used as well one of the most powerful visualizations you can use in the field of machine learning. </a:t>
            </a:r>
          </a:p>
          <a:p>
            <a:pPr>
              <a:spcBef>
                <a:spcPts val="0"/>
              </a:spcBef>
              <a:spcAft>
                <a:spcPts val="0"/>
              </a:spcAft>
              <a:buFont typeface="Wingdings" panose="05000000000000000000" pitchFamily="2" charset="2"/>
              <a:buChar char="v"/>
            </a:pPr>
            <a:r>
              <a:rPr lang="en-US" dirty="0">
                <a:solidFill>
                  <a:srgbClr val="0E101A"/>
                </a:solidFill>
                <a:effectLst/>
              </a:rPr>
              <a:t>They are pretty crucial in revealing relationships between the data points.</a:t>
            </a:r>
          </a:p>
          <a:p>
            <a:endParaRPr lang="en-IN" dirty="0"/>
          </a:p>
        </p:txBody>
      </p:sp>
      <p:sp>
        <p:nvSpPr>
          <p:cNvPr id="6" name="Content Placeholder 5">
            <a:extLst>
              <a:ext uri="{FF2B5EF4-FFF2-40B4-BE49-F238E27FC236}">
                <a16:creationId xmlns:a16="http://schemas.microsoft.com/office/drawing/2014/main" id="{2E583132-37A3-4066-91B8-22C31820CDC3}"/>
              </a:ext>
            </a:extLst>
          </p:cNvPr>
          <p:cNvSpPr>
            <a:spLocks noGrp="1"/>
          </p:cNvSpPr>
          <p:nvPr>
            <p:ph sz="half" idx="2"/>
          </p:nvPr>
        </p:nvSpPr>
        <p:spPr/>
        <p:txBody>
          <a:bodyPr>
            <a:normAutofit/>
          </a:bodyPr>
          <a:lstStyle/>
          <a:p>
            <a:pPr>
              <a:buFont typeface="Wingdings" panose="05000000000000000000" pitchFamily="2" charset="2"/>
              <a:buChar char="q"/>
            </a:pPr>
            <a:r>
              <a:rPr lang="en-IN" b="1" dirty="0"/>
              <a:t>code:</a:t>
            </a:r>
          </a:p>
          <a:p>
            <a:r>
              <a:rPr lang="en-IN" dirty="0"/>
              <a:t>plt.figure(figsize=(10,10))</a:t>
            </a:r>
          </a:p>
          <a:p>
            <a:r>
              <a:rPr lang="en-IN" dirty="0"/>
              <a:t>sns.scatterplot(data=data_set_name, x="col_name", y="col_name", hue="time")</a:t>
            </a:r>
          </a:p>
          <a:p>
            <a:r>
              <a:rPr lang="en-IN" dirty="0"/>
              <a:t>plt.xlabel('name', fontsize=16)</a:t>
            </a:r>
          </a:p>
          <a:p>
            <a:r>
              <a:rPr lang="en-IN" dirty="0"/>
              <a:t>plt.ylabel('name', fontsize=16)</a:t>
            </a:r>
          </a:p>
          <a:p>
            <a:r>
              <a:rPr lang="en-IN" dirty="0"/>
              <a:t>plt.title('name',fontsize=20)</a:t>
            </a:r>
          </a:p>
          <a:p>
            <a:r>
              <a:rPr lang="en-IN" dirty="0"/>
              <a:t>plt.show()</a:t>
            </a:r>
          </a:p>
        </p:txBody>
      </p:sp>
      <p:pic>
        <p:nvPicPr>
          <p:cNvPr id="4" name="Picture 3">
            <a:extLst>
              <a:ext uri="{FF2B5EF4-FFF2-40B4-BE49-F238E27FC236}">
                <a16:creationId xmlns:a16="http://schemas.microsoft.com/office/drawing/2014/main" id="{2420C7BE-8D44-4215-9AEC-38ED594BD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758" y="466026"/>
            <a:ext cx="4614921" cy="1267754"/>
          </a:xfrm>
          <a:prstGeom prst="rect">
            <a:avLst/>
          </a:prstGeom>
        </p:spPr>
      </p:pic>
    </p:spTree>
    <p:extLst>
      <p:ext uri="{BB962C8B-B14F-4D97-AF65-F5344CB8AC3E}">
        <p14:creationId xmlns:p14="http://schemas.microsoft.com/office/powerpoint/2010/main" val="1354016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FD4CC1E-EC95-4DD7-AA32-AE1E87DCBDC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89831" y="2024063"/>
            <a:ext cx="4752975" cy="3667125"/>
          </a:xfrm>
        </p:spPr>
      </p:pic>
      <p:pic>
        <p:nvPicPr>
          <p:cNvPr id="11" name="Content Placeholder 10">
            <a:extLst>
              <a:ext uri="{FF2B5EF4-FFF2-40B4-BE49-F238E27FC236}">
                <a16:creationId xmlns:a16="http://schemas.microsoft.com/office/drawing/2014/main" id="{91E38E25-C35E-4D3F-B7C5-7D4E992EA2C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024063"/>
            <a:ext cx="4937125" cy="3378361"/>
          </a:xfrm>
        </p:spPr>
      </p:pic>
      <p:pic>
        <p:nvPicPr>
          <p:cNvPr id="4" name="Picture 3">
            <a:extLst>
              <a:ext uri="{FF2B5EF4-FFF2-40B4-BE49-F238E27FC236}">
                <a16:creationId xmlns:a16="http://schemas.microsoft.com/office/drawing/2014/main" id="{FF80C715-DB99-48E3-A185-26A3E958E0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758" y="466026"/>
            <a:ext cx="4614921" cy="1267754"/>
          </a:xfrm>
          <a:prstGeom prst="rect">
            <a:avLst/>
          </a:prstGeom>
        </p:spPr>
      </p:pic>
    </p:spTree>
    <p:extLst>
      <p:ext uri="{BB962C8B-B14F-4D97-AF65-F5344CB8AC3E}">
        <p14:creationId xmlns:p14="http://schemas.microsoft.com/office/powerpoint/2010/main" val="2863782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139C-5BAB-47F1-88A9-6C8ADF27F0B2}"/>
              </a:ext>
            </a:extLst>
          </p:cNvPr>
          <p:cNvSpPr>
            <a:spLocks noGrp="1"/>
          </p:cNvSpPr>
          <p:nvPr>
            <p:ph type="title"/>
          </p:nvPr>
        </p:nvSpPr>
        <p:spPr/>
        <p:txBody>
          <a:bodyPr>
            <a:normAutofit/>
          </a:bodyPr>
          <a:lstStyle/>
          <a:p>
            <a:r>
              <a:rPr lang="en-IN" sz="1050" b="1" i="0" dirty="0">
                <a:solidFill>
                  <a:srgbClr val="000000"/>
                </a:solidFill>
                <a:effectLst/>
                <a:latin typeface="Helvetica Neue"/>
              </a:rPr>
              <a:t> </a:t>
            </a:r>
            <a:r>
              <a:rPr lang="en-IN" sz="2800" i="0" dirty="0">
                <a:solidFill>
                  <a:srgbClr val="000000"/>
                </a:solidFill>
                <a:effectLst/>
                <a:latin typeface="+mn-lt"/>
              </a:rPr>
              <a:t>Line Plot</a:t>
            </a:r>
            <a:br>
              <a:rPr lang="en-IN" sz="1050" b="1" i="0" dirty="0">
                <a:solidFill>
                  <a:srgbClr val="000000"/>
                </a:solidFill>
                <a:effectLst/>
                <a:latin typeface="Helvetica Neue"/>
              </a:rPr>
            </a:br>
            <a:endParaRPr lang="en-IN" sz="2800" dirty="0">
              <a:latin typeface="+mn-lt"/>
            </a:endParaRPr>
          </a:p>
        </p:txBody>
      </p:sp>
      <p:sp>
        <p:nvSpPr>
          <p:cNvPr id="5" name="Content Placeholder 4">
            <a:extLst>
              <a:ext uri="{FF2B5EF4-FFF2-40B4-BE49-F238E27FC236}">
                <a16:creationId xmlns:a16="http://schemas.microsoft.com/office/drawing/2014/main" id="{CD863C1E-70D3-47C8-A15A-604E2A58865A}"/>
              </a:ext>
            </a:extLst>
          </p:cNvPr>
          <p:cNvSpPr>
            <a:spLocks noGrp="1"/>
          </p:cNvSpPr>
          <p:nvPr>
            <p:ph sz="half" idx="1"/>
          </p:nvPr>
        </p:nvSpPr>
        <p:spPr/>
        <p:txBody>
          <a:bodyPr>
            <a:normAutofit lnSpcReduction="10000"/>
          </a:bodyPr>
          <a:lstStyle/>
          <a:p>
            <a:pPr algn="l">
              <a:buFont typeface="Wingdings" panose="05000000000000000000" pitchFamily="2" charset="2"/>
              <a:buChar char="v"/>
            </a:pPr>
            <a:r>
              <a:rPr lang="en-US" b="0" i="0" dirty="0">
                <a:solidFill>
                  <a:srgbClr val="000000"/>
                </a:solidFill>
                <a:effectLst/>
              </a:rPr>
              <a:t>Line chart is used when you want to emphasize changes in values for one variable (plotted on the vertical axis) for continuous values of a second variable (plotted on the horizontal).</a:t>
            </a:r>
          </a:p>
          <a:p>
            <a:pPr algn="l">
              <a:buFont typeface="Wingdings" panose="05000000000000000000" pitchFamily="2" charset="2"/>
              <a:buChar char="v"/>
            </a:pPr>
            <a:r>
              <a:rPr lang="en-US" b="0" i="0" dirty="0">
                <a:solidFill>
                  <a:srgbClr val="000000"/>
                </a:solidFill>
                <a:effectLst/>
              </a:rPr>
              <a:t>On the horizontal axis, you need a variable that depicts continuous values that have a regular interval of measurement - like minute, hour, day, week, or month etc.,</a:t>
            </a:r>
          </a:p>
          <a:p>
            <a:pPr algn="l">
              <a:buFont typeface="Wingdings" panose="05000000000000000000" pitchFamily="2" charset="2"/>
              <a:buChar char="v"/>
            </a:pPr>
            <a:r>
              <a:rPr lang="en-US" b="0" i="0" dirty="0">
                <a:solidFill>
                  <a:srgbClr val="000000"/>
                </a:solidFill>
                <a:effectLst/>
              </a:rPr>
              <a:t>On the vertical axis, you will report the value of a second numeric variable for points that fall in each of the intervals defined by the horizontal-axis variable.</a:t>
            </a:r>
          </a:p>
          <a:p>
            <a:endParaRPr lang="en-IN" dirty="0"/>
          </a:p>
        </p:txBody>
      </p:sp>
      <p:pic>
        <p:nvPicPr>
          <p:cNvPr id="4" name="Picture 3">
            <a:extLst>
              <a:ext uri="{FF2B5EF4-FFF2-40B4-BE49-F238E27FC236}">
                <a16:creationId xmlns:a16="http://schemas.microsoft.com/office/drawing/2014/main" id="{9D44E370-6611-426B-A6B2-7D7B3A041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758" y="466026"/>
            <a:ext cx="4614921" cy="1267754"/>
          </a:xfrm>
          <a:prstGeom prst="rect">
            <a:avLst/>
          </a:prstGeom>
        </p:spPr>
      </p:pic>
      <p:sp>
        <p:nvSpPr>
          <p:cNvPr id="10" name="Content Placeholder 9">
            <a:extLst>
              <a:ext uri="{FF2B5EF4-FFF2-40B4-BE49-F238E27FC236}">
                <a16:creationId xmlns:a16="http://schemas.microsoft.com/office/drawing/2014/main" id="{3CE5AD4A-C7C6-4B36-ABAB-2C6A012EE8E9}"/>
              </a:ext>
            </a:extLst>
          </p:cNvPr>
          <p:cNvSpPr>
            <a:spLocks noGrp="1"/>
          </p:cNvSpPr>
          <p:nvPr>
            <p:ph sz="half" idx="2"/>
          </p:nvPr>
        </p:nvSpPr>
        <p:spPr/>
        <p:txBody>
          <a:bodyPr/>
          <a:lstStyle/>
          <a:p>
            <a:pPr>
              <a:buFont typeface="Wingdings" panose="05000000000000000000" pitchFamily="2" charset="2"/>
              <a:buChar char="q"/>
            </a:pPr>
            <a:r>
              <a:rPr lang="en-IN" dirty="0"/>
              <a:t>code: </a:t>
            </a:r>
          </a:p>
          <a:p>
            <a:r>
              <a:rPr lang="en-IN" dirty="0"/>
              <a:t>plt.figure(figsize=(10,10))</a:t>
            </a:r>
          </a:p>
          <a:p>
            <a:r>
              <a:rPr lang="it-IT" dirty="0"/>
              <a:t>sns.lineplot(x="col_1", y="col_2",data=df)</a:t>
            </a:r>
            <a:endParaRPr lang="en-IN" dirty="0"/>
          </a:p>
          <a:p>
            <a:r>
              <a:rPr lang="en-IN" dirty="0"/>
              <a:t>plt.xlabel('name', fontsize=16)</a:t>
            </a:r>
          </a:p>
          <a:p>
            <a:r>
              <a:rPr lang="en-IN" dirty="0"/>
              <a:t>plt.ylabel('name', fontsize=16)</a:t>
            </a:r>
          </a:p>
          <a:p>
            <a:r>
              <a:rPr lang="en-IN" dirty="0"/>
              <a:t>plt.title('name',fontsize=20)</a:t>
            </a:r>
          </a:p>
          <a:p>
            <a:r>
              <a:rPr lang="en-IN" dirty="0"/>
              <a:t>plt.show()</a:t>
            </a:r>
          </a:p>
          <a:p>
            <a:endParaRPr lang="en-IN" dirty="0"/>
          </a:p>
        </p:txBody>
      </p:sp>
    </p:spTree>
    <p:extLst>
      <p:ext uri="{BB962C8B-B14F-4D97-AF65-F5344CB8AC3E}">
        <p14:creationId xmlns:p14="http://schemas.microsoft.com/office/powerpoint/2010/main" val="344232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5DF4-4239-4343-A9F3-872FD8C48AD8}"/>
              </a:ext>
            </a:extLst>
          </p:cNvPr>
          <p:cNvSpPr>
            <a:spLocks noGrp="1"/>
          </p:cNvSpPr>
          <p:nvPr>
            <p:ph type="title"/>
          </p:nvPr>
        </p:nvSpPr>
        <p:spPr>
          <a:xfrm>
            <a:off x="1097280" y="503852"/>
            <a:ext cx="10058400" cy="746450"/>
          </a:xfrm>
        </p:spPr>
        <p:txBody>
          <a:bodyPr>
            <a:normAutofit fontScale="90000"/>
          </a:bodyPr>
          <a:lstStyle/>
          <a:p>
            <a:br>
              <a:rPr lang="en-IN" b="1" i="0" dirty="0">
                <a:solidFill>
                  <a:srgbClr val="091E42"/>
                </a:solidFill>
                <a:effectLst/>
                <a:latin typeface="circular"/>
              </a:rPr>
            </a:br>
            <a:br>
              <a:rPr lang="en-IN" b="1" i="0" dirty="0">
                <a:solidFill>
                  <a:srgbClr val="091E42"/>
                </a:solidFill>
                <a:effectLst/>
                <a:latin typeface="circular"/>
              </a:rPr>
            </a:br>
            <a:r>
              <a:rPr lang="en-IN" sz="3200" i="0" dirty="0">
                <a:solidFill>
                  <a:srgbClr val="091E42"/>
                </a:solidFill>
                <a:effectLst/>
                <a:latin typeface="+mn-lt"/>
              </a:rPr>
              <a:t>Pandas Basics</a:t>
            </a:r>
            <a:endParaRPr lang="en-IN" dirty="0"/>
          </a:p>
        </p:txBody>
      </p:sp>
      <p:sp>
        <p:nvSpPr>
          <p:cNvPr id="3" name="Content Placeholder 2">
            <a:extLst>
              <a:ext uri="{FF2B5EF4-FFF2-40B4-BE49-F238E27FC236}">
                <a16:creationId xmlns:a16="http://schemas.microsoft.com/office/drawing/2014/main" id="{0085CE91-C93A-4F7F-B036-3E9D221EC32B}"/>
              </a:ext>
            </a:extLst>
          </p:cNvPr>
          <p:cNvSpPr>
            <a:spLocks noGrp="1"/>
          </p:cNvSpPr>
          <p:nvPr>
            <p:ph idx="1"/>
          </p:nvPr>
        </p:nvSpPr>
        <p:spPr/>
        <p:txBody>
          <a:bodyPr>
            <a:normAutofit lnSpcReduction="10000"/>
          </a:bodyPr>
          <a:lstStyle/>
          <a:p>
            <a:pPr algn="l">
              <a:buFont typeface="Wingdings" panose="05000000000000000000" pitchFamily="2" charset="2"/>
              <a:buChar char="Ø"/>
            </a:pPr>
            <a:r>
              <a:rPr lang="en-US" dirty="0">
                <a:solidFill>
                  <a:srgbClr val="45526C"/>
                </a:solidFill>
              </a:rPr>
              <a:t> </a:t>
            </a:r>
            <a:r>
              <a:rPr lang="en-US" b="1" dirty="0">
                <a:solidFill>
                  <a:srgbClr val="45526C"/>
                </a:solidFill>
              </a:rPr>
              <a:t>pandas series</a:t>
            </a:r>
            <a:endParaRPr lang="en-US" b="1" i="0" dirty="0">
              <a:solidFill>
                <a:srgbClr val="45526C"/>
              </a:solidFill>
              <a:effectLst/>
            </a:endParaRPr>
          </a:p>
          <a:p>
            <a:pPr algn="l">
              <a:buFont typeface="Wingdings" panose="05000000000000000000" pitchFamily="2" charset="2"/>
              <a:buChar char="v"/>
            </a:pPr>
            <a:r>
              <a:rPr lang="en-US" b="0" i="0" dirty="0">
                <a:solidFill>
                  <a:srgbClr val="091E42"/>
                </a:solidFill>
                <a:effectLst/>
              </a:rPr>
              <a:t>A series is similar to a 1-D NumPy array, and contains scalar values of the same type (numeric, character, datetime etc.). A data frame is simply a table where each column is a pandas series.</a:t>
            </a:r>
          </a:p>
          <a:p>
            <a:pPr algn="l">
              <a:buFont typeface="Wingdings" panose="05000000000000000000" pitchFamily="2" charset="2"/>
              <a:buChar char="Ø"/>
            </a:pPr>
            <a:r>
              <a:rPr lang="en-US" b="1" i="0" dirty="0">
                <a:solidFill>
                  <a:srgbClr val="45526C"/>
                </a:solidFill>
                <a:effectLst/>
              </a:rPr>
              <a:t>Pandas Data frame</a:t>
            </a:r>
          </a:p>
          <a:p>
            <a:pPr algn="l">
              <a:buFont typeface="Wingdings" panose="05000000000000000000" pitchFamily="2" charset="2"/>
              <a:buChar char="v"/>
            </a:pPr>
            <a:r>
              <a:rPr lang="en-US" b="0" i="0" dirty="0">
                <a:solidFill>
                  <a:srgbClr val="091E42"/>
                </a:solidFill>
                <a:effectLst/>
              </a:rPr>
              <a:t>Data frame is the most widely used data-structure in data analysis. It is a table with rows and columns, with rows having an index and columns having meaningful names.</a:t>
            </a:r>
          </a:p>
          <a:p>
            <a:pPr algn="l">
              <a:buFont typeface="Wingdings" panose="05000000000000000000" pitchFamily="2" charset="2"/>
              <a:buChar char="Ø"/>
            </a:pPr>
            <a:r>
              <a:rPr lang="en-US" b="1" i="0" dirty="0">
                <a:solidFill>
                  <a:srgbClr val="45526C"/>
                </a:solidFill>
                <a:effectLst/>
              </a:rPr>
              <a:t>Creating data frames </a:t>
            </a:r>
          </a:p>
          <a:p>
            <a:pPr algn="l">
              <a:buFont typeface="Wingdings" panose="05000000000000000000" pitchFamily="2" charset="2"/>
              <a:buChar char="v"/>
            </a:pPr>
            <a:r>
              <a:rPr lang="en-US" b="0" i="0" dirty="0">
                <a:solidFill>
                  <a:srgbClr val="091E42"/>
                </a:solidFill>
                <a:effectLst/>
              </a:rPr>
              <a:t>There are various ways of creating data frames, such as creating them from dictionaries, JSON objects, reading from txt, CSV files, etc.</a:t>
            </a:r>
          </a:p>
          <a:p>
            <a:pPr algn="l">
              <a:buFont typeface="Wingdings" panose="05000000000000000000" pitchFamily="2" charset="2"/>
              <a:buChar char="v"/>
            </a:pPr>
            <a:r>
              <a:rPr lang="en-US" b="0" i="0" dirty="0">
                <a:solidFill>
                  <a:srgbClr val="091E42"/>
                </a:solidFill>
                <a:effectLst/>
              </a:rPr>
              <a:t>An important concept in Pandas data frames is that of row indices. By default, each row is assigned indices starting from 0, and are represented at the left side of the data frame.</a:t>
            </a:r>
          </a:p>
          <a:p>
            <a:pPr marL="0" indent="0">
              <a:buNone/>
            </a:pPr>
            <a:endParaRPr lang="en-IN" dirty="0"/>
          </a:p>
        </p:txBody>
      </p:sp>
      <p:pic>
        <p:nvPicPr>
          <p:cNvPr id="8" name="Picture 7">
            <a:extLst>
              <a:ext uri="{FF2B5EF4-FFF2-40B4-BE49-F238E27FC236}">
                <a16:creationId xmlns:a16="http://schemas.microsoft.com/office/drawing/2014/main" id="{E865BA30-D2A9-4AEF-A0DC-B20E9F511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021" y="615820"/>
            <a:ext cx="3303659" cy="1095102"/>
          </a:xfrm>
          <a:prstGeom prst="rect">
            <a:avLst/>
          </a:prstGeom>
        </p:spPr>
      </p:pic>
    </p:spTree>
    <p:extLst>
      <p:ext uri="{BB962C8B-B14F-4D97-AF65-F5344CB8AC3E}">
        <p14:creationId xmlns:p14="http://schemas.microsoft.com/office/powerpoint/2010/main" val="2245777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274A-415A-4314-9D8C-87FB8FF74D43}"/>
              </a:ext>
            </a:extLst>
          </p:cNvPr>
          <p:cNvSpPr>
            <a:spLocks noGrp="1"/>
          </p:cNvSpPr>
          <p:nvPr>
            <p:ph type="title"/>
          </p:nvPr>
        </p:nvSpPr>
        <p:spPr/>
        <p:txBody>
          <a:bodyPr>
            <a:normAutofit/>
          </a:bodyPr>
          <a:lstStyle/>
          <a:p>
            <a:r>
              <a:rPr lang="en-IN" sz="2800" i="0" dirty="0">
                <a:solidFill>
                  <a:srgbClr val="000000"/>
                </a:solidFill>
                <a:effectLst/>
                <a:latin typeface="+mn-lt"/>
              </a:rPr>
              <a:t>Count Plot</a:t>
            </a:r>
            <a:br>
              <a:rPr lang="en-IN" sz="1050" b="1" i="0" dirty="0">
                <a:solidFill>
                  <a:srgbClr val="000000"/>
                </a:solidFill>
                <a:effectLst/>
                <a:latin typeface="Helvetica Neue"/>
              </a:rPr>
            </a:br>
            <a:endParaRPr lang="en-IN" sz="2800" dirty="0">
              <a:latin typeface="+mn-lt"/>
            </a:endParaRPr>
          </a:p>
        </p:txBody>
      </p:sp>
      <p:sp>
        <p:nvSpPr>
          <p:cNvPr id="5" name="Content Placeholder 4">
            <a:extLst>
              <a:ext uri="{FF2B5EF4-FFF2-40B4-BE49-F238E27FC236}">
                <a16:creationId xmlns:a16="http://schemas.microsoft.com/office/drawing/2014/main" id="{C437138D-96AA-48AF-946C-01CD476D35D9}"/>
              </a:ext>
            </a:extLst>
          </p:cNvPr>
          <p:cNvSpPr>
            <a:spLocks noGrp="1"/>
          </p:cNvSpPr>
          <p:nvPr>
            <p:ph sz="half" idx="1"/>
          </p:nvPr>
        </p:nvSpPr>
        <p:spPr/>
        <p:txBody>
          <a:bodyPr/>
          <a:lstStyle/>
          <a:p>
            <a:pPr>
              <a:spcBef>
                <a:spcPts val="0"/>
              </a:spcBef>
              <a:spcAft>
                <a:spcPts val="0"/>
              </a:spcAft>
              <a:buFont typeface="Wingdings" panose="05000000000000000000" pitchFamily="2" charset="2"/>
              <a:buChar char="v"/>
            </a:pPr>
            <a:r>
              <a:rPr lang="en-US" dirty="0">
                <a:solidFill>
                  <a:srgbClr val="0E101A"/>
                </a:solidFill>
                <a:effectLst/>
              </a:rPr>
              <a:t>A count plot can be thought of as a histogram across a categorical, instead of quantitative, variable. </a:t>
            </a:r>
          </a:p>
          <a:p>
            <a:pPr>
              <a:spcBef>
                <a:spcPts val="0"/>
              </a:spcBef>
              <a:spcAft>
                <a:spcPts val="0"/>
              </a:spcAft>
              <a:buFont typeface="Wingdings" panose="05000000000000000000" pitchFamily="2" charset="2"/>
              <a:buChar char="v"/>
            </a:pPr>
            <a:r>
              <a:rPr lang="en-US" dirty="0">
                <a:solidFill>
                  <a:srgbClr val="0E101A"/>
                </a:solidFill>
                <a:effectLst/>
              </a:rPr>
              <a:t>Count plot lets us easily plot a feature against   the number of observations or occurrences. It is like plotting the frequency of the values in a column.</a:t>
            </a:r>
          </a:p>
          <a:p>
            <a:endParaRPr lang="en-IN" dirty="0"/>
          </a:p>
        </p:txBody>
      </p:sp>
      <p:sp>
        <p:nvSpPr>
          <p:cNvPr id="6" name="Content Placeholder 5">
            <a:extLst>
              <a:ext uri="{FF2B5EF4-FFF2-40B4-BE49-F238E27FC236}">
                <a16:creationId xmlns:a16="http://schemas.microsoft.com/office/drawing/2014/main" id="{2D01723B-360A-4406-AF52-0215B3FF3450}"/>
              </a:ext>
            </a:extLst>
          </p:cNvPr>
          <p:cNvSpPr>
            <a:spLocks noGrp="1"/>
          </p:cNvSpPr>
          <p:nvPr>
            <p:ph sz="half" idx="2"/>
          </p:nvPr>
        </p:nvSpPr>
        <p:spPr/>
        <p:txBody>
          <a:bodyPr/>
          <a:lstStyle/>
          <a:p>
            <a:pPr>
              <a:buFont typeface="Wingdings" panose="05000000000000000000" pitchFamily="2" charset="2"/>
              <a:buChar char="q"/>
            </a:pPr>
            <a:r>
              <a:rPr lang="en-IN" dirty="0"/>
              <a:t>code: </a:t>
            </a:r>
          </a:p>
          <a:p>
            <a:r>
              <a:rPr lang="en-IN" dirty="0"/>
              <a:t>plt.figure(figsize=(10,10))</a:t>
            </a:r>
          </a:p>
          <a:p>
            <a:r>
              <a:rPr lang="en-IN" dirty="0"/>
              <a:t>sns.set_theme(style="darkgrid")</a:t>
            </a:r>
          </a:p>
          <a:p>
            <a:r>
              <a:rPr lang="en-IN" dirty="0"/>
              <a:t>titanic = sns.load_dataset("titanic")</a:t>
            </a:r>
          </a:p>
          <a:p>
            <a:r>
              <a:rPr lang="en-IN" dirty="0"/>
              <a:t>count = sns.countplot(x="class", data=titanic)</a:t>
            </a:r>
          </a:p>
          <a:p>
            <a:r>
              <a:rPr lang="en-IN" dirty="0"/>
              <a:t>plt.xlabel('name', fontsize=16)</a:t>
            </a:r>
          </a:p>
          <a:p>
            <a:r>
              <a:rPr lang="en-IN" dirty="0"/>
              <a:t>plt.ylabel('name', fontsize=16)</a:t>
            </a:r>
          </a:p>
          <a:p>
            <a:r>
              <a:rPr lang="en-IN" dirty="0"/>
              <a:t>plt.title('name',fontsize=20)</a:t>
            </a:r>
          </a:p>
          <a:p>
            <a:r>
              <a:rPr lang="en-IN" dirty="0"/>
              <a:t>plt.show()</a:t>
            </a:r>
          </a:p>
          <a:p>
            <a:endParaRPr lang="en-IN" dirty="0"/>
          </a:p>
        </p:txBody>
      </p:sp>
      <p:pic>
        <p:nvPicPr>
          <p:cNvPr id="4" name="Picture 3">
            <a:extLst>
              <a:ext uri="{FF2B5EF4-FFF2-40B4-BE49-F238E27FC236}">
                <a16:creationId xmlns:a16="http://schemas.microsoft.com/office/drawing/2014/main" id="{974F3870-15AC-4699-BCEC-2CCB19FEF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758" y="466026"/>
            <a:ext cx="4614921" cy="1267754"/>
          </a:xfrm>
          <a:prstGeom prst="rect">
            <a:avLst/>
          </a:prstGeom>
        </p:spPr>
      </p:pic>
      <p:pic>
        <p:nvPicPr>
          <p:cNvPr id="8" name="Picture 7">
            <a:extLst>
              <a:ext uri="{FF2B5EF4-FFF2-40B4-BE49-F238E27FC236}">
                <a16:creationId xmlns:a16="http://schemas.microsoft.com/office/drawing/2014/main" id="{E84C3429-D29A-4874-A406-DA9F2E749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600" y="3778898"/>
            <a:ext cx="4902439" cy="2425959"/>
          </a:xfrm>
          <a:prstGeom prst="rect">
            <a:avLst/>
          </a:prstGeom>
        </p:spPr>
      </p:pic>
    </p:spTree>
    <p:extLst>
      <p:ext uri="{BB962C8B-B14F-4D97-AF65-F5344CB8AC3E}">
        <p14:creationId xmlns:p14="http://schemas.microsoft.com/office/powerpoint/2010/main" val="3230693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883C-4ED7-4ADA-8A5A-CD1ACE498065}"/>
              </a:ext>
            </a:extLst>
          </p:cNvPr>
          <p:cNvSpPr>
            <a:spLocks noGrp="1"/>
          </p:cNvSpPr>
          <p:nvPr>
            <p:ph type="title"/>
          </p:nvPr>
        </p:nvSpPr>
        <p:spPr>
          <a:xfrm>
            <a:off x="989045" y="286604"/>
            <a:ext cx="10166635" cy="1127441"/>
          </a:xfrm>
        </p:spPr>
        <p:txBody>
          <a:bodyPr>
            <a:normAutofit/>
          </a:bodyPr>
          <a:lstStyle/>
          <a:p>
            <a:r>
              <a:rPr lang="en-IN" sz="2800" dirty="0">
                <a:latin typeface="+mn-lt"/>
              </a:rPr>
              <a:t>Pair </a:t>
            </a:r>
            <a:r>
              <a:rPr lang="en-IN" sz="2800" dirty="0">
                <a:solidFill>
                  <a:srgbClr val="0E101A"/>
                </a:solidFill>
                <a:effectLst/>
                <a:latin typeface="+mn-lt"/>
              </a:rPr>
              <a:t>plots</a:t>
            </a:r>
            <a:r>
              <a:rPr lang="en-IN" sz="2800" b="1" dirty="0">
                <a:solidFill>
                  <a:srgbClr val="0E101A"/>
                </a:solidFill>
                <a:effectLst/>
                <a:latin typeface="+mn-lt"/>
              </a:rPr>
              <a:t> </a:t>
            </a:r>
            <a:endParaRPr lang="en-IN" sz="2800" dirty="0">
              <a:latin typeface="+mn-lt"/>
            </a:endParaRPr>
          </a:p>
        </p:txBody>
      </p:sp>
      <p:sp>
        <p:nvSpPr>
          <p:cNvPr id="4" name="Content Placeholder 3">
            <a:extLst>
              <a:ext uri="{FF2B5EF4-FFF2-40B4-BE49-F238E27FC236}">
                <a16:creationId xmlns:a16="http://schemas.microsoft.com/office/drawing/2014/main" id="{A6CE2A95-05F9-4E55-9DB9-4CC5EB960610}"/>
              </a:ext>
            </a:extLst>
          </p:cNvPr>
          <p:cNvSpPr>
            <a:spLocks noGrp="1"/>
          </p:cNvSpPr>
          <p:nvPr>
            <p:ph sz="half" idx="2"/>
          </p:nvPr>
        </p:nvSpPr>
        <p:spPr/>
        <p:txBody>
          <a:bodyPr>
            <a:normAutofit fontScale="92500" lnSpcReduction="10000"/>
          </a:bodyPr>
          <a:lstStyle/>
          <a:p>
            <a:pPr>
              <a:buFont typeface="Wingdings" panose="05000000000000000000" pitchFamily="2" charset="2"/>
              <a:buChar char="q"/>
            </a:pPr>
            <a:r>
              <a:rPr lang="en-IN" dirty="0"/>
              <a:t>code: </a:t>
            </a:r>
          </a:p>
          <a:p>
            <a:r>
              <a:rPr lang="en-IN" dirty="0"/>
              <a:t>plt.figure(dpi = 1200)</a:t>
            </a:r>
          </a:p>
          <a:p>
            <a:r>
              <a:rPr lang="en-IN" dirty="0"/>
              <a:t>sns.pairplot(df)</a:t>
            </a:r>
          </a:p>
          <a:p>
            <a:pPr marL="0" indent="0">
              <a:buNone/>
            </a:pPr>
            <a:endParaRPr lang="en-IN" dirty="0"/>
          </a:p>
        </p:txBody>
      </p:sp>
      <p:sp>
        <p:nvSpPr>
          <p:cNvPr id="8" name="Content Placeholder 7">
            <a:extLst>
              <a:ext uri="{FF2B5EF4-FFF2-40B4-BE49-F238E27FC236}">
                <a16:creationId xmlns:a16="http://schemas.microsoft.com/office/drawing/2014/main" id="{375D2FF8-6905-463A-B777-0ACB57006C29}"/>
              </a:ext>
            </a:extLst>
          </p:cNvPr>
          <p:cNvSpPr>
            <a:spLocks noGrp="1"/>
          </p:cNvSpPr>
          <p:nvPr>
            <p:ph sz="half" idx="1"/>
          </p:nvPr>
        </p:nvSpPr>
        <p:spPr>
          <a:xfrm>
            <a:off x="1097279" y="1845733"/>
            <a:ext cx="4937760" cy="4331131"/>
          </a:xfrm>
        </p:spPr>
        <p:txBody>
          <a:bodyPr>
            <a:normAutofit fontScale="92500" lnSpcReduction="10000"/>
          </a:bodyPr>
          <a:lstStyle/>
          <a:p>
            <a:pPr>
              <a:buFont typeface="Wingdings" panose="05000000000000000000" pitchFamily="2" charset="2"/>
              <a:buChar char="v"/>
            </a:pPr>
            <a:r>
              <a:rPr lang="en-US" dirty="0"/>
              <a:t>One of the simplest ways to visualize the relation between all features, the pair plot method plots all the pair relationships in the dataset at once.</a:t>
            </a:r>
          </a:p>
          <a:p>
            <a:pPr>
              <a:buFont typeface="Wingdings" panose="05000000000000000000" pitchFamily="2" charset="2"/>
              <a:buChar char="v"/>
            </a:pPr>
            <a:r>
              <a:rPr lang="en-US" dirty="0"/>
              <a:t>Plot pairwise relationships in a dataset. By default, this function will create a grid of Axes such that each numeric variable in data will be shared across the y-axis across a single row and the x-axis across a single column. </a:t>
            </a:r>
          </a:p>
          <a:p>
            <a:pPr>
              <a:buFont typeface="Wingdings" panose="05000000000000000000" pitchFamily="2" charset="2"/>
              <a:buChar char="v"/>
            </a:pPr>
            <a:r>
              <a:rPr lang="en-US" dirty="0"/>
              <a:t>The diagonal plots are treated differently: a univariate distribution plot is drawn to show the marginal distribution of the data in each column.</a:t>
            </a:r>
          </a:p>
          <a:p>
            <a:pPr>
              <a:buFont typeface="Wingdings" panose="05000000000000000000" pitchFamily="2" charset="2"/>
              <a:buChar char="v"/>
            </a:pPr>
            <a:r>
              <a:rPr lang="en-US" dirty="0"/>
              <a:t>It is also possible to show a subset of variables or plot different variables on the rows and columns.</a:t>
            </a:r>
          </a:p>
          <a:p>
            <a:pPr>
              <a:buFont typeface="Wingdings" panose="05000000000000000000" pitchFamily="2" charset="2"/>
              <a:buChar char="v"/>
            </a:pPr>
            <a:endParaRPr lang="en-IN" dirty="0"/>
          </a:p>
        </p:txBody>
      </p:sp>
      <p:pic>
        <p:nvPicPr>
          <p:cNvPr id="10" name="Picture 9">
            <a:extLst>
              <a:ext uri="{FF2B5EF4-FFF2-40B4-BE49-F238E27FC236}">
                <a16:creationId xmlns:a16="http://schemas.microsoft.com/office/drawing/2014/main" id="{E6FFAD2C-E8A1-4754-93E7-49F4232F6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048193"/>
            <a:ext cx="5453932" cy="3252590"/>
          </a:xfrm>
          <a:prstGeom prst="rect">
            <a:avLst/>
          </a:prstGeom>
        </p:spPr>
      </p:pic>
      <p:pic>
        <p:nvPicPr>
          <p:cNvPr id="12" name="Picture 11">
            <a:extLst>
              <a:ext uri="{FF2B5EF4-FFF2-40B4-BE49-F238E27FC236}">
                <a16:creationId xmlns:a16="http://schemas.microsoft.com/office/drawing/2014/main" id="{B299F8C9-7C17-4EBA-A38C-46CF80968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758" y="466026"/>
            <a:ext cx="4614921" cy="1267754"/>
          </a:xfrm>
          <a:prstGeom prst="rect">
            <a:avLst/>
          </a:prstGeom>
        </p:spPr>
      </p:pic>
    </p:spTree>
    <p:extLst>
      <p:ext uri="{BB962C8B-B14F-4D97-AF65-F5344CB8AC3E}">
        <p14:creationId xmlns:p14="http://schemas.microsoft.com/office/powerpoint/2010/main" val="427148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700C8A-5689-49D3-8C27-FBD7CE9AF8B1}"/>
              </a:ext>
            </a:extLst>
          </p:cNvPr>
          <p:cNvSpPr>
            <a:spLocks noGrp="1"/>
          </p:cNvSpPr>
          <p:nvPr>
            <p:ph type="title"/>
          </p:nvPr>
        </p:nvSpPr>
        <p:spPr/>
        <p:txBody>
          <a:bodyPr>
            <a:normAutofit/>
          </a:bodyPr>
          <a:lstStyle/>
          <a:p>
            <a:r>
              <a:rPr lang="en-IN" sz="2800" b="0" dirty="0">
                <a:solidFill>
                  <a:srgbClr val="0E101A"/>
                </a:solidFill>
                <a:effectLst/>
                <a:latin typeface="+mn-lt"/>
              </a:rPr>
              <a:t>Seaborn correlation heatmap</a:t>
            </a:r>
            <a:br>
              <a:rPr lang="en-IN" sz="1050" b="0" dirty="0">
                <a:solidFill>
                  <a:srgbClr val="0E101A"/>
                </a:solidFill>
                <a:effectLst/>
              </a:rPr>
            </a:br>
            <a:endParaRPr lang="en-IN" sz="2800" dirty="0"/>
          </a:p>
        </p:txBody>
      </p:sp>
      <p:sp>
        <p:nvSpPr>
          <p:cNvPr id="7" name="Content Placeholder 6">
            <a:extLst>
              <a:ext uri="{FF2B5EF4-FFF2-40B4-BE49-F238E27FC236}">
                <a16:creationId xmlns:a16="http://schemas.microsoft.com/office/drawing/2014/main" id="{5D328F73-0D17-45C5-9D09-6B963887146A}"/>
              </a:ext>
            </a:extLst>
          </p:cNvPr>
          <p:cNvSpPr>
            <a:spLocks noGrp="1"/>
          </p:cNvSpPr>
          <p:nvPr>
            <p:ph idx="1"/>
          </p:nvPr>
        </p:nvSpPr>
        <p:spPr/>
        <p:txBody>
          <a:bodyPr/>
          <a:lstStyle/>
          <a:p>
            <a:pPr>
              <a:buFont typeface="Wingdings" panose="05000000000000000000" pitchFamily="2" charset="2"/>
              <a:buChar char="v"/>
            </a:pPr>
            <a:r>
              <a:rPr lang="en-US" dirty="0"/>
              <a:t>A heatmap is one of the components supported by seaborn where variation in related data is portrayed using a color palette.</a:t>
            </a:r>
          </a:p>
          <a:p>
            <a:pPr>
              <a:buFont typeface="Wingdings" panose="05000000000000000000" pitchFamily="2" charset="2"/>
              <a:buChar char="v"/>
            </a:pPr>
            <a:r>
              <a:rPr lang="en-US" dirty="0"/>
              <a:t>A correlation heatmap is a heatmap that shows a 2D correlation matrix between two discrete dimensions, using colored cells to represent data from usually a monochromatic scale. </a:t>
            </a:r>
          </a:p>
          <a:p>
            <a:pPr>
              <a:buFont typeface="Wingdings" panose="05000000000000000000" pitchFamily="2" charset="2"/>
              <a:buChar char="v"/>
            </a:pPr>
            <a:r>
              <a:rPr lang="en-US" dirty="0"/>
              <a:t>This makes correlation heatmaps ideal for data analysis since it makes patterns easily readable and highlights the differences and variations in the same data. </a:t>
            </a:r>
          </a:p>
          <a:p>
            <a:pPr>
              <a:buFont typeface="Wingdings" panose="05000000000000000000" pitchFamily="2" charset="2"/>
              <a:buChar char="v"/>
            </a:pPr>
            <a:r>
              <a:rPr lang="en-US" dirty="0"/>
              <a:t>A correlation heatmap, like a regular heatmap, is assisted by a color bar making data easily readable and comprehensible.</a:t>
            </a:r>
          </a:p>
          <a:p>
            <a:pPr>
              <a:buFont typeface="Wingdings" panose="05000000000000000000" pitchFamily="2" charset="2"/>
              <a:buChar char="v"/>
            </a:pPr>
            <a:r>
              <a:rPr lang="en-US" dirty="0"/>
              <a:t>The data here has to be passed with the corr() method to generate a correlation heatmap.</a:t>
            </a:r>
          </a:p>
          <a:p>
            <a:pPr>
              <a:buFont typeface="Wingdings" panose="05000000000000000000" pitchFamily="2" charset="2"/>
              <a:buChar char="v"/>
            </a:pPr>
            <a:r>
              <a:rPr lang="en-US" dirty="0"/>
              <a:t>Also, corr() itself eliminates columns that will be of no use while generating a correlation heatmap and selects those which can be used.</a:t>
            </a:r>
            <a:endParaRPr lang="en-IN" dirty="0"/>
          </a:p>
        </p:txBody>
      </p:sp>
      <p:pic>
        <p:nvPicPr>
          <p:cNvPr id="5" name="Picture 4">
            <a:extLst>
              <a:ext uri="{FF2B5EF4-FFF2-40B4-BE49-F238E27FC236}">
                <a16:creationId xmlns:a16="http://schemas.microsoft.com/office/drawing/2014/main" id="{5A069E3E-6E2D-4784-929B-FF2D5E7C5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758" y="466026"/>
            <a:ext cx="4614921" cy="1267754"/>
          </a:xfrm>
          <a:prstGeom prst="rect">
            <a:avLst/>
          </a:prstGeom>
        </p:spPr>
      </p:pic>
    </p:spTree>
    <p:extLst>
      <p:ext uri="{BB962C8B-B14F-4D97-AF65-F5344CB8AC3E}">
        <p14:creationId xmlns:p14="http://schemas.microsoft.com/office/powerpoint/2010/main" val="857948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713E-F53E-4AF8-AADD-85A629969C8F}"/>
              </a:ext>
            </a:extLst>
          </p:cNvPr>
          <p:cNvSpPr>
            <a:spLocks noGrp="1"/>
          </p:cNvSpPr>
          <p:nvPr>
            <p:ph type="title"/>
          </p:nvPr>
        </p:nvSpPr>
        <p:spPr>
          <a:xfrm>
            <a:off x="1097279" y="286603"/>
            <a:ext cx="10058401" cy="1057005"/>
          </a:xfrm>
        </p:spPr>
        <p:txBody>
          <a:bodyPr>
            <a:normAutofit/>
          </a:bodyPr>
          <a:lstStyle/>
          <a:p>
            <a:r>
              <a:rPr lang="en-IN" sz="2800" b="0" dirty="0">
                <a:solidFill>
                  <a:srgbClr val="0E101A"/>
                </a:solidFill>
                <a:effectLst/>
                <a:latin typeface="+mn-lt"/>
              </a:rPr>
              <a:t>Seaborn correlation heatmap</a:t>
            </a:r>
            <a:endParaRPr lang="en-IN" sz="2800" dirty="0">
              <a:latin typeface="+mn-lt"/>
            </a:endParaRPr>
          </a:p>
        </p:txBody>
      </p:sp>
      <p:sp>
        <p:nvSpPr>
          <p:cNvPr id="3" name="Content Placeholder 2">
            <a:extLst>
              <a:ext uri="{FF2B5EF4-FFF2-40B4-BE49-F238E27FC236}">
                <a16:creationId xmlns:a16="http://schemas.microsoft.com/office/drawing/2014/main" id="{3D62F529-A10B-4CB8-9DBC-9A78F1B4B249}"/>
              </a:ext>
            </a:extLst>
          </p:cNvPr>
          <p:cNvSpPr>
            <a:spLocks noGrp="1"/>
          </p:cNvSpPr>
          <p:nvPr>
            <p:ph sz="half" idx="1"/>
          </p:nvPr>
        </p:nvSpPr>
        <p:spPr/>
        <p:txBody>
          <a:bodyPr>
            <a:normAutofit lnSpcReduction="10000"/>
          </a:bodyPr>
          <a:lstStyle/>
          <a:p>
            <a:pPr>
              <a:spcBef>
                <a:spcPts val="0"/>
              </a:spcBef>
              <a:spcAft>
                <a:spcPts val="0"/>
              </a:spcAft>
            </a:pPr>
            <a:r>
              <a:rPr lang="en-US" b="1" dirty="0">
                <a:solidFill>
                  <a:srgbClr val="0E101A"/>
                </a:solidFill>
                <a:effectLst/>
              </a:rPr>
              <a:t>Correlation Matrix with Heatmap:</a:t>
            </a:r>
          </a:p>
          <a:p>
            <a:pPr marL="0" indent="0">
              <a:spcBef>
                <a:spcPts val="0"/>
              </a:spcBef>
              <a:spcAft>
                <a:spcPts val="0"/>
              </a:spcAft>
              <a:buNone/>
            </a:pPr>
            <a:endParaRPr lang="en-US" b="1"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Correlation states how the features are related to each other or the target variable.</a:t>
            </a:r>
          </a:p>
          <a:p>
            <a:pPr>
              <a:spcBef>
                <a:spcPts val="0"/>
              </a:spcBef>
              <a:spcAft>
                <a:spcPts val="0"/>
              </a:spcAft>
              <a:buFont typeface="Wingdings" panose="05000000000000000000" pitchFamily="2" charset="2"/>
              <a:buChar char="v"/>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Correlation can be positive (increase in one value of feature increases the value of the target variable) or negative (increase in one value of feature decreases the value of the target variable)</a:t>
            </a:r>
          </a:p>
          <a:p>
            <a:pPr>
              <a:spcBef>
                <a:spcPts val="0"/>
              </a:spcBef>
              <a:spcAft>
                <a:spcPts val="0"/>
              </a:spcAft>
              <a:buFont typeface="Wingdings" panose="05000000000000000000" pitchFamily="2" charset="2"/>
              <a:buChar char="v"/>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Heatmap makes it easy to identify which features are most related to the target variable, we will plot heatmap of correlated features using the seaborn library.</a:t>
            </a:r>
          </a:p>
          <a:p>
            <a:endParaRPr lang="en-IN" dirty="0"/>
          </a:p>
        </p:txBody>
      </p:sp>
      <p:pic>
        <p:nvPicPr>
          <p:cNvPr id="7" name="Content Placeholder 6">
            <a:extLst>
              <a:ext uri="{FF2B5EF4-FFF2-40B4-BE49-F238E27FC236}">
                <a16:creationId xmlns:a16="http://schemas.microsoft.com/office/drawing/2014/main" id="{4CEE7DBD-2216-46E6-93E3-5A1EEEEF143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08130" y="1987420"/>
            <a:ext cx="5043161" cy="3657600"/>
          </a:xfrm>
        </p:spPr>
      </p:pic>
      <p:pic>
        <p:nvPicPr>
          <p:cNvPr id="5" name="Picture 4">
            <a:extLst>
              <a:ext uri="{FF2B5EF4-FFF2-40B4-BE49-F238E27FC236}">
                <a16:creationId xmlns:a16="http://schemas.microsoft.com/office/drawing/2014/main" id="{7F4905CA-9002-4CED-B259-094F2F24A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758" y="466026"/>
            <a:ext cx="4614921" cy="1267754"/>
          </a:xfrm>
          <a:prstGeom prst="rect">
            <a:avLst/>
          </a:prstGeom>
        </p:spPr>
      </p:pic>
    </p:spTree>
    <p:extLst>
      <p:ext uri="{BB962C8B-B14F-4D97-AF65-F5344CB8AC3E}">
        <p14:creationId xmlns:p14="http://schemas.microsoft.com/office/powerpoint/2010/main" val="2488779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39FD-8CDA-40B7-B95B-5FB4D63FC17C}"/>
              </a:ext>
            </a:extLst>
          </p:cNvPr>
          <p:cNvSpPr>
            <a:spLocks noGrp="1"/>
          </p:cNvSpPr>
          <p:nvPr>
            <p:ph type="title"/>
          </p:nvPr>
        </p:nvSpPr>
        <p:spPr>
          <a:xfrm>
            <a:off x="1036321" y="286603"/>
            <a:ext cx="10119359" cy="1122319"/>
          </a:xfrm>
        </p:spPr>
        <p:txBody>
          <a:bodyPr>
            <a:normAutofit/>
          </a:bodyPr>
          <a:lstStyle/>
          <a:p>
            <a:r>
              <a:rPr lang="en-IN" sz="2800" b="0" dirty="0">
                <a:solidFill>
                  <a:srgbClr val="0E101A"/>
                </a:solidFill>
                <a:effectLst/>
                <a:latin typeface="+mn-lt"/>
              </a:rPr>
              <a:t>Seaborn correlation heatmap</a:t>
            </a:r>
            <a:endParaRPr lang="en-IN" sz="2800" dirty="0">
              <a:latin typeface="+mn-lt"/>
            </a:endParaRPr>
          </a:p>
        </p:txBody>
      </p:sp>
      <p:sp>
        <p:nvSpPr>
          <p:cNvPr id="3" name="Content Placeholder 2">
            <a:extLst>
              <a:ext uri="{FF2B5EF4-FFF2-40B4-BE49-F238E27FC236}">
                <a16:creationId xmlns:a16="http://schemas.microsoft.com/office/drawing/2014/main" id="{50C3F67D-7BB7-41E0-8157-A8D6E0515C00}"/>
              </a:ext>
            </a:extLst>
          </p:cNvPr>
          <p:cNvSpPr>
            <a:spLocks noGrp="1"/>
          </p:cNvSpPr>
          <p:nvPr>
            <p:ph sz="half" idx="1"/>
          </p:nvPr>
        </p:nvSpPr>
        <p:spPr>
          <a:xfrm>
            <a:off x="1097279" y="1800808"/>
            <a:ext cx="4937760" cy="4536364"/>
          </a:xfrm>
        </p:spPr>
        <p:txBody>
          <a:bodyPr>
            <a:normAutofit fontScale="77500" lnSpcReduction="20000"/>
          </a:bodyPr>
          <a:lstStyle/>
          <a:p>
            <a:pPr>
              <a:buFont typeface="Wingdings" panose="05000000000000000000" pitchFamily="2" charset="2"/>
              <a:buChar char="q"/>
            </a:pPr>
            <a:r>
              <a:rPr lang="en-IN" sz="2400" dirty="0"/>
              <a:t>code:</a:t>
            </a:r>
          </a:p>
          <a:p>
            <a:pPr>
              <a:buFont typeface="Wingdings" panose="05000000000000000000" pitchFamily="2" charset="2"/>
              <a:buChar char="Ø"/>
            </a:pPr>
            <a:r>
              <a:rPr lang="en-IN" sz="2400" dirty="0"/>
              <a:t>import seaborn as sns</a:t>
            </a:r>
          </a:p>
          <a:p>
            <a:pPr>
              <a:buFont typeface="Wingdings" panose="05000000000000000000" pitchFamily="2" charset="2"/>
              <a:buChar char="Ø"/>
            </a:pPr>
            <a:r>
              <a:rPr lang="en-IN" sz="2400" dirty="0"/>
              <a:t>get correlations of each features in</a:t>
            </a:r>
          </a:p>
          <a:p>
            <a:pPr marL="0" indent="0">
              <a:buNone/>
            </a:pPr>
            <a:r>
              <a:rPr lang="en-IN" sz="2400" dirty="0"/>
              <a:t>datasetcorrmat = data.corr()</a:t>
            </a:r>
          </a:p>
          <a:p>
            <a:pPr marL="0" indent="0">
              <a:buNone/>
            </a:pPr>
            <a:r>
              <a:rPr lang="en-IN" sz="2400" dirty="0"/>
              <a:t>plt.figure(figsize=(20,20))</a:t>
            </a:r>
          </a:p>
          <a:p>
            <a:pPr marL="0" indent="0">
              <a:buNone/>
            </a:pPr>
            <a:r>
              <a:rPr lang="en-IN" sz="2400" dirty="0"/>
              <a:t>map= sns.heatmap(corrmat,annot=True,cmap="RdYlGn")</a:t>
            </a:r>
          </a:p>
          <a:p>
            <a:pPr marL="0" indent="0">
              <a:buNone/>
            </a:pPr>
            <a:endParaRPr lang="en-IN" sz="2400" dirty="0"/>
          </a:p>
          <a:p>
            <a:pPr>
              <a:spcBef>
                <a:spcPts val="0"/>
              </a:spcBef>
              <a:spcAft>
                <a:spcPts val="0"/>
              </a:spcAft>
              <a:buFont typeface="Wingdings" panose="05000000000000000000" pitchFamily="2" charset="2"/>
              <a:buChar char="Ø"/>
            </a:pPr>
            <a:r>
              <a:rPr lang="en-US" sz="2400" i="1" dirty="0">
                <a:solidFill>
                  <a:srgbClr val="0E101A"/>
                </a:solidFill>
                <a:effectLst/>
              </a:rPr>
              <a:t>title to the heatmap.</a:t>
            </a:r>
          </a:p>
          <a:p>
            <a:pPr>
              <a:spcBef>
                <a:spcPts val="0"/>
              </a:spcBef>
              <a:spcAft>
                <a:spcPts val="0"/>
              </a:spcAft>
              <a:buFont typeface="Wingdings" panose="05000000000000000000" pitchFamily="2" charset="2"/>
              <a:buChar char="Ø"/>
            </a:pPr>
            <a:endParaRPr lang="en-US" sz="2400" dirty="0">
              <a:solidFill>
                <a:srgbClr val="0E101A"/>
              </a:solidFill>
              <a:effectLst/>
            </a:endParaRPr>
          </a:p>
          <a:p>
            <a:pPr>
              <a:spcBef>
                <a:spcPts val="0"/>
              </a:spcBef>
              <a:spcAft>
                <a:spcPts val="0"/>
              </a:spcAft>
            </a:pPr>
            <a:r>
              <a:rPr lang="en-US" sz="2400" dirty="0">
                <a:solidFill>
                  <a:srgbClr val="0E101A"/>
                </a:solidFill>
                <a:effectLst/>
              </a:rPr>
              <a:t>heatmap.set_title('Correlation Heatmap', fontdict={'fontsize':12}, pad=12)</a:t>
            </a:r>
          </a:p>
          <a:p>
            <a:pPr marL="0" indent="0">
              <a:buNone/>
            </a:pPr>
            <a:endParaRPr lang="en-IN" dirty="0"/>
          </a:p>
          <a:p>
            <a:r>
              <a:rPr lang="en-IN" dirty="0"/>
              <a:t> </a:t>
            </a:r>
          </a:p>
        </p:txBody>
      </p:sp>
      <p:pic>
        <p:nvPicPr>
          <p:cNvPr id="7" name="Content Placeholder 6">
            <a:extLst>
              <a:ext uri="{FF2B5EF4-FFF2-40B4-BE49-F238E27FC236}">
                <a16:creationId xmlns:a16="http://schemas.microsoft.com/office/drawing/2014/main" id="{3BA8DB88-BBAE-4D64-A594-14EEEF2D75D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66015" y="1800808"/>
            <a:ext cx="5273316" cy="4536364"/>
          </a:xfrm>
        </p:spPr>
      </p:pic>
      <p:pic>
        <p:nvPicPr>
          <p:cNvPr id="5" name="Picture 4">
            <a:extLst>
              <a:ext uri="{FF2B5EF4-FFF2-40B4-BE49-F238E27FC236}">
                <a16:creationId xmlns:a16="http://schemas.microsoft.com/office/drawing/2014/main" id="{C5F37C45-12DC-4797-809E-ED753746D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758" y="466026"/>
            <a:ext cx="4614921" cy="1267754"/>
          </a:xfrm>
          <a:prstGeom prst="rect">
            <a:avLst/>
          </a:prstGeom>
        </p:spPr>
      </p:pic>
    </p:spTree>
    <p:extLst>
      <p:ext uri="{BB962C8B-B14F-4D97-AF65-F5344CB8AC3E}">
        <p14:creationId xmlns:p14="http://schemas.microsoft.com/office/powerpoint/2010/main" val="841750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C2FA6-AE13-4BFB-B9E9-89C2BFA28655}"/>
              </a:ext>
            </a:extLst>
          </p:cNvPr>
          <p:cNvSpPr>
            <a:spLocks noGrp="1"/>
          </p:cNvSpPr>
          <p:nvPr>
            <p:ph type="title"/>
          </p:nvPr>
        </p:nvSpPr>
        <p:spPr/>
        <p:txBody>
          <a:bodyPr/>
          <a:lstStyle/>
          <a:p>
            <a:r>
              <a:rPr lang="en-US" dirty="0"/>
              <a:t>THANK YOU</a:t>
            </a:r>
            <a:endParaRPr lang="en-IN" dirty="0"/>
          </a:p>
        </p:txBody>
      </p:sp>
      <p:pic>
        <p:nvPicPr>
          <p:cNvPr id="9" name="Picture Placeholder 8">
            <a:extLst>
              <a:ext uri="{FF2B5EF4-FFF2-40B4-BE49-F238E27FC236}">
                <a16:creationId xmlns:a16="http://schemas.microsoft.com/office/drawing/2014/main" id="{CE17017F-615E-480E-839E-531DB13EE03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9844" b="29844"/>
          <a:stretch>
            <a:fillRect/>
          </a:stretch>
        </p:blipFill>
        <p:spPr/>
      </p:pic>
    </p:spTree>
    <p:extLst>
      <p:ext uri="{BB962C8B-B14F-4D97-AF65-F5344CB8AC3E}">
        <p14:creationId xmlns:p14="http://schemas.microsoft.com/office/powerpoint/2010/main" val="132088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A869-1A22-462B-B081-3D4208B933E5}"/>
              </a:ext>
            </a:extLst>
          </p:cNvPr>
          <p:cNvSpPr>
            <a:spLocks noGrp="1"/>
          </p:cNvSpPr>
          <p:nvPr>
            <p:ph type="title"/>
          </p:nvPr>
        </p:nvSpPr>
        <p:spPr>
          <a:xfrm>
            <a:off x="1097280" y="286603"/>
            <a:ext cx="10058400" cy="1243617"/>
          </a:xfrm>
        </p:spPr>
        <p:txBody>
          <a:bodyPr>
            <a:normAutofit/>
          </a:bodyPr>
          <a:lstStyle/>
          <a:p>
            <a:r>
              <a:rPr lang="en-IN" sz="2800" i="0" dirty="0">
                <a:solidFill>
                  <a:srgbClr val="000000"/>
                </a:solidFill>
                <a:effectLst/>
                <a:latin typeface="+mn-lt"/>
              </a:rPr>
              <a:t>Reading and Summarising Data frames</a:t>
            </a:r>
            <a:br>
              <a:rPr lang="en-IN" sz="1050" b="1" i="0" dirty="0">
                <a:solidFill>
                  <a:srgbClr val="000000"/>
                </a:solidFill>
                <a:effectLst/>
                <a:latin typeface="Helvetica Neue"/>
              </a:rPr>
            </a:br>
            <a:endParaRPr lang="en-IN" sz="2800" dirty="0">
              <a:latin typeface="+mn-lt"/>
            </a:endParaRPr>
          </a:p>
        </p:txBody>
      </p:sp>
      <p:sp>
        <p:nvSpPr>
          <p:cNvPr id="3" name="Content Placeholder 2">
            <a:extLst>
              <a:ext uri="{FF2B5EF4-FFF2-40B4-BE49-F238E27FC236}">
                <a16:creationId xmlns:a16="http://schemas.microsoft.com/office/drawing/2014/main" id="{226A59A2-4DBB-4B37-895F-B836E76BF742}"/>
              </a:ext>
            </a:extLst>
          </p:cNvPr>
          <p:cNvSpPr>
            <a:spLocks noGrp="1"/>
          </p:cNvSpPr>
          <p:nvPr>
            <p:ph idx="1"/>
          </p:nvPr>
        </p:nvSpPr>
        <p:spPr/>
        <p:txBody>
          <a:bodyPr>
            <a:normAutofit lnSpcReduction="10000"/>
          </a:bodyPr>
          <a:lstStyle/>
          <a:p>
            <a:pPr>
              <a:buFont typeface="Wingdings" panose="05000000000000000000" pitchFamily="2" charset="2"/>
              <a:buChar char="Ø"/>
            </a:pPr>
            <a:r>
              <a:rPr lang="en-US" b="0" i="0" dirty="0">
                <a:solidFill>
                  <a:srgbClr val="000000"/>
                </a:solidFill>
                <a:effectLst/>
              </a:rPr>
              <a:t>After you import a data frame, you'd want to quickly understand its structure, shape, meanings of rows and columns etc. Further, you may want to look at summary statistics - such as mean, percentiles etc.</a:t>
            </a:r>
          </a:p>
          <a:p>
            <a:pPr marL="0" indent="0">
              <a:buNone/>
            </a:pPr>
            <a:endParaRPr lang="en-US" b="0" i="0" dirty="0">
              <a:solidFill>
                <a:srgbClr val="000000"/>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Looking at the top and bottom entries of data frames.</a:t>
            </a:r>
          </a:p>
          <a:p>
            <a:pPr>
              <a:spcBef>
                <a:spcPts val="0"/>
              </a:spcBef>
              <a:spcAft>
                <a:spcPts val="0"/>
              </a:spcAft>
              <a:buFont typeface="Wingdings" panose="05000000000000000000" pitchFamily="2" charset="2"/>
              <a:buChar char="v"/>
            </a:pPr>
            <a:r>
              <a:rPr lang="en-US" dirty="0">
                <a:solidFill>
                  <a:srgbClr val="0E101A"/>
                </a:solidFill>
                <a:effectLst/>
              </a:rPr>
              <a:t>Looking at the datatypes of each column.</a:t>
            </a:r>
          </a:p>
          <a:p>
            <a:pPr>
              <a:spcBef>
                <a:spcPts val="0"/>
              </a:spcBef>
              <a:spcAft>
                <a:spcPts val="0"/>
              </a:spcAft>
              <a:buFont typeface="Wingdings" panose="05000000000000000000" pitchFamily="2" charset="2"/>
              <a:buChar char="v"/>
            </a:pPr>
            <a:r>
              <a:rPr lang="en-US" dirty="0">
                <a:solidFill>
                  <a:srgbClr val="0E101A"/>
                </a:solidFill>
                <a:effectLst/>
              </a:rPr>
              <a:t>Describe gives you a summary of all the numeric columns in the dataset.</a:t>
            </a:r>
          </a:p>
          <a:p>
            <a:pPr>
              <a:spcBef>
                <a:spcPts val="0"/>
              </a:spcBef>
              <a:spcAft>
                <a:spcPts val="0"/>
              </a:spcAft>
              <a:buFont typeface="Wingdings" panose="05000000000000000000" pitchFamily="2" charset="2"/>
              <a:buChar char="v"/>
            </a:pPr>
            <a:r>
              <a:rPr lang="en-US" dirty="0">
                <a:solidFill>
                  <a:srgbClr val="0E101A"/>
                </a:solidFill>
                <a:effectLst/>
              </a:rPr>
              <a:t>The number of rows and columns.</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Ø"/>
            </a:pPr>
            <a:r>
              <a:rPr lang="en-US" b="1" dirty="0">
                <a:solidFill>
                  <a:srgbClr val="0E101A"/>
                </a:solidFill>
                <a:effectLst/>
              </a:rPr>
              <a:t>Sorting data frames</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You can sort data frames in two ways - 1) by the indices and 2) by the values.</a:t>
            </a:r>
          </a:p>
          <a:p>
            <a:pPr>
              <a:spcBef>
                <a:spcPts val="0"/>
              </a:spcBef>
              <a:spcAft>
                <a:spcPts val="0"/>
              </a:spcAft>
              <a:buFont typeface="Wingdings" panose="05000000000000000000" pitchFamily="2" charset="2"/>
              <a:buChar char="v"/>
            </a:pPr>
            <a:r>
              <a:rPr lang="en-US" dirty="0">
                <a:solidFill>
                  <a:srgbClr val="0E101A"/>
                </a:solidFill>
                <a:effectLst/>
              </a:rPr>
              <a:t>Sorting by index axis = 0 indicates that you want to sort rows (use axis=1 for columns)</a:t>
            </a:r>
            <a:endParaRPr lang="en-US" dirty="0">
              <a:solidFill>
                <a:srgbClr val="0E101A"/>
              </a:solidFill>
            </a:endParaRPr>
          </a:p>
          <a:p>
            <a:pPr>
              <a:spcBef>
                <a:spcPts val="0"/>
              </a:spcBef>
              <a:spcAft>
                <a:spcPts val="0"/>
              </a:spcAft>
              <a:buFont typeface="Wingdings" panose="05000000000000000000" pitchFamily="2" charset="2"/>
              <a:buChar char="v"/>
            </a:pPr>
            <a:r>
              <a:rPr lang="en-US" dirty="0">
                <a:solidFill>
                  <a:srgbClr val="0E101A"/>
                </a:solidFill>
                <a:effectLst/>
              </a:rPr>
              <a:t>Sorting by values = Sorting in increasing order = df.sort_values(by='col').head()</a:t>
            </a:r>
          </a:p>
          <a:p>
            <a:pPr>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3A625D39-BEC6-4CAC-987F-70C139182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445" y="583164"/>
            <a:ext cx="3386235" cy="1122474"/>
          </a:xfrm>
          <a:prstGeom prst="rect">
            <a:avLst/>
          </a:prstGeom>
        </p:spPr>
      </p:pic>
    </p:spTree>
    <p:extLst>
      <p:ext uri="{BB962C8B-B14F-4D97-AF65-F5344CB8AC3E}">
        <p14:creationId xmlns:p14="http://schemas.microsoft.com/office/powerpoint/2010/main" val="335971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ED7D-94FA-4831-BF1A-A01C4C86BE5A}"/>
              </a:ext>
            </a:extLst>
          </p:cNvPr>
          <p:cNvSpPr>
            <a:spLocks noGrp="1"/>
          </p:cNvSpPr>
          <p:nvPr>
            <p:ph type="title"/>
          </p:nvPr>
        </p:nvSpPr>
        <p:spPr>
          <a:xfrm>
            <a:off x="1097280" y="286604"/>
            <a:ext cx="10058400" cy="889054"/>
          </a:xfrm>
        </p:spPr>
        <p:txBody>
          <a:bodyPr>
            <a:normAutofit fontScale="90000"/>
          </a:bodyPr>
          <a:lstStyle/>
          <a:p>
            <a:br>
              <a:rPr lang="en-IN" b="1" i="0" dirty="0">
                <a:solidFill>
                  <a:srgbClr val="091E42"/>
                </a:solidFill>
                <a:effectLst/>
                <a:latin typeface="circular"/>
              </a:rPr>
            </a:br>
            <a:br>
              <a:rPr lang="en-IN" b="1" i="0" dirty="0">
                <a:solidFill>
                  <a:srgbClr val="091E42"/>
                </a:solidFill>
                <a:effectLst/>
                <a:latin typeface="circular"/>
              </a:rPr>
            </a:br>
            <a:br>
              <a:rPr lang="en-IN" b="0" dirty="0">
                <a:solidFill>
                  <a:srgbClr val="0E101A"/>
                </a:solidFill>
                <a:effectLst/>
              </a:rPr>
            </a:br>
            <a:r>
              <a:rPr lang="en-IN" sz="3100" b="0" dirty="0">
                <a:solidFill>
                  <a:srgbClr val="0E101A"/>
                </a:solidFill>
                <a:effectLst/>
                <a:latin typeface="+mn-lt"/>
              </a:rPr>
              <a:t>Indexing and Selecting Data</a:t>
            </a:r>
            <a:endParaRPr lang="en-IN" sz="3100" dirty="0">
              <a:latin typeface="+mn-lt"/>
            </a:endParaRPr>
          </a:p>
        </p:txBody>
      </p:sp>
      <p:sp>
        <p:nvSpPr>
          <p:cNvPr id="3" name="Content Placeholder 2">
            <a:extLst>
              <a:ext uri="{FF2B5EF4-FFF2-40B4-BE49-F238E27FC236}">
                <a16:creationId xmlns:a16="http://schemas.microsoft.com/office/drawing/2014/main" id="{31820131-0162-48F5-8B5A-C04D812B4F35}"/>
              </a:ext>
            </a:extLst>
          </p:cNvPr>
          <p:cNvSpPr>
            <a:spLocks noGrp="1"/>
          </p:cNvSpPr>
          <p:nvPr>
            <p:ph idx="1"/>
          </p:nvPr>
        </p:nvSpPr>
        <p:spPr>
          <a:xfrm>
            <a:off x="1097280" y="1845733"/>
            <a:ext cx="10058400" cy="4200503"/>
          </a:xfrm>
        </p:spPr>
        <p:txBody>
          <a:bodyPr>
            <a:normAutofit/>
          </a:bodyPr>
          <a:lstStyle/>
          <a:p>
            <a:pPr>
              <a:buFont typeface="Wingdings" panose="05000000000000000000" pitchFamily="2" charset="2"/>
              <a:buChar char="Ø"/>
            </a:pPr>
            <a:r>
              <a:rPr lang="en-US" dirty="0">
                <a:solidFill>
                  <a:srgbClr val="0E101A"/>
                </a:solidFill>
                <a:effectLst/>
              </a:rPr>
              <a:t>Selecting Rows</a:t>
            </a:r>
          </a:p>
          <a:p>
            <a:pPr>
              <a:buFont typeface="Wingdings" panose="05000000000000000000" pitchFamily="2" charset="2"/>
              <a:buChar char="v"/>
            </a:pPr>
            <a:r>
              <a:rPr lang="en-US" dirty="0">
                <a:solidFill>
                  <a:srgbClr val="0E101A"/>
                </a:solidFill>
                <a:effectLst/>
              </a:rPr>
              <a:t>The syntax df[start_index:end_index]will subset rows according to the start and end indices. Selecting rows: df[start: stop] for pulling out the mentioned rows.</a:t>
            </a:r>
          </a:p>
          <a:p>
            <a:pPr marL="0" indent="0">
              <a:spcBef>
                <a:spcPts val="0"/>
              </a:spcBef>
              <a:spcAft>
                <a:spcPts val="0"/>
              </a:spcAft>
              <a:buNone/>
            </a:pPr>
            <a:endParaRPr lang="en-US" dirty="0">
              <a:solidFill>
                <a:srgbClr val="0E101A"/>
              </a:solidFill>
            </a:endParaRPr>
          </a:p>
          <a:p>
            <a:pPr>
              <a:spcBef>
                <a:spcPts val="0"/>
              </a:spcBef>
              <a:spcAft>
                <a:spcPts val="0"/>
              </a:spcAft>
              <a:buFont typeface="Wingdings" panose="05000000000000000000" pitchFamily="2" charset="2"/>
              <a:buChar char="Ø"/>
            </a:pPr>
            <a:r>
              <a:rPr lang="en-US" dirty="0">
                <a:solidFill>
                  <a:srgbClr val="0E101A"/>
                </a:solidFill>
                <a:effectLst/>
              </a:rPr>
              <a:t>Selecting Columns</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There are two simple ways to select a single column from a data frame - df['column name'] and df.column_name.</a:t>
            </a:r>
          </a:p>
          <a:p>
            <a:pPr>
              <a:spcBef>
                <a:spcPts val="0"/>
              </a:spcBef>
              <a:spcAft>
                <a:spcPts val="0"/>
              </a:spcAft>
              <a:buFont typeface="Wingdings" panose="05000000000000000000" pitchFamily="2" charset="2"/>
              <a:buChar char="v"/>
            </a:pPr>
            <a:endParaRPr lang="en-US" dirty="0">
              <a:solidFill>
                <a:srgbClr val="0E101A"/>
              </a:solidFill>
            </a:endParaRPr>
          </a:p>
          <a:p>
            <a:pPr>
              <a:spcBef>
                <a:spcPts val="0"/>
              </a:spcBef>
              <a:spcAft>
                <a:spcPts val="0"/>
              </a:spcAft>
              <a:buFont typeface="Wingdings" panose="05000000000000000000" pitchFamily="2" charset="2"/>
              <a:buChar char="Ø"/>
            </a:pPr>
            <a:r>
              <a:rPr lang="en-US" dirty="0">
                <a:solidFill>
                  <a:srgbClr val="0E101A"/>
                </a:solidFill>
                <a:effectLst/>
              </a:rPr>
              <a:t>Selecting Multiple Columns</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v"/>
            </a:pPr>
            <a:r>
              <a:rPr lang="en-US" dirty="0">
                <a:solidFill>
                  <a:srgbClr val="0E101A"/>
                </a:solidFill>
                <a:effectLst/>
              </a:rPr>
              <a:t>You can select multiple columns by passing the list of column names inside the : df[['column_1', 'column_2']].</a:t>
            </a:r>
          </a:p>
          <a:p>
            <a:pPr marL="0" indent="0">
              <a:spcBef>
                <a:spcPts val="0"/>
              </a:spcBef>
              <a:spcAft>
                <a:spcPts val="0"/>
              </a:spcAft>
              <a:buNone/>
            </a:pPr>
            <a:endParaRPr lang="en-US" dirty="0">
              <a:solidFill>
                <a:srgbClr val="0E101A"/>
              </a:solidFill>
              <a:effectLst/>
            </a:endParaRPr>
          </a:p>
          <a:p>
            <a:pPr marL="0" indent="0">
              <a:spcBef>
                <a:spcPts val="0"/>
              </a:spcBef>
              <a:spcAft>
                <a:spcPts val="0"/>
              </a:spcAft>
              <a:buNone/>
            </a:pPr>
            <a:endParaRPr lang="en-US" dirty="0">
              <a:solidFill>
                <a:srgbClr val="0E101A"/>
              </a:solidFill>
            </a:endParaRPr>
          </a:p>
          <a:p>
            <a:pPr marL="0" indent="0">
              <a:spcBef>
                <a:spcPts val="0"/>
              </a:spcBef>
              <a:spcAft>
                <a:spcPts val="0"/>
              </a:spcAft>
              <a:buNone/>
            </a:pPr>
            <a:endParaRPr lang="en-US" dirty="0">
              <a:solidFill>
                <a:srgbClr val="0E101A"/>
              </a:solidFill>
              <a:effectLst/>
            </a:endParaRPr>
          </a:p>
          <a:p>
            <a:pPr>
              <a:buFont typeface="Wingdings" panose="05000000000000000000" pitchFamily="2" charset="2"/>
              <a:buChar char="v"/>
            </a:pPr>
            <a:endParaRPr lang="en-IN" b="0" i="0" dirty="0">
              <a:solidFill>
                <a:srgbClr val="45526C"/>
              </a:solidFill>
              <a:effectLst/>
              <a:latin typeface="circular"/>
            </a:endParaRPr>
          </a:p>
          <a:p>
            <a:pPr>
              <a:buFont typeface="Wingdings" panose="05000000000000000000" pitchFamily="2" charset="2"/>
              <a:buChar char="v"/>
            </a:pPr>
            <a:endParaRPr lang="en-IN" b="0" i="0" dirty="0">
              <a:solidFill>
                <a:srgbClr val="45526C"/>
              </a:solidFill>
              <a:effectLst/>
              <a:latin typeface="circular"/>
            </a:endParaRPr>
          </a:p>
        </p:txBody>
      </p:sp>
      <p:pic>
        <p:nvPicPr>
          <p:cNvPr id="4" name="Picture 3">
            <a:extLst>
              <a:ext uri="{FF2B5EF4-FFF2-40B4-BE49-F238E27FC236}">
                <a16:creationId xmlns:a16="http://schemas.microsoft.com/office/drawing/2014/main" id="{D90CD46B-5242-4FAD-8B70-B5C8BABE7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445" y="583164"/>
            <a:ext cx="3386235" cy="1122474"/>
          </a:xfrm>
          <a:prstGeom prst="rect">
            <a:avLst/>
          </a:prstGeom>
        </p:spPr>
      </p:pic>
    </p:spTree>
    <p:extLst>
      <p:ext uri="{BB962C8B-B14F-4D97-AF65-F5344CB8AC3E}">
        <p14:creationId xmlns:p14="http://schemas.microsoft.com/office/powerpoint/2010/main" val="247615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9A27-C20C-47BF-9F71-1A57898C99F7}"/>
              </a:ext>
            </a:extLst>
          </p:cNvPr>
          <p:cNvSpPr>
            <a:spLocks noGrp="1"/>
          </p:cNvSpPr>
          <p:nvPr>
            <p:ph type="title"/>
          </p:nvPr>
        </p:nvSpPr>
        <p:spPr>
          <a:xfrm>
            <a:off x="1097280" y="286604"/>
            <a:ext cx="10058400" cy="851731"/>
          </a:xfrm>
        </p:spPr>
        <p:txBody>
          <a:bodyPr/>
          <a:lstStyle/>
          <a:p>
            <a:r>
              <a:rPr lang="en-US" sz="2800" dirty="0">
                <a:latin typeface="+mn-lt"/>
              </a:rPr>
              <a:t>Two main ways of indexing data frames:</a:t>
            </a:r>
            <a:endParaRPr lang="en-IN" sz="2800" dirty="0">
              <a:latin typeface="+mn-lt"/>
            </a:endParaRPr>
          </a:p>
        </p:txBody>
      </p:sp>
      <p:sp>
        <p:nvSpPr>
          <p:cNvPr id="3" name="Content Placeholder 2">
            <a:extLst>
              <a:ext uri="{FF2B5EF4-FFF2-40B4-BE49-F238E27FC236}">
                <a16:creationId xmlns:a16="http://schemas.microsoft.com/office/drawing/2014/main" id="{527C6E09-4AF5-41A5-BBB7-C20AB88171EA}"/>
              </a:ext>
            </a:extLst>
          </p:cNvPr>
          <p:cNvSpPr>
            <a:spLocks noGrp="1"/>
          </p:cNvSpPr>
          <p:nvPr>
            <p:ph idx="1"/>
          </p:nvPr>
        </p:nvSpPr>
        <p:spPr/>
        <p:txBody>
          <a:bodyPr>
            <a:normAutofit/>
          </a:bodyPr>
          <a:lstStyle/>
          <a:p>
            <a:pPr>
              <a:buFont typeface="Wingdings" panose="05000000000000000000" pitchFamily="2" charset="2"/>
              <a:buChar char="Ø"/>
            </a:pPr>
            <a:r>
              <a:rPr lang="en-US" b="1" i="0" dirty="0">
                <a:solidFill>
                  <a:srgbClr val="000000"/>
                </a:solidFill>
                <a:effectLst/>
              </a:rPr>
              <a:t>Position and Label Based Indexing:</a:t>
            </a:r>
          </a:p>
          <a:p>
            <a:pPr>
              <a:spcBef>
                <a:spcPts val="0"/>
              </a:spcBef>
              <a:spcAft>
                <a:spcPts val="0"/>
              </a:spcAft>
              <a:buFont typeface="Courier New" panose="02070309020205020404" pitchFamily="49" charset="0"/>
              <a:buChar char="o"/>
            </a:pPr>
            <a:r>
              <a:rPr lang="en-IN" b="0" dirty="0">
                <a:solidFill>
                  <a:srgbClr val="0E101A"/>
                </a:solidFill>
                <a:effectLst/>
              </a:rPr>
              <a:t> </a:t>
            </a:r>
            <a:r>
              <a:rPr lang="en-US" b="1" dirty="0">
                <a:solidFill>
                  <a:srgbClr val="0E101A"/>
                </a:solidFill>
                <a:effectLst/>
              </a:rPr>
              <a:t>Position</a:t>
            </a:r>
            <a:r>
              <a:rPr lang="en-US" dirty="0">
                <a:solidFill>
                  <a:srgbClr val="0E101A"/>
                </a:solidFill>
                <a:effectLst/>
              </a:rPr>
              <a:t> based indexing</a:t>
            </a:r>
            <a:r>
              <a:rPr lang="en-US" dirty="0">
                <a:solidFill>
                  <a:srgbClr val="0E101A"/>
                </a:solidFill>
              </a:rPr>
              <a:t> : </a:t>
            </a:r>
            <a:r>
              <a:rPr lang="en-US" dirty="0">
                <a:solidFill>
                  <a:srgbClr val="0E101A"/>
                </a:solidFill>
                <a:effectLst/>
              </a:rPr>
              <a:t>which uses df.iloc[].</a:t>
            </a:r>
          </a:p>
          <a:p>
            <a:pPr>
              <a:spcBef>
                <a:spcPts val="0"/>
              </a:spcBef>
              <a:spcAft>
                <a:spcPts val="0"/>
              </a:spcAft>
              <a:buFont typeface="Courier New" panose="02070309020205020404" pitchFamily="49" charset="0"/>
              <a:buChar char="o"/>
            </a:pPr>
            <a:r>
              <a:rPr lang="en-US" dirty="0"/>
              <a:t>Pandas provides the df.iloc functionality to index data frames </a:t>
            </a:r>
            <a:r>
              <a:rPr lang="en-US" dirty="0">
                <a:solidFill>
                  <a:srgbClr val="0E101A"/>
                </a:solidFill>
                <a:effectLst/>
              </a:rPr>
              <a:t>using</a:t>
            </a:r>
            <a:r>
              <a:rPr lang="en-US" b="1" dirty="0">
                <a:solidFill>
                  <a:srgbClr val="0E101A"/>
                </a:solidFill>
                <a:effectLst/>
              </a:rPr>
              <a:t> </a:t>
            </a:r>
            <a:r>
              <a:rPr lang="en-US" dirty="0">
                <a:solidFill>
                  <a:srgbClr val="0E101A"/>
                </a:solidFill>
                <a:effectLst/>
              </a:rPr>
              <a:t>integer</a:t>
            </a:r>
            <a:r>
              <a:rPr lang="en-US" b="1" dirty="0">
                <a:solidFill>
                  <a:srgbClr val="0E101A"/>
                </a:solidFill>
                <a:effectLst/>
              </a:rPr>
              <a:t> </a:t>
            </a:r>
            <a:r>
              <a:rPr lang="en-US" dirty="0">
                <a:solidFill>
                  <a:srgbClr val="0E101A"/>
                </a:solidFill>
                <a:effectLst/>
              </a:rPr>
              <a:t>indices</a:t>
            </a:r>
            <a:r>
              <a:rPr lang="en-US" dirty="0"/>
              <a:t>.</a:t>
            </a:r>
          </a:p>
          <a:p>
            <a:pPr>
              <a:spcBef>
                <a:spcPts val="0"/>
              </a:spcBef>
              <a:spcAft>
                <a:spcPts val="0"/>
              </a:spcAft>
              <a:buFont typeface="Wingdings" panose="05000000000000000000" pitchFamily="2" charset="2"/>
              <a:buChar char="ü"/>
            </a:pPr>
            <a:r>
              <a:rPr lang="en-US" dirty="0">
                <a:solidFill>
                  <a:srgbClr val="0E101A"/>
                </a:solidFill>
                <a:effectLst/>
              </a:rPr>
              <a:t>Note that 2, 4 corresponds to the third row and fifth column = df.iloc[2, 4]</a:t>
            </a:r>
          </a:p>
          <a:p>
            <a:pPr>
              <a:spcBef>
                <a:spcPts val="0"/>
              </a:spcBef>
              <a:spcAft>
                <a:spcPts val="0"/>
              </a:spcAft>
              <a:buFont typeface="Wingdings" panose="05000000000000000000" pitchFamily="2" charset="2"/>
              <a:buChar char="ü"/>
            </a:pPr>
            <a:r>
              <a:rPr lang="en-US" dirty="0">
                <a:solidFill>
                  <a:srgbClr val="0E101A"/>
                </a:solidFill>
                <a:effectLst/>
              </a:rPr>
              <a:t>The ":" indicates "all rows/columns“ = df.iloc[5, :]</a:t>
            </a:r>
          </a:p>
          <a:p>
            <a:pPr>
              <a:spcBef>
                <a:spcPts val="0"/>
              </a:spcBef>
              <a:spcAft>
                <a:spcPts val="0"/>
              </a:spcAft>
              <a:buFont typeface="Wingdings" panose="05000000000000000000" pitchFamily="2" charset="2"/>
              <a:buChar char="ü"/>
            </a:pPr>
            <a:r>
              <a:rPr lang="en-US" dirty="0">
                <a:solidFill>
                  <a:srgbClr val="0E101A"/>
                </a:solidFill>
                <a:effectLst/>
              </a:rPr>
              <a:t>Selecting multiple rows and columns  = df.iloc[3:6, 2:5]</a:t>
            </a:r>
          </a:p>
          <a:p>
            <a:pPr>
              <a:spcBef>
                <a:spcPts val="0"/>
              </a:spcBef>
              <a:spcAft>
                <a:spcPts val="0"/>
              </a:spcAft>
              <a:buFont typeface="Wingdings" panose="05000000000000000000" pitchFamily="2" charset="2"/>
              <a:buChar char="ü"/>
            </a:pPr>
            <a:r>
              <a:rPr lang="en-US" dirty="0">
                <a:solidFill>
                  <a:srgbClr val="0E101A"/>
                </a:solidFill>
              </a:rPr>
              <a:t>Selecting a single column = df.iloc[:, 2]</a:t>
            </a:r>
          </a:p>
          <a:p>
            <a:pPr>
              <a:spcBef>
                <a:spcPts val="0"/>
              </a:spcBef>
              <a:spcAft>
                <a:spcPts val="0"/>
              </a:spcAft>
              <a:buFont typeface="Wingdings" panose="05000000000000000000" pitchFamily="2" charset="2"/>
              <a:buChar char="ü"/>
            </a:pPr>
            <a:r>
              <a:rPr lang="pl-PL" dirty="0">
                <a:solidFill>
                  <a:srgbClr val="0E101A"/>
                </a:solidFill>
              </a:rPr>
              <a:t>df.iloc[[3, 7, 8], :]</a:t>
            </a:r>
            <a:endParaRPr lang="en-US" dirty="0">
              <a:solidFill>
                <a:srgbClr val="0E101A"/>
              </a:solidFill>
            </a:endParaRPr>
          </a:p>
          <a:p>
            <a:pPr marL="0" indent="0">
              <a:spcBef>
                <a:spcPts val="0"/>
              </a:spcBef>
              <a:spcAft>
                <a:spcPts val="0"/>
              </a:spcAft>
              <a:buNone/>
            </a:pPr>
            <a:endParaRPr lang="en-US" dirty="0">
              <a:solidFill>
                <a:srgbClr val="0E101A"/>
              </a:solidFill>
            </a:endParaRPr>
          </a:p>
          <a:p>
            <a:pPr>
              <a:spcBef>
                <a:spcPts val="0"/>
              </a:spcBef>
              <a:spcAft>
                <a:spcPts val="0"/>
              </a:spcAft>
              <a:buFont typeface="Courier New" panose="02070309020205020404" pitchFamily="49" charset="0"/>
              <a:buChar char="o"/>
            </a:pPr>
            <a:r>
              <a:rPr lang="en-US" dirty="0">
                <a:solidFill>
                  <a:srgbClr val="0E101A"/>
                </a:solidFill>
                <a:effectLst/>
              </a:rPr>
              <a:t> </a:t>
            </a:r>
            <a:r>
              <a:rPr lang="en-US" b="1" dirty="0">
                <a:solidFill>
                  <a:srgbClr val="0E101A"/>
                </a:solidFill>
                <a:effectLst/>
              </a:rPr>
              <a:t>Label</a:t>
            </a:r>
            <a:r>
              <a:rPr lang="en-US" dirty="0">
                <a:solidFill>
                  <a:srgbClr val="0E101A"/>
                </a:solidFill>
                <a:effectLst/>
              </a:rPr>
              <a:t> based indexing </a:t>
            </a:r>
            <a:r>
              <a:rPr lang="en-US" dirty="0">
                <a:solidFill>
                  <a:srgbClr val="0E101A"/>
                </a:solidFill>
              </a:rPr>
              <a:t>: </a:t>
            </a:r>
            <a:r>
              <a:rPr lang="en-US" dirty="0">
                <a:solidFill>
                  <a:srgbClr val="0E101A"/>
                </a:solidFill>
                <a:effectLst/>
              </a:rPr>
              <a:t>which uses df.loc[].</a:t>
            </a:r>
          </a:p>
          <a:p>
            <a:pPr>
              <a:spcBef>
                <a:spcPts val="0"/>
              </a:spcBef>
              <a:spcAft>
                <a:spcPts val="0"/>
              </a:spcAft>
              <a:buFont typeface="Courier New" panose="02070309020205020404" pitchFamily="49" charset="0"/>
              <a:buChar char="o"/>
            </a:pPr>
            <a:r>
              <a:rPr lang="en-US" dirty="0">
                <a:solidFill>
                  <a:srgbClr val="0E101A"/>
                </a:solidFill>
              </a:rPr>
              <a:t> </a:t>
            </a:r>
            <a:r>
              <a:rPr lang="en-US" dirty="0"/>
              <a:t>Pandas provides the df.loc[] functionality to index data frames </a:t>
            </a:r>
            <a:r>
              <a:rPr lang="en-US" dirty="0">
                <a:solidFill>
                  <a:srgbClr val="0E101A"/>
                </a:solidFill>
                <a:effectLst/>
              </a:rPr>
              <a:t>using</a:t>
            </a:r>
            <a:r>
              <a:rPr lang="en-US" b="1" dirty="0">
                <a:solidFill>
                  <a:srgbClr val="0E101A"/>
                </a:solidFill>
                <a:effectLst/>
              </a:rPr>
              <a:t> </a:t>
            </a:r>
            <a:r>
              <a:rPr lang="en-US" dirty="0">
                <a:solidFill>
                  <a:srgbClr val="0E101A"/>
                </a:solidFill>
                <a:effectLst/>
              </a:rPr>
              <a:t>labels</a:t>
            </a:r>
            <a:r>
              <a:rPr lang="en-US" dirty="0"/>
              <a:t>.</a:t>
            </a:r>
          </a:p>
          <a:p>
            <a:pPr>
              <a:spcBef>
                <a:spcPts val="0"/>
              </a:spcBef>
              <a:spcAft>
                <a:spcPts val="0"/>
              </a:spcAft>
              <a:buFont typeface="Wingdings" panose="05000000000000000000" pitchFamily="2" charset="2"/>
              <a:buChar char="v"/>
            </a:pPr>
            <a:r>
              <a:rPr lang="en-US" dirty="0">
                <a:solidFill>
                  <a:srgbClr val="0E101A"/>
                </a:solidFill>
                <a:effectLst/>
              </a:rPr>
              <a:t> Selecting a single element = Select row label = 2 and column label = 'co_name’</a:t>
            </a:r>
          </a:p>
          <a:p>
            <a:pPr>
              <a:spcBef>
                <a:spcPts val="0"/>
              </a:spcBef>
              <a:spcAft>
                <a:spcPts val="0"/>
              </a:spcAft>
              <a:buFont typeface="Wingdings" panose="05000000000000000000" pitchFamily="2" charset="2"/>
              <a:buChar char="ü"/>
            </a:pPr>
            <a:r>
              <a:rPr lang="en-US" dirty="0">
                <a:solidFill>
                  <a:srgbClr val="0E101A"/>
                </a:solidFill>
                <a:effectLst/>
              </a:rPr>
              <a:t> df.loc[2, 'col_name’]</a:t>
            </a:r>
          </a:p>
          <a:p>
            <a:pPr>
              <a:spcBef>
                <a:spcPts val="0"/>
              </a:spcBef>
              <a:spcAft>
                <a:spcPts val="0"/>
              </a:spcAft>
              <a:buFont typeface="Wingdings" panose="05000000000000000000" pitchFamily="2" charset="2"/>
              <a:buChar char="ü"/>
            </a:pPr>
            <a:r>
              <a:rPr lang="en-US" dirty="0">
                <a:solidFill>
                  <a:srgbClr val="0E101A"/>
                </a:solidFill>
              </a:rPr>
              <a:t> </a:t>
            </a:r>
            <a:r>
              <a:rPr lang="pl-PL" dirty="0">
                <a:solidFill>
                  <a:srgbClr val="0E101A"/>
                </a:solidFill>
              </a:rPr>
              <a:t>df.loc[[3, 7, 8], :]</a:t>
            </a:r>
            <a:endParaRPr lang="en-US" dirty="0">
              <a:solidFill>
                <a:srgbClr val="0E101A"/>
              </a:solidFill>
              <a:effectLst/>
            </a:endParaRPr>
          </a:p>
          <a:p>
            <a:pPr>
              <a:spcBef>
                <a:spcPts val="0"/>
              </a:spcBef>
              <a:spcAft>
                <a:spcPts val="0"/>
              </a:spcAft>
              <a:buFont typeface="Wingdings" panose="05000000000000000000" pitchFamily="2" charset="2"/>
              <a:buChar char="v"/>
            </a:pPr>
            <a:endParaRPr lang="en-US" dirty="0">
              <a:solidFill>
                <a:srgbClr val="0E101A"/>
              </a:solidFill>
              <a:effectLst/>
            </a:endParaRPr>
          </a:p>
          <a:p>
            <a:pPr marL="0" indent="0">
              <a:spcBef>
                <a:spcPts val="0"/>
              </a:spcBef>
              <a:spcAft>
                <a:spcPts val="0"/>
              </a:spcAft>
              <a:buNone/>
            </a:pPr>
            <a:endParaRPr lang="en-US" dirty="0">
              <a:solidFill>
                <a:srgbClr val="0E101A"/>
              </a:solidFill>
              <a:effectLst/>
            </a:endParaRPr>
          </a:p>
          <a:p>
            <a:pPr>
              <a:buFont typeface="Wingdings" panose="05000000000000000000" pitchFamily="2" charset="2"/>
              <a:buChar char="v"/>
            </a:pPr>
            <a:endParaRPr lang="en-IN" b="0" dirty="0">
              <a:solidFill>
                <a:srgbClr val="0E101A"/>
              </a:solidFill>
              <a:effectLst/>
            </a:endParaRPr>
          </a:p>
          <a:p>
            <a:endParaRPr lang="en-IN" dirty="0"/>
          </a:p>
        </p:txBody>
      </p:sp>
      <p:pic>
        <p:nvPicPr>
          <p:cNvPr id="4" name="Picture 3">
            <a:extLst>
              <a:ext uri="{FF2B5EF4-FFF2-40B4-BE49-F238E27FC236}">
                <a16:creationId xmlns:a16="http://schemas.microsoft.com/office/drawing/2014/main" id="{DB200D64-AEAB-4D03-974E-A4D1EC9E9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445" y="583164"/>
            <a:ext cx="3386235" cy="1122474"/>
          </a:xfrm>
          <a:prstGeom prst="rect">
            <a:avLst/>
          </a:prstGeom>
        </p:spPr>
      </p:pic>
    </p:spTree>
    <p:extLst>
      <p:ext uri="{BB962C8B-B14F-4D97-AF65-F5344CB8AC3E}">
        <p14:creationId xmlns:p14="http://schemas.microsoft.com/office/powerpoint/2010/main" val="327731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7D3C-E439-467D-A347-A8085780E886}"/>
              </a:ext>
            </a:extLst>
          </p:cNvPr>
          <p:cNvSpPr>
            <a:spLocks noGrp="1"/>
          </p:cNvSpPr>
          <p:nvPr>
            <p:ph type="title"/>
          </p:nvPr>
        </p:nvSpPr>
        <p:spPr>
          <a:xfrm>
            <a:off x="1097280" y="286603"/>
            <a:ext cx="10058400" cy="1271609"/>
          </a:xfrm>
        </p:spPr>
        <p:txBody>
          <a:bodyPr>
            <a:normAutofit/>
          </a:bodyPr>
          <a:lstStyle/>
          <a:p>
            <a:r>
              <a:rPr lang="en-IN" sz="2800" b="0" dirty="0">
                <a:solidFill>
                  <a:srgbClr val="0E101A"/>
                </a:solidFill>
                <a:effectLst/>
                <a:latin typeface="+mn-lt"/>
              </a:rPr>
              <a:t>Merging and Concatenating Data frames</a:t>
            </a:r>
            <a:br>
              <a:rPr lang="en-IN" sz="1050" b="0" dirty="0">
                <a:solidFill>
                  <a:srgbClr val="0E101A"/>
                </a:solidFill>
                <a:effectLst/>
              </a:rPr>
            </a:br>
            <a:endParaRPr lang="en-IN" sz="2800" dirty="0">
              <a:latin typeface="+mn-lt"/>
            </a:endParaRPr>
          </a:p>
        </p:txBody>
      </p:sp>
      <p:sp>
        <p:nvSpPr>
          <p:cNvPr id="3" name="Content Placeholder 2">
            <a:extLst>
              <a:ext uri="{FF2B5EF4-FFF2-40B4-BE49-F238E27FC236}">
                <a16:creationId xmlns:a16="http://schemas.microsoft.com/office/drawing/2014/main" id="{A3C27BEC-31D1-494A-A2D9-0F2E540CCDA2}"/>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US" dirty="0"/>
              <a:t>Merging is one of the most common operations you will do, since data often comes in various files.</a:t>
            </a:r>
          </a:p>
          <a:p>
            <a:pPr>
              <a:buFont typeface="Wingdings" panose="05000000000000000000" pitchFamily="2" charset="2"/>
              <a:buChar char="ü"/>
            </a:pPr>
            <a:r>
              <a:rPr lang="en-US" dirty="0"/>
              <a:t> Merge multiple data frames using common columns/keys using pd. merge()</a:t>
            </a:r>
          </a:p>
          <a:p>
            <a:pPr>
              <a:buFont typeface="Wingdings" panose="05000000000000000000" pitchFamily="2" charset="2"/>
              <a:buChar char="ü"/>
            </a:pPr>
            <a:r>
              <a:rPr lang="en-US" dirty="0"/>
              <a:t>Note that column is the common column/key, which is provided to the 'on' argument how = 'inner' makes sure that only the column present in both dfs are included in the result</a:t>
            </a:r>
          </a:p>
          <a:p>
            <a:pPr>
              <a:buFont typeface="Wingdings" panose="05000000000000000000" pitchFamily="2" charset="2"/>
              <a:buChar char="ü"/>
            </a:pPr>
            <a:r>
              <a:rPr lang="en-US" dirty="0"/>
              <a:t>pd.merge(df_1, df_2, how='inner', on= 'common_col ‘)</a:t>
            </a:r>
          </a:p>
          <a:p>
            <a:pPr marL="0" indent="0">
              <a:buNone/>
            </a:pPr>
            <a:endParaRPr lang="en-US" dirty="0"/>
          </a:p>
          <a:p>
            <a:pPr>
              <a:spcBef>
                <a:spcPts val="0"/>
              </a:spcBef>
              <a:spcAft>
                <a:spcPts val="0"/>
              </a:spcAft>
              <a:buFont typeface="Wingdings" panose="05000000000000000000" pitchFamily="2" charset="2"/>
              <a:buChar char="v"/>
            </a:pPr>
            <a:r>
              <a:rPr lang="en-US" dirty="0">
                <a:solidFill>
                  <a:srgbClr val="0E101A"/>
                </a:solidFill>
                <a:effectLst/>
              </a:rPr>
              <a:t>Concatenation is much more straightforward than merging. It is used when you have data frames having the   same columns and want to append them (pile one on top of the other), or having the same rows and want to append them side-by-side.</a:t>
            </a:r>
          </a:p>
          <a:p>
            <a:pPr marL="0" indent="0">
              <a:spcBef>
                <a:spcPts val="0"/>
              </a:spcBef>
              <a:spcAft>
                <a:spcPts val="0"/>
              </a:spcAft>
              <a:buNone/>
            </a:pPr>
            <a:endParaRPr lang="en-US" dirty="0">
              <a:solidFill>
                <a:srgbClr val="0E101A"/>
              </a:solidFill>
              <a:effectLst/>
            </a:endParaRPr>
          </a:p>
          <a:p>
            <a:pPr>
              <a:spcBef>
                <a:spcPts val="0"/>
              </a:spcBef>
              <a:spcAft>
                <a:spcPts val="0"/>
              </a:spcAft>
              <a:buFont typeface="Wingdings" panose="05000000000000000000" pitchFamily="2" charset="2"/>
              <a:buChar char="ü"/>
            </a:pPr>
            <a:r>
              <a:rPr lang="en-US" dirty="0"/>
              <a:t>Concatenate data frames using  pd.concat()</a:t>
            </a:r>
          </a:p>
          <a:p>
            <a:pPr>
              <a:buFont typeface="Wingdings" panose="05000000000000000000" pitchFamily="2" charset="2"/>
              <a:buChar char="ü"/>
            </a:pPr>
            <a:r>
              <a:rPr lang="en-US" dirty="0"/>
              <a:t>To concatenate, one on top of the other, you can use pd.concat().</a:t>
            </a:r>
          </a:p>
          <a:p>
            <a:pPr>
              <a:buFont typeface="Wingdings" panose="05000000000000000000" pitchFamily="2" charset="2"/>
              <a:buChar char="ü"/>
            </a:pPr>
            <a:r>
              <a:rPr lang="en-US" dirty="0"/>
              <a:t>The first argument is a sequence (list) of data frames axis = 0 indicates that we want to concat along the row axis </a:t>
            </a:r>
          </a:p>
          <a:p>
            <a:pPr>
              <a:buFont typeface="Wingdings" panose="05000000000000000000" pitchFamily="2" charset="2"/>
              <a:buChar char="ü"/>
            </a:pPr>
            <a:r>
              <a:rPr lang="en-US" dirty="0"/>
              <a:t>pd.concat([df1, df2], axis = 1)</a:t>
            </a:r>
            <a:endParaRPr lang="en-IN" dirty="0"/>
          </a:p>
        </p:txBody>
      </p:sp>
      <p:pic>
        <p:nvPicPr>
          <p:cNvPr id="4" name="Picture 3">
            <a:extLst>
              <a:ext uri="{FF2B5EF4-FFF2-40B4-BE49-F238E27FC236}">
                <a16:creationId xmlns:a16="http://schemas.microsoft.com/office/drawing/2014/main" id="{E16A1F35-8877-4E42-A2D6-5DDBCCFAE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445" y="583164"/>
            <a:ext cx="3386235" cy="1122474"/>
          </a:xfrm>
          <a:prstGeom prst="rect">
            <a:avLst/>
          </a:prstGeom>
        </p:spPr>
      </p:pic>
    </p:spTree>
    <p:extLst>
      <p:ext uri="{BB962C8B-B14F-4D97-AF65-F5344CB8AC3E}">
        <p14:creationId xmlns:p14="http://schemas.microsoft.com/office/powerpoint/2010/main" val="320474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6780-2493-4C4F-A087-8714A0A3144D}"/>
              </a:ext>
            </a:extLst>
          </p:cNvPr>
          <p:cNvSpPr>
            <a:spLocks noGrp="1"/>
          </p:cNvSpPr>
          <p:nvPr>
            <p:ph type="title"/>
          </p:nvPr>
        </p:nvSpPr>
        <p:spPr>
          <a:xfrm>
            <a:off x="1097280" y="286603"/>
            <a:ext cx="10058400" cy="842401"/>
          </a:xfrm>
        </p:spPr>
        <p:txBody>
          <a:bodyPr>
            <a:normAutofit/>
          </a:bodyPr>
          <a:lstStyle/>
          <a:p>
            <a:r>
              <a:rPr lang="en-IN" sz="2800" dirty="0">
                <a:latin typeface="+mn-lt"/>
              </a:rPr>
              <a:t>Grouping and Summarising Data frames</a:t>
            </a:r>
          </a:p>
        </p:txBody>
      </p:sp>
      <p:sp>
        <p:nvSpPr>
          <p:cNvPr id="3" name="Content Placeholder 2">
            <a:extLst>
              <a:ext uri="{FF2B5EF4-FFF2-40B4-BE49-F238E27FC236}">
                <a16:creationId xmlns:a16="http://schemas.microsoft.com/office/drawing/2014/main" id="{F937E391-B5D5-4506-A112-1359198EF22A}"/>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Grouping and aggregation are some of the most frequently used operations in data analysis, especially while doing exploratory data analysis (EDA), where comparing summary statistics across groups of data is common.</a:t>
            </a:r>
          </a:p>
          <a:p>
            <a:pPr>
              <a:buFont typeface="Wingdings" panose="05000000000000000000" pitchFamily="2" charset="2"/>
              <a:buChar char="v"/>
            </a:pPr>
            <a:r>
              <a:rPr lang="en-US" dirty="0"/>
              <a:t>Step 1. Grouping using df.groupby() Typically, you group the data using a categorical variable, such as customer segments, product categories, etc. This creates as many subsets of the data as there will be levels in the categorical variable.</a:t>
            </a:r>
          </a:p>
          <a:p>
            <a:pPr>
              <a:buFont typeface="Wingdings" panose="05000000000000000000" pitchFamily="2" charset="2"/>
              <a:buChar char="ü"/>
            </a:pPr>
            <a:r>
              <a:rPr lang="en-US" dirty="0"/>
              <a:t>Note that df. group by returns a Data Frame Group By object.</a:t>
            </a:r>
          </a:p>
          <a:p>
            <a:pPr>
              <a:buFont typeface="Wingdings" panose="05000000000000000000" pitchFamily="2" charset="2"/>
              <a:buChar char="v"/>
            </a:pPr>
            <a:r>
              <a:rPr lang="en-US" dirty="0"/>
              <a:t>Step 2. Applying a Function After grouping, you apply a function to a  numeric variable, such as mean(Sales), sum(Profit) etc. We can choose aggregate functions such as sum, mean, median, etc.</a:t>
            </a:r>
          </a:p>
          <a:p>
            <a:pPr>
              <a:buFont typeface="Wingdings" panose="05000000000000000000" pitchFamily="2" charset="2"/>
              <a:buChar char="v"/>
            </a:pPr>
            <a:r>
              <a:rPr lang="en-US" dirty="0"/>
              <a:t> Step 3. Combining the results into a Data Structure, You can optionally show the results as a data frame. Converting to a data frame = pd.DataFrame(grouped_df['col'].sum()).</a:t>
            </a:r>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IN" dirty="0"/>
          </a:p>
        </p:txBody>
      </p:sp>
      <p:pic>
        <p:nvPicPr>
          <p:cNvPr id="4" name="Picture 3">
            <a:extLst>
              <a:ext uri="{FF2B5EF4-FFF2-40B4-BE49-F238E27FC236}">
                <a16:creationId xmlns:a16="http://schemas.microsoft.com/office/drawing/2014/main" id="{37BBE7AB-0A57-4438-AB04-2FB59EBC7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445" y="583164"/>
            <a:ext cx="3386235" cy="1122474"/>
          </a:xfrm>
          <a:prstGeom prst="rect">
            <a:avLst/>
          </a:prstGeom>
        </p:spPr>
      </p:pic>
    </p:spTree>
    <p:extLst>
      <p:ext uri="{BB962C8B-B14F-4D97-AF65-F5344CB8AC3E}">
        <p14:creationId xmlns:p14="http://schemas.microsoft.com/office/powerpoint/2010/main" val="19766255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1649</TotalTime>
  <Words>5016</Words>
  <Application>Microsoft Office PowerPoint</Application>
  <PresentationFormat>Widescreen</PresentationFormat>
  <Paragraphs>393</Paragraphs>
  <Slides>45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45</vt:i4>
      </vt:variant>
    </vt:vector>
  </HeadingPairs>
  <TitlesOfParts>
    <vt:vector size="59" baseType="lpstr">
      <vt:lpstr>-apple-system</vt:lpstr>
      <vt:lpstr>Arial</vt:lpstr>
      <vt:lpstr>Calibri</vt:lpstr>
      <vt:lpstr>Calibri Light</vt:lpstr>
      <vt:lpstr>circular</vt:lpstr>
      <vt:lpstr>Courier New</vt:lpstr>
      <vt:lpstr>freight-text-pro</vt:lpstr>
      <vt:lpstr>Helvetica Neue</vt:lpstr>
      <vt:lpstr>Lato</vt:lpstr>
      <vt:lpstr>Playfair Display</vt:lpstr>
      <vt:lpstr>Segoe UI</vt:lpstr>
      <vt:lpstr>urw-din</vt:lpstr>
      <vt:lpstr>Wingdings</vt:lpstr>
      <vt:lpstr>Retrospect</vt:lpstr>
      <vt:lpstr>Data Analysis</vt:lpstr>
      <vt:lpstr>Introduction to NumPy</vt:lpstr>
      <vt:lpstr>Introduction to pandas</vt:lpstr>
      <vt:lpstr>  Pandas Basics</vt:lpstr>
      <vt:lpstr>Reading and Summarising Data frames </vt:lpstr>
      <vt:lpstr>   Indexing and Selecting Data</vt:lpstr>
      <vt:lpstr>Two main ways of indexing data frames:</vt:lpstr>
      <vt:lpstr>Merging and Concatenating Data frames </vt:lpstr>
      <vt:lpstr>Grouping and Summarising Data frames</vt:lpstr>
      <vt:lpstr> Lambda function  </vt:lpstr>
      <vt:lpstr>     Data Science Project Life Cycle </vt:lpstr>
      <vt:lpstr>Life cycle</vt:lpstr>
      <vt:lpstr>Life cycle</vt:lpstr>
      <vt:lpstr>PowerPoint Presentation</vt:lpstr>
      <vt:lpstr>     Cleaning Datasets       Cleaning Datasets </vt:lpstr>
      <vt:lpstr>Cleaning Datasets</vt:lpstr>
      <vt:lpstr>Cleaning Datasets</vt:lpstr>
      <vt:lpstr>Cleaning Datasets</vt:lpstr>
      <vt:lpstr>Cleaning Datasets</vt:lpstr>
      <vt:lpstr>   Encoding Categorical Data  </vt:lpstr>
      <vt:lpstr>Encoding Categorical Data </vt:lpstr>
      <vt:lpstr>Encoding Categorical Data </vt:lpstr>
      <vt:lpstr>Encoding Categorical Data </vt:lpstr>
      <vt:lpstr>Feature Scaling </vt:lpstr>
      <vt:lpstr>Feature Scaling</vt:lpstr>
      <vt:lpstr>Feature Scaling</vt:lpstr>
      <vt:lpstr>Data Visualisation</vt:lpstr>
      <vt:lpstr> Matplotlib  </vt:lpstr>
      <vt:lpstr> Boxplots  </vt:lpstr>
      <vt:lpstr>Boxplots  </vt:lpstr>
      <vt:lpstr>Histograms </vt:lpstr>
      <vt:lpstr>Histograms</vt:lpstr>
      <vt:lpstr>Seaborn</vt:lpstr>
      <vt:lpstr>Distribution Plots </vt:lpstr>
      <vt:lpstr>Pie - Chart and Bar Chart </vt:lpstr>
      <vt:lpstr>Pie - Chart and Bar Chart</vt:lpstr>
      <vt:lpstr>Scatter Plots: </vt:lpstr>
      <vt:lpstr>PowerPoint Presentation</vt:lpstr>
      <vt:lpstr> Line Plot </vt:lpstr>
      <vt:lpstr>Count Plot </vt:lpstr>
      <vt:lpstr>Pair plots </vt:lpstr>
      <vt:lpstr>Seaborn correlation heatmap </vt:lpstr>
      <vt:lpstr>Seaborn correlation heatmap</vt:lpstr>
      <vt:lpstr>Seaborn correlation heatmap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Saitarun Kovelamudi</dc:creator>
  <cp:lastModifiedBy>Saitarun  Kovelamudi</cp:lastModifiedBy>
  <cp:revision>11</cp:revision>
  <dcterms:created xsi:type="dcterms:W3CDTF">2021-09-30T07:56:25Z</dcterms:created>
  <dcterms:modified xsi:type="dcterms:W3CDTF">2021-10-05T07:32:20Z</dcterms:modified>
</cp:coreProperties>
</file>