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2" r:id="rId5"/>
    <p:sldId id="261" r:id="rId6"/>
    <p:sldId id="263" r:id="rId7"/>
    <p:sldId id="264" r:id="rId8"/>
    <p:sldId id="265" r:id="rId9"/>
    <p:sldId id="260" r:id="rId10"/>
    <p:sldId id="266" r:id="rId11"/>
    <p:sldId id="267" r:id="rId12"/>
    <p:sldId id="268" r:id="rId13"/>
    <p:sldId id="269" r:id="rId14"/>
    <p:sldId id="270" r:id="rId15"/>
    <p:sldId id="271" r:id="rId16"/>
    <p:sldId id="272" r:id="rId17"/>
    <p:sldId id="273" r:id="rId18"/>
    <p:sldId id="274" r:id="rId19"/>
    <p:sldId id="275" r:id="rId20"/>
    <p:sldId id="28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90" r:id="rId34"/>
    <p:sldId id="291" r:id="rId35"/>
    <p:sldId id="289" r:id="rId36"/>
    <p:sldId id="292" r:id="rId37"/>
    <p:sldId id="293" r:id="rId38"/>
    <p:sldId id="294" r:id="rId39"/>
    <p:sldId id="295" r:id="rId40"/>
    <p:sldId id="25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34EC6A-F914-46F6-8679-45A1F87B99C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006F7-E65A-4B5B-8468-4BD96B55C83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6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4EC6A-F914-46F6-8679-45A1F87B99C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006F7-E65A-4B5B-8468-4BD96B55C83A}" type="slidenum">
              <a:rPr lang="en-IN" smtClean="0"/>
              <a:t>‹#›</a:t>
            </a:fld>
            <a:endParaRPr lang="en-IN"/>
          </a:p>
        </p:txBody>
      </p:sp>
    </p:spTree>
    <p:extLst>
      <p:ext uri="{BB962C8B-B14F-4D97-AF65-F5344CB8AC3E}">
        <p14:creationId xmlns:p14="http://schemas.microsoft.com/office/powerpoint/2010/main" val="298275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4EC6A-F914-46F6-8679-45A1F87B99C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006F7-E65A-4B5B-8468-4BD96B55C83A}" type="slidenum">
              <a:rPr lang="en-IN" smtClean="0"/>
              <a:t>‹#›</a:t>
            </a:fld>
            <a:endParaRPr lang="en-IN"/>
          </a:p>
        </p:txBody>
      </p:sp>
    </p:spTree>
    <p:extLst>
      <p:ext uri="{BB962C8B-B14F-4D97-AF65-F5344CB8AC3E}">
        <p14:creationId xmlns:p14="http://schemas.microsoft.com/office/powerpoint/2010/main" val="1782627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4EC6A-F914-46F6-8679-45A1F87B99C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006F7-E65A-4B5B-8468-4BD96B55C83A}" type="slidenum">
              <a:rPr lang="en-IN" smtClean="0"/>
              <a:t>‹#›</a:t>
            </a:fld>
            <a:endParaRPr lang="en-IN"/>
          </a:p>
        </p:txBody>
      </p:sp>
    </p:spTree>
    <p:extLst>
      <p:ext uri="{BB962C8B-B14F-4D97-AF65-F5344CB8AC3E}">
        <p14:creationId xmlns:p14="http://schemas.microsoft.com/office/powerpoint/2010/main" val="317212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4EC6A-F914-46F6-8679-45A1F87B99C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006F7-E65A-4B5B-8468-4BD96B55C83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28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34EC6A-F914-46F6-8679-45A1F87B99C3}"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C006F7-E65A-4B5B-8468-4BD96B55C83A}" type="slidenum">
              <a:rPr lang="en-IN" smtClean="0"/>
              <a:t>‹#›</a:t>
            </a:fld>
            <a:endParaRPr lang="en-IN"/>
          </a:p>
        </p:txBody>
      </p:sp>
    </p:spTree>
    <p:extLst>
      <p:ext uri="{BB962C8B-B14F-4D97-AF65-F5344CB8AC3E}">
        <p14:creationId xmlns:p14="http://schemas.microsoft.com/office/powerpoint/2010/main" val="396595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34EC6A-F914-46F6-8679-45A1F87B99C3}" type="datetimeFigureOut">
              <a:rPr lang="en-IN" smtClean="0"/>
              <a:t>14-10-2021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C006F7-E65A-4B5B-8468-4BD96B55C83A}" type="slidenum">
              <a:rPr lang="en-IN" smtClean="0"/>
              <a:t>‹#›</a:t>
            </a:fld>
            <a:endParaRPr lang="en-IN"/>
          </a:p>
        </p:txBody>
      </p:sp>
    </p:spTree>
    <p:extLst>
      <p:ext uri="{BB962C8B-B14F-4D97-AF65-F5344CB8AC3E}">
        <p14:creationId xmlns:p14="http://schemas.microsoft.com/office/powerpoint/2010/main" val="168379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34EC6A-F914-46F6-8679-45A1F87B99C3}" type="datetimeFigureOut">
              <a:rPr lang="en-IN" smtClean="0"/>
              <a:t>14-10-2021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C006F7-E65A-4B5B-8468-4BD96B55C83A}" type="slidenum">
              <a:rPr lang="en-IN" smtClean="0"/>
              <a:t>‹#›</a:t>
            </a:fld>
            <a:endParaRPr lang="en-IN"/>
          </a:p>
        </p:txBody>
      </p:sp>
    </p:spTree>
    <p:extLst>
      <p:ext uri="{BB962C8B-B14F-4D97-AF65-F5344CB8AC3E}">
        <p14:creationId xmlns:p14="http://schemas.microsoft.com/office/powerpoint/2010/main" val="192375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34EC6A-F914-46F6-8679-45A1F87B99C3}" type="datetimeFigureOut">
              <a:rPr lang="en-IN" smtClean="0"/>
              <a:t>14-10-2021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8C006F7-E65A-4B5B-8468-4BD96B55C83A}" type="slidenum">
              <a:rPr lang="en-IN" smtClean="0"/>
              <a:t>‹#›</a:t>
            </a:fld>
            <a:endParaRPr lang="en-IN"/>
          </a:p>
        </p:txBody>
      </p:sp>
    </p:spTree>
    <p:extLst>
      <p:ext uri="{BB962C8B-B14F-4D97-AF65-F5344CB8AC3E}">
        <p14:creationId xmlns:p14="http://schemas.microsoft.com/office/powerpoint/2010/main" val="421041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34EC6A-F914-46F6-8679-45A1F87B99C3}" type="datetimeFigureOut">
              <a:rPr lang="en-IN" smtClean="0"/>
              <a:t>14-10-2021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006F7-E65A-4B5B-8468-4BD96B55C83A}" type="slidenum">
              <a:rPr lang="en-IN" smtClean="0"/>
              <a:t>‹#›</a:t>
            </a:fld>
            <a:endParaRPr lang="en-IN"/>
          </a:p>
        </p:txBody>
      </p:sp>
    </p:spTree>
    <p:extLst>
      <p:ext uri="{BB962C8B-B14F-4D97-AF65-F5344CB8AC3E}">
        <p14:creationId xmlns:p14="http://schemas.microsoft.com/office/powerpoint/2010/main" val="377811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4EC6A-F914-46F6-8679-45A1F87B99C3}"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C006F7-E65A-4B5B-8468-4BD96B55C83A}" type="slidenum">
              <a:rPr lang="en-IN" smtClean="0"/>
              <a:t>‹#›</a:t>
            </a:fld>
            <a:endParaRPr lang="en-IN"/>
          </a:p>
        </p:txBody>
      </p:sp>
    </p:spTree>
    <p:extLst>
      <p:ext uri="{BB962C8B-B14F-4D97-AF65-F5344CB8AC3E}">
        <p14:creationId xmlns:p14="http://schemas.microsoft.com/office/powerpoint/2010/main" val="278231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34EC6A-F914-46F6-8679-45A1F87B99C3}" type="datetimeFigureOut">
              <a:rPr lang="en-IN" smtClean="0"/>
              <a:t>14-10-2021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006F7-E65A-4B5B-8468-4BD96B55C83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1972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054CC3-160E-4A8D-BEA9-76388E1FE5BD}"/>
              </a:ext>
            </a:extLst>
          </p:cNvPr>
          <p:cNvSpPr>
            <a:spLocks noGrp="1"/>
          </p:cNvSpPr>
          <p:nvPr>
            <p:ph type="subTitle" idx="1"/>
          </p:nvPr>
        </p:nvSpPr>
        <p:spPr/>
        <p:txBody>
          <a:bodyPr/>
          <a:lstStyle/>
          <a:p>
            <a:r>
              <a:rPr lang="en-US" dirty="0"/>
              <a:t>AZURE ml</a:t>
            </a:r>
            <a:endParaRPr lang="en-IN" dirty="0"/>
          </a:p>
        </p:txBody>
      </p:sp>
      <p:pic>
        <p:nvPicPr>
          <p:cNvPr id="4" name="Picture 3">
            <a:extLst>
              <a:ext uri="{FF2B5EF4-FFF2-40B4-BE49-F238E27FC236}">
                <a16:creationId xmlns:a16="http://schemas.microsoft.com/office/drawing/2014/main" id="{ECD5CCF6-1032-4EE0-B229-719B540AD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70" y="453399"/>
            <a:ext cx="5281029" cy="1431386"/>
          </a:xfrm>
          <a:prstGeom prst="rect">
            <a:avLst/>
          </a:prstGeom>
        </p:spPr>
      </p:pic>
      <p:pic>
        <p:nvPicPr>
          <p:cNvPr id="5" name="Picture 4">
            <a:extLst>
              <a:ext uri="{FF2B5EF4-FFF2-40B4-BE49-F238E27FC236}">
                <a16:creationId xmlns:a16="http://schemas.microsoft.com/office/drawing/2014/main" id="{5CE6E924-AA10-45B7-A545-0A9546DE5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731" y="758952"/>
            <a:ext cx="5659949" cy="1008192"/>
          </a:xfrm>
          <a:prstGeom prst="rect">
            <a:avLst/>
          </a:prstGeom>
        </p:spPr>
      </p:pic>
      <p:pic>
        <p:nvPicPr>
          <p:cNvPr id="7" name="Picture 6">
            <a:extLst>
              <a:ext uri="{FF2B5EF4-FFF2-40B4-BE49-F238E27FC236}">
                <a16:creationId xmlns:a16="http://schemas.microsoft.com/office/drawing/2014/main" id="{21338CBD-5729-4000-9D06-27546C7D2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730" y="1767144"/>
            <a:ext cx="5645019" cy="2557968"/>
          </a:xfrm>
          <a:prstGeom prst="rect">
            <a:avLst/>
          </a:prstGeom>
        </p:spPr>
      </p:pic>
      <p:pic>
        <p:nvPicPr>
          <p:cNvPr id="13" name="Picture 12">
            <a:extLst>
              <a:ext uri="{FF2B5EF4-FFF2-40B4-BE49-F238E27FC236}">
                <a16:creationId xmlns:a16="http://schemas.microsoft.com/office/drawing/2014/main" id="{EE60A235-A772-4540-9B5C-B18E206224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416" y="1781937"/>
            <a:ext cx="4637313" cy="2556042"/>
          </a:xfrm>
          <a:prstGeom prst="rect">
            <a:avLst/>
          </a:prstGeom>
        </p:spPr>
      </p:pic>
    </p:spTree>
    <p:extLst>
      <p:ext uri="{BB962C8B-B14F-4D97-AF65-F5344CB8AC3E}">
        <p14:creationId xmlns:p14="http://schemas.microsoft.com/office/powerpoint/2010/main" val="2187928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D3DF-7C5F-4E8B-9F7C-804354592E5B}"/>
              </a:ext>
            </a:extLst>
          </p:cNvPr>
          <p:cNvSpPr>
            <a:spLocks noGrp="1"/>
          </p:cNvSpPr>
          <p:nvPr>
            <p:ph type="title"/>
          </p:nvPr>
        </p:nvSpPr>
        <p:spPr/>
        <p:txBody>
          <a:bodyPr>
            <a:normAutofit/>
          </a:bodyPr>
          <a:lstStyle/>
          <a:p>
            <a:r>
              <a:rPr lang="en-IN" sz="2800" dirty="0"/>
              <a:t>AZURE ML</a:t>
            </a:r>
          </a:p>
        </p:txBody>
      </p:sp>
      <p:sp>
        <p:nvSpPr>
          <p:cNvPr id="6" name="Content Placeholder 5">
            <a:extLst>
              <a:ext uri="{FF2B5EF4-FFF2-40B4-BE49-F238E27FC236}">
                <a16:creationId xmlns:a16="http://schemas.microsoft.com/office/drawing/2014/main" id="{5B61F649-1F7D-4AA3-87C2-66A0408867D6}"/>
              </a:ext>
            </a:extLst>
          </p:cNvPr>
          <p:cNvSpPr>
            <a:spLocks noGrp="1"/>
          </p:cNvSpPr>
          <p:nvPr>
            <p:ph sz="half" idx="1"/>
          </p:nvPr>
        </p:nvSpPr>
        <p:spPr/>
        <p:txBody>
          <a:bodyPr/>
          <a:lstStyle/>
          <a:p>
            <a:r>
              <a:rPr lang="en-US" b="1" i="0" u="sng" dirty="0">
                <a:solidFill>
                  <a:srgbClr val="000000"/>
                </a:solidFill>
                <a:effectLst/>
              </a:rPr>
              <a:t>Notebook:</a:t>
            </a:r>
            <a:r>
              <a:rPr lang="en-US" b="0" i="0" u="sng" dirty="0">
                <a:solidFill>
                  <a:srgbClr val="000000"/>
                </a:solidFill>
                <a:effectLst/>
              </a:rPr>
              <a:t> </a:t>
            </a:r>
          </a:p>
          <a:p>
            <a:pPr>
              <a:buFont typeface="Wingdings" panose="05000000000000000000" pitchFamily="2" charset="2"/>
              <a:buChar char="v"/>
            </a:pPr>
            <a:r>
              <a:rPr lang="en-US" b="0" i="0" dirty="0">
                <a:solidFill>
                  <a:srgbClr val="000000"/>
                </a:solidFill>
                <a:effectLst/>
              </a:rPr>
              <a:t>Microsoft Azure ML Studio has Jupiter Notebook Servers which are directly integrated into the studio where you can write your own code.</a:t>
            </a:r>
          </a:p>
          <a:p>
            <a:pPr>
              <a:buFont typeface="Wingdings" panose="05000000000000000000" pitchFamily="2" charset="2"/>
              <a:buChar char="v"/>
            </a:pPr>
            <a:r>
              <a:rPr lang="en-US" dirty="0">
                <a:solidFill>
                  <a:srgbClr val="171717"/>
                </a:solidFill>
              </a:rPr>
              <a:t>We can use</a:t>
            </a:r>
            <a:r>
              <a:rPr lang="en-US" b="0" i="0" dirty="0">
                <a:solidFill>
                  <a:srgbClr val="171717"/>
                </a:solidFill>
                <a:effectLst/>
              </a:rPr>
              <a:t> Jupiter notebooks directly in our workspace in Azure Machine Learning studio. </a:t>
            </a:r>
          </a:p>
          <a:p>
            <a:pPr>
              <a:buFont typeface="Wingdings" panose="05000000000000000000" pitchFamily="2" charset="2"/>
              <a:buChar char="v"/>
            </a:pPr>
            <a:r>
              <a:rPr lang="en-US" b="0" i="0" dirty="0">
                <a:solidFill>
                  <a:srgbClr val="171717"/>
                </a:solidFill>
                <a:effectLst/>
              </a:rPr>
              <a:t>While we can launch </a:t>
            </a:r>
            <a:r>
              <a:rPr lang="en-US" dirty="0"/>
              <a:t>Jupiter</a:t>
            </a:r>
            <a:r>
              <a:rPr lang="en-US" b="0" i="0" dirty="0">
                <a:solidFill>
                  <a:srgbClr val="171717"/>
                </a:solidFill>
                <a:effectLst/>
              </a:rPr>
              <a:t>, we can also edit and run our notebooks without leaving the workspace.</a:t>
            </a:r>
            <a:endParaRPr lang="en-US" dirty="0">
              <a:solidFill>
                <a:srgbClr val="000000"/>
              </a:solidFill>
            </a:endParaRPr>
          </a:p>
        </p:txBody>
      </p:sp>
      <p:pic>
        <p:nvPicPr>
          <p:cNvPr id="4" name="Picture 3">
            <a:extLst>
              <a:ext uri="{FF2B5EF4-FFF2-40B4-BE49-F238E27FC236}">
                <a16:creationId xmlns:a16="http://schemas.microsoft.com/office/drawing/2014/main" id="{96AC700F-5BC6-43AC-B450-D9E2FDBF2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pic>
        <p:nvPicPr>
          <p:cNvPr id="2052" name="Picture 4" descr="azure machine learning notebook">
            <a:extLst>
              <a:ext uri="{FF2B5EF4-FFF2-40B4-BE49-F238E27FC236}">
                <a16:creationId xmlns:a16="http://schemas.microsoft.com/office/drawing/2014/main" id="{A44C72D9-C176-4BEE-B195-943269967C3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8238" y="1912776"/>
            <a:ext cx="4937125" cy="3415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93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A762-820E-477F-804A-8CB6FA2ADA76}"/>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60764D36-2322-4797-891E-314A57ACB261}"/>
              </a:ext>
            </a:extLst>
          </p:cNvPr>
          <p:cNvSpPr>
            <a:spLocks noGrp="1"/>
          </p:cNvSpPr>
          <p:nvPr>
            <p:ph idx="1"/>
          </p:nvPr>
        </p:nvSpPr>
        <p:spPr>
          <a:xfrm>
            <a:off x="1097280" y="1845733"/>
            <a:ext cx="10058400" cy="4480421"/>
          </a:xfrm>
        </p:spPr>
        <p:txBody>
          <a:bodyPr>
            <a:normAutofit/>
          </a:bodyPr>
          <a:lstStyle/>
          <a:p>
            <a:r>
              <a:rPr lang="en-IN" b="1" i="0" u="sng" dirty="0">
                <a:solidFill>
                  <a:srgbClr val="171717"/>
                </a:solidFill>
                <a:effectLst/>
              </a:rPr>
              <a:t>Automated machine learning:</a:t>
            </a:r>
            <a:r>
              <a:rPr lang="en-IN" b="1" i="0" dirty="0">
                <a:solidFill>
                  <a:srgbClr val="171717"/>
                </a:solidFill>
                <a:effectLst/>
              </a:rPr>
              <a:t> </a:t>
            </a:r>
            <a:r>
              <a:rPr lang="en-US" b="0" i="0" dirty="0">
                <a:solidFill>
                  <a:srgbClr val="171717"/>
                </a:solidFill>
                <a:effectLst/>
              </a:rPr>
              <a:t>Automated machine learning, also referred to as  AutoML, is the process of automating the time-consuming, iterative tasks of machine learning model development. </a:t>
            </a:r>
          </a:p>
          <a:p>
            <a:pPr>
              <a:buFont typeface="Wingdings" panose="05000000000000000000" pitchFamily="2" charset="2"/>
              <a:buChar char="v"/>
            </a:pPr>
            <a:r>
              <a:rPr lang="en-US" b="0" i="0" dirty="0">
                <a:solidFill>
                  <a:srgbClr val="171717"/>
                </a:solidFill>
                <a:effectLst/>
              </a:rPr>
              <a:t>It allows Data scientists, ML Engineers to build ML models with high scale, efficiency, and productivity all while sustaining model quality.</a:t>
            </a:r>
          </a:p>
          <a:p>
            <a:pPr>
              <a:buFont typeface="Wingdings" panose="05000000000000000000" pitchFamily="2" charset="2"/>
              <a:buChar char="v"/>
            </a:pPr>
            <a:r>
              <a:rPr lang="en-US" b="0" i="0" dirty="0">
                <a:solidFill>
                  <a:srgbClr val="171717"/>
                </a:solidFill>
                <a:effectLst/>
              </a:rPr>
              <a:t>Traditional machine learning model development is requiring significant domain knowledge and time to produce and compare dozens of models. </a:t>
            </a:r>
          </a:p>
          <a:p>
            <a:pPr>
              <a:buFont typeface="Wingdings" panose="05000000000000000000" pitchFamily="2" charset="2"/>
              <a:buChar char="v"/>
            </a:pPr>
            <a:r>
              <a:rPr lang="en-US" b="0" i="0" dirty="0">
                <a:solidFill>
                  <a:srgbClr val="171717"/>
                </a:solidFill>
                <a:effectLst/>
              </a:rPr>
              <a:t>Therefore with the help of automated machine learning, we can save the time it takes to get production-ready ML models with great ease and efficiency.</a:t>
            </a:r>
          </a:p>
          <a:p>
            <a:pPr algn="l">
              <a:buFont typeface="Wingdings" panose="05000000000000000000" pitchFamily="2" charset="2"/>
              <a:buChar char="Ø"/>
            </a:pPr>
            <a:r>
              <a:rPr lang="en-US" i="0" u="sng" dirty="0">
                <a:solidFill>
                  <a:srgbClr val="171717"/>
                </a:solidFill>
                <a:effectLst/>
              </a:rPr>
              <a:t>When to use AutoML</a:t>
            </a:r>
            <a:r>
              <a:rPr lang="en-US" b="1" i="0" dirty="0">
                <a:solidFill>
                  <a:srgbClr val="171717"/>
                </a:solidFill>
                <a:effectLst/>
              </a:rPr>
              <a:t>: </a:t>
            </a:r>
            <a:r>
              <a:rPr lang="en-US" b="0" i="0" dirty="0">
                <a:solidFill>
                  <a:srgbClr val="171717"/>
                </a:solidFill>
                <a:effectLst/>
              </a:rPr>
              <a:t>Apply automated ML when you want Azure Machine Learning to train and tune a model for you using the target metric you specify.</a:t>
            </a:r>
          </a:p>
          <a:p>
            <a:pPr>
              <a:buFont typeface="Wingdings" panose="05000000000000000000" pitchFamily="2" charset="2"/>
              <a:buChar char="Ø"/>
            </a:pPr>
            <a:r>
              <a:rPr lang="en-US" dirty="0">
                <a:solidFill>
                  <a:srgbClr val="171717"/>
                </a:solidFill>
              </a:rPr>
              <a:t>We can</a:t>
            </a:r>
            <a:r>
              <a:rPr lang="en-US" i="0" dirty="0">
                <a:solidFill>
                  <a:srgbClr val="171717"/>
                </a:solidFill>
                <a:effectLst/>
              </a:rPr>
              <a:t> use</a:t>
            </a:r>
            <a:r>
              <a:rPr lang="en-US" i="0" u="sng" dirty="0">
                <a:solidFill>
                  <a:srgbClr val="171717"/>
                </a:solidFill>
                <a:effectLst/>
              </a:rPr>
              <a:t> AutoML </a:t>
            </a:r>
            <a:r>
              <a:rPr lang="en-US" i="0" dirty="0">
                <a:solidFill>
                  <a:srgbClr val="171717"/>
                </a:solidFill>
                <a:effectLst/>
              </a:rPr>
              <a:t>for : classification, regression, &amp; forecasting</a:t>
            </a:r>
          </a:p>
          <a:p>
            <a:pPr algn="l">
              <a:buFont typeface="Wingdings" panose="05000000000000000000" pitchFamily="2" charset="2"/>
              <a:buChar char="Ø"/>
            </a:pPr>
            <a:endParaRPr lang="en-US" b="0" i="0" dirty="0">
              <a:solidFill>
                <a:srgbClr val="171717"/>
              </a:solidFill>
              <a:effectLst/>
            </a:endParaRPr>
          </a:p>
          <a:p>
            <a:pPr>
              <a:buFont typeface="Wingdings" panose="05000000000000000000" pitchFamily="2" charset="2"/>
              <a:buChar char="v"/>
            </a:pPr>
            <a:endParaRPr lang="en-US" i="0" dirty="0">
              <a:solidFill>
                <a:srgbClr val="171717"/>
              </a:solidFill>
              <a:effectLst/>
            </a:endParaRPr>
          </a:p>
          <a:p>
            <a:pPr>
              <a:buFont typeface="Wingdings" panose="05000000000000000000" pitchFamily="2" charset="2"/>
              <a:buChar char="v"/>
            </a:pPr>
            <a:endParaRPr lang="en-US" b="0" i="0" dirty="0">
              <a:solidFill>
                <a:srgbClr val="171717"/>
              </a:solidFill>
              <a:effectLst/>
            </a:endParaRPr>
          </a:p>
          <a:p>
            <a:pPr marL="0" indent="0">
              <a:buNone/>
            </a:pPr>
            <a:endParaRPr lang="en-IN" b="1" u="sng" dirty="0"/>
          </a:p>
        </p:txBody>
      </p:sp>
      <p:pic>
        <p:nvPicPr>
          <p:cNvPr id="4" name="Picture 3">
            <a:extLst>
              <a:ext uri="{FF2B5EF4-FFF2-40B4-BE49-F238E27FC236}">
                <a16:creationId xmlns:a16="http://schemas.microsoft.com/office/drawing/2014/main" id="{4FF7436A-8C75-45F3-8354-E9F929EE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151981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6E8F-3882-45EA-92BA-A56CB7486134}"/>
              </a:ext>
            </a:extLst>
          </p:cNvPr>
          <p:cNvSpPr>
            <a:spLocks noGrp="1"/>
          </p:cNvSpPr>
          <p:nvPr>
            <p:ph type="title"/>
          </p:nvPr>
        </p:nvSpPr>
        <p:spPr/>
        <p:txBody>
          <a:bodyPr>
            <a:normAutofit/>
          </a:bodyPr>
          <a:lstStyle/>
          <a:p>
            <a:r>
              <a:rPr lang="en-IN" sz="2800" dirty="0"/>
              <a:t>AZURE ML</a:t>
            </a:r>
          </a:p>
        </p:txBody>
      </p:sp>
      <p:pic>
        <p:nvPicPr>
          <p:cNvPr id="4" name="Picture 3">
            <a:extLst>
              <a:ext uri="{FF2B5EF4-FFF2-40B4-BE49-F238E27FC236}">
                <a16:creationId xmlns:a16="http://schemas.microsoft.com/office/drawing/2014/main" id="{CADECCF3-48DB-4A88-A76F-FD6B0ED38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pic>
        <p:nvPicPr>
          <p:cNvPr id="4098" name="Picture 2" descr="Automated Machine learning">
            <a:extLst>
              <a:ext uri="{FF2B5EF4-FFF2-40B4-BE49-F238E27FC236}">
                <a16:creationId xmlns:a16="http://schemas.microsoft.com/office/drawing/2014/main" id="{8B4FD228-6057-46A4-8CA0-7A49C6B92BB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75656" y="1737360"/>
            <a:ext cx="9946434" cy="4607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75A7-2EBD-4FFC-AC1F-F49448636C65}"/>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CF541241-B8A8-4FDC-B1D5-A4672F1AF836}"/>
              </a:ext>
            </a:extLst>
          </p:cNvPr>
          <p:cNvSpPr>
            <a:spLocks noGrp="1"/>
          </p:cNvSpPr>
          <p:nvPr>
            <p:ph idx="1"/>
          </p:nvPr>
        </p:nvSpPr>
        <p:spPr>
          <a:xfrm>
            <a:off x="1097280" y="1845734"/>
            <a:ext cx="10058400" cy="4825654"/>
          </a:xfrm>
        </p:spPr>
        <p:txBody>
          <a:bodyPr>
            <a:normAutofit/>
          </a:bodyPr>
          <a:lstStyle/>
          <a:p>
            <a:pPr algn="l"/>
            <a:r>
              <a:rPr lang="en-US" b="1" i="0" u="sng" dirty="0">
                <a:solidFill>
                  <a:srgbClr val="171717"/>
                </a:solidFill>
                <a:effectLst/>
              </a:rPr>
              <a:t>How automated ML works:</a:t>
            </a:r>
          </a:p>
          <a:p>
            <a:pPr algn="l">
              <a:buFont typeface="Wingdings" panose="05000000000000000000" pitchFamily="2" charset="2"/>
              <a:buChar char="v"/>
            </a:pPr>
            <a:r>
              <a:rPr lang="en-US" b="0" i="0" dirty="0">
                <a:solidFill>
                  <a:srgbClr val="171717"/>
                </a:solidFill>
                <a:effectLst/>
              </a:rPr>
              <a:t>During training, Auto ML creates a number of pipelines in parallel that try different algorithms and parameters. </a:t>
            </a:r>
          </a:p>
          <a:p>
            <a:pPr algn="l">
              <a:buFont typeface="Wingdings" panose="05000000000000000000" pitchFamily="2" charset="2"/>
              <a:buChar char="v"/>
            </a:pPr>
            <a:r>
              <a:rPr lang="en-US" b="0" i="0" dirty="0">
                <a:solidFill>
                  <a:srgbClr val="171717"/>
                </a:solidFill>
                <a:effectLst/>
              </a:rPr>
              <a:t>The service iterates through ML algorithms paired with feature selections, where each iteration produces a model with a training score. </a:t>
            </a:r>
          </a:p>
          <a:p>
            <a:pPr algn="l">
              <a:buFont typeface="Wingdings" panose="05000000000000000000" pitchFamily="2" charset="2"/>
              <a:buChar char="v"/>
            </a:pPr>
            <a:r>
              <a:rPr lang="en-US" b="0" i="0" dirty="0">
                <a:solidFill>
                  <a:srgbClr val="171717"/>
                </a:solidFill>
                <a:effectLst/>
              </a:rPr>
              <a:t>The higher the score, the better the model is considered to "fit" your data. It will stop once it hits the exit criteria defined in the experiment.</a:t>
            </a:r>
          </a:p>
          <a:p>
            <a:pPr algn="l">
              <a:buFont typeface="Wingdings" panose="05000000000000000000" pitchFamily="2" charset="2"/>
              <a:buChar char="v"/>
            </a:pPr>
            <a:r>
              <a:rPr lang="en-US" b="0" i="0" dirty="0">
                <a:solidFill>
                  <a:srgbClr val="171717"/>
                </a:solidFill>
                <a:effectLst/>
              </a:rPr>
              <a:t>For Auto </a:t>
            </a:r>
            <a:r>
              <a:rPr lang="en-US" dirty="0">
                <a:solidFill>
                  <a:srgbClr val="171717"/>
                </a:solidFill>
              </a:rPr>
              <a:t>ML </a:t>
            </a:r>
            <a:r>
              <a:rPr lang="en-US" b="0" i="0" dirty="0">
                <a:solidFill>
                  <a:srgbClr val="171717"/>
                </a:solidFill>
                <a:effectLst/>
              </a:rPr>
              <a:t>Experiments, featurization is applied automatically, but can also be customized based on your data. </a:t>
            </a:r>
          </a:p>
          <a:p>
            <a:pPr algn="l">
              <a:buFont typeface="Wingdings" panose="05000000000000000000" pitchFamily="2" charset="2"/>
              <a:buChar char="v"/>
            </a:pPr>
            <a:r>
              <a:rPr lang="en-US" dirty="0">
                <a:solidFill>
                  <a:srgbClr val="171717"/>
                </a:solidFill>
              </a:rPr>
              <a:t>While doing </a:t>
            </a:r>
            <a:r>
              <a:rPr lang="en-US" b="0" i="0" dirty="0">
                <a:solidFill>
                  <a:srgbClr val="171717"/>
                </a:solidFill>
                <a:effectLst/>
              </a:rPr>
              <a:t>experiment, data is automatically scaled or normalized to help algorithms perform well. </a:t>
            </a:r>
          </a:p>
          <a:p>
            <a:pPr algn="l">
              <a:buFont typeface="Wingdings" panose="05000000000000000000" pitchFamily="2" charset="2"/>
              <a:buChar char="v"/>
            </a:pPr>
            <a:r>
              <a:rPr lang="en-US" b="0" i="0" dirty="0">
                <a:solidFill>
                  <a:srgbClr val="171717"/>
                </a:solidFill>
                <a:effectLst/>
              </a:rPr>
              <a:t>AutoML helps </a:t>
            </a:r>
            <a:r>
              <a:rPr lang="en-US" dirty="0"/>
              <a:t>prevent over-fitting and imbalanced data</a:t>
            </a:r>
            <a:r>
              <a:rPr lang="en-US" b="0" i="0" dirty="0">
                <a:solidFill>
                  <a:srgbClr val="171717"/>
                </a:solidFill>
                <a:effectLst/>
              </a:rPr>
              <a:t> in models.</a:t>
            </a:r>
          </a:p>
          <a:p>
            <a:pPr algn="l">
              <a:buFont typeface="Wingdings" panose="05000000000000000000" pitchFamily="2" charset="2"/>
              <a:buChar char="v"/>
            </a:pPr>
            <a:endParaRPr lang="en-US" b="0" i="0" dirty="0">
              <a:solidFill>
                <a:srgbClr val="171717"/>
              </a:solidFill>
              <a:effectLst/>
              <a:latin typeface="Segoe UI" panose="020B0502040204020203" pitchFamily="34" charset="0"/>
            </a:endParaRPr>
          </a:p>
          <a:p>
            <a:endParaRPr lang="en-IN" dirty="0"/>
          </a:p>
        </p:txBody>
      </p:sp>
      <p:pic>
        <p:nvPicPr>
          <p:cNvPr id="4" name="Picture 3">
            <a:extLst>
              <a:ext uri="{FF2B5EF4-FFF2-40B4-BE49-F238E27FC236}">
                <a16:creationId xmlns:a16="http://schemas.microsoft.com/office/drawing/2014/main" id="{F283DB0F-01A4-4D50-967A-2F29212F0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35185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A89C-20F8-496C-85DE-707A4CB0A3EB}"/>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14BD3133-F42B-41DD-90DD-8A8D830419A6}"/>
              </a:ext>
            </a:extLst>
          </p:cNvPr>
          <p:cNvSpPr>
            <a:spLocks noGrp="1"/>
          </p:cNvSpPr>
          <p:nvPr>
            <p:ph idx="1"/>
          </p:nvPr>
        </p:nvSpPr>
        <p:spPr>
          <a:xfrm>
            <a:off x="1097280" y="1845733"/>
            <a:ext cx="10058400" cy="4725663"/>
          </a:xfrm>
        </p:spPr>
        <p:txBody>
          <a:bodyPr>
            <a:normAutofit fontScale="92500" lnSpcReduction="20000"/>
          </a:bodyPr>
          <a:lstStyle/>
          <a:p>
            <a:pPr algn="l"/>
            <a:r>
              <a:rPr lang="en-US" b="1" i="0" u="sng" dirty="0">
                <a:solidFill>
                  <a:srgbClr val="333333"/>
                </a:solidFill>
                <a:effectLst/>
              </a:rPr>
              <a:t>Workflow Of Azure Machine Learning Service:</a:t>
            </a:r>
          </a:p>
          <a:p>
            <a:pPr algn="l">
              <a:buFont typeface="Wingdings" panose="05000000000000000000" pitchFamily="2" charset="2"/>
              <a:buChar char="Ø"/>
            </a:pPr>
            <a:r>
              <a:rPr lang="en-US" b="0" i="0" dirty="0">
                <a:solidFill>
                  <a:srgbClr val="000000"/>
                </a:solidFill>
                <a:effectLst/>
              </a:rPr>
              <a:t>Azure machine learning service workflow is a three-step process that includes:</a:t>
            </a:r>
          </a:p>
          <a:p>
            <a:pPr algn="l">
              <a:buFont typeface="+mj-lt"/>
              <a:buAutoNum type="arabicPeriod"/>
            </a:pPr>
            <a:r>
              <a:rPr lang="en-US" i="0" u="sng" dirty="0">
                <a:solidFill>
                  <a:srgbClr val="000000"/>
                </a:solidFill>
                <a:effectLst/>
              </a:rPr>
              <a:t>Prepare Data</a:t>
            </a:r>
          </a:p>
          <a:p>
            <a:pPr algn="l">
              <a:buFont typeface="+mj-lt"/>
              <a:buAutoNum type="arabicPeriod"/>
            </a:pPr>
            <a:r>
              <a:rPr lang="en-US" i="0" u="sng" dirty="0">
                <a:solidFill>
                  <a:srgbClr val="000000"/>
                </a:solidFill>
                <a:effectLst/>
              </a:rPr>
              <a:t>Experiment</a:t>
            </a:r>
            <a:r>
              <a:rPr lang="en-US" i="0" dirty="0">
                <a:solidFill>
                  <a:srgbClr val="000000"/>
                </a:solidFill>
                <a:effectLst/>
              </a:rPr>
              <a:t> (Build, Train &amp; Test the model)</a:t>
            </a:r>
          </a:p>
          <a:p>
            <a:pPr algn="l">
              <a:buFont typeface="+mj-lt"/>
              <a:buAutoNum type="arabicPeriod"/>
            </a:pPr>
            <a:r>
              <a:rPr lang="en-US" i="0" u="sng" dirty="0">
                <a:solidFill>
                  <a:srgbClr val="000000"/>
                </a:solidFill>
                <a:effectLst/>
              </a:rPr>
              <a:t>Deployment</a:t>
            </a:r>
          </a:p>
          <a:p>
            <a:pPr algn="l"/>
            <a:r>
              <a:rPr lang="en-US" b="1" i="0" u="sng" dirty="0">
                <a:solidFill>
                  <a:srgbClr val="333333"/>
                </a:solidFill>
                <a:effectLst/>
              </a:rPr>
              <a:t>Prepare Data:</a:t>
            </a:r>
          </a:p>
          <a:p>
            <a:pPr algn="l">
              <a:buFont typeface="Courier New" panose="02070309020205020404" pitchFamily="49" charset="0"/>
              <a:buChar char="o"/>
            </a:pPr>
            <a:r>
              <a:rPr lang="en-US" b="0" i="0" dirty="0">
                <a:solidFill>
                  <a:srgbClr val="000000"/>
                </a:solidFill>
                <a:effectLst/>
                <a:latin typeface="OpenSans"/>
              </a:rPr>
              <a:t>This is the first step in creating a machine learning model which includes collecting and processing the data from datastore and datasets.</a:t>
            </a:r>
          </a:p>
          <a:p>
            <a:pPr algn="l"/>
            <a:r>
              <a:rPr lang="en-US" b="1" i="0" u="sng" dirty="0">
                <a:solidFill>
                  <a:srgbClr val="000000"/>
                </a:solidFill>
                <a:effectLst/>
                <a:latin typeface="OpenSans"/>
              </a:rPr>
              <a:t>Datastore</a:t>
            </a:r>
            <a:r>
              <a:rPr lang="en-US" b="1" i="0" dirty="0">
                <a:solidFill>
                  <a:srgbClr val="000000"/>
                </a:solidFill>
                <a:effectLst/>
                <a:latin typeface="OpenSans"/>
              </a:rPr>
              <a:t>:</a:t>
            </a:r>
            <a:r>
              <a:rPr lang="en-US" b="0" i="0" dirty="0">
                <a:solidFill>
                  <a:srgbClr val="000000"/>
                </a:solidFill>
                <a:effectLst/>
                <a:latin typeface="OpenSans"/>
              </a:rPr>
              <a:t> They are used to store connection information to Azure storage services which can be referred to by name and are attached to the workspace.</a:t>
            </a:r>
          </a:p>
          <a:p>
            <a:pPr algn="l">
              <a:buFont typeface="Wingdings" panose="05000000000000000000" pitchFamily="2" charset="2"/>
              <a:buChar char="Ø"/>
            </a:pPr>
            <a:r>
              <a:rPr lang="en-US" b="0" i="0" dirty="0">
                <a:solidFill>
                  <a:srgbClr val="000000"/>
                </a:solidFill>
                <a:effectLst/>
                <a:latin typeface="OpenSans"/>
              </a:rPr>
              <a:t>Some examples of supported Azure storage services that can be registered as datastores are:</a:t>
            </a:r>
          </a:p>
          <a:p>
            <a:pPr algn="l">
              <a:buFont typeface="Wingdings" panose="05000000000000000000" pitchFamily="2" charset="2"/>
              <a:buChar char="ü"/>
            </a:pPr>
            <a:r>
              <a:rPr lang="en-US" b="0" i="0" dirty="0">
                <a:solidFill>
                  <a:srgbClr val="000000"/>
                </a:solidFill>
                <a:effectLst/>
                <a:latin typeface="OpenSans"/>
              </a:rPr>
              <a:t>Azure Data Lake</a:t>
            </a:r>
          </a:p>
          <a:p>
            <a:pPr algn="l">
              <a:buFont typeface="Wingdings" panose="05000000000000000000" pitchFamily="2" charset="2"/>
              <a:buChar char="ü"/>
            </a:pPr>
            <a:r>
              <a:rPr lang="en-US" b="0" i="0" dirty="0">
                <a:solidFill>
                  <a:srgbClr val="000000"/>
                </a:solidFill>
                <a:effectLst/>
                <a:latin typeface="OpenSans"/>
              </a:rPr>
              <a:t>Azure Blob Container</a:t>
            </a:r>
          </a:p>
          <a:p>
            <a:pPr marL="0" indent="0" algn="l">
              <a:buNone/>
            </a:pPr>
            <a:endParaRPr lang="en-US" i="0" u="sng" dirty="0">
              <a:solidFill>
                <a:srgbClr val="000000"/>
              </a:solidFill>
              <a:effectLst/>
            </a:endParaRPr>
          </a:p>
          <a:p>
            <a:endParaRPr lang="en-IN" dirty="0"/>
          </a:p>
        </p:txBody>
      </p:sp>
      <p:pic>
        <p:nvPicPr>
          <p:cNvPr id="4" name="Picture 3">
            <a:extLst>
              <a:ext uri="{FF2B5EF4-FFF2-40B4-BE49-F238E27FC236}">
                <a16:creationId xmlns:a16="http://schemas.microsoft.com/office/drawing/2014/main" id="{E381F4EB-7223-4F8D-AA72-EFC68244E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4003310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778B-CBC8-4F1B-BDCA-00A4422D82C2}"/>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E2214C15-B998-4A8D-BE30-BDCE77589AAD}"/>
              </a:ext>
            </a:extLst>
          </p:cNvPr>
          <p:cNvSpPr>
            <a:spLocks noGrp="1"/>
          </p:cNvSpPr>
          <p:nvPr>
            <p:ph idx="1"/>
          </p:nvPr>
        </p:nvSpPr>
        <p:spPr>
          <a:xfrm>
            <a:off x="1097280" y="1845734"/>
            <a:ext cx="10058400" cy="4471090"/>
          </a:xfrm>
        </p:spPr>
        <p:txBody>
          <a:bodyPr/>
          <a:lstStyle/>
          <a:p>
            <a:pPr algn="l"/>
            <a:r>
              <a:rPr lang="en-US" b="1" i="0" u="sng" dirty="0">
                <a:solidFill>
                  <a:srgbClr val="333333"/>
                </a:solidFill>
                <a:effectLst/>
              </a:rPr>
              <a:t>Experiment:</a:t>
            </a:r>
          </a:p>
          <a:p>
            <a:pPr algn="l">
              <a:buFont typeface="Wingdings" panose="05000000000000000000" pitchFamily="2" charset="2"/>
              <a:buChar char="Ø"/>
            </a:pPr>
            <a:r>
              <a:rPr lang="en-US" b="0" i="0" dirty="0">
                <a:solidFill>
                  <a:srgbClr val="000000"/>
                </a:solidFill>
                <a:effectLst/>
              </a:rPr>
              <a:t>After the data is registered and stored in the dataset, the next step is to build, train, and test the model.</a:t>
            </a:r>
          </a:p>
          <a:p>
            <a:pPr algn="l"/>
            <a:r>
              <a:rPr lang="en-US" i="0" u="sng" dirty="0">
                <a:solidFill>
                  <a:srgbClr val="000000"/>
                </a:solidFill>
                <a:effectLst/>
              </a:rPr>
              <a:t>Model:</a:t>
            </a:r>
            <a:r>
              <a:rPr lang="en-US" i="0" dirty="0">
                <a:solidFill>
                  <a:srgbClr val="000000"/>
                </a:solidFill>
                <a:effectLst/>
              </a:rPr>
              <a:t> It</a:t>
            </a:r>
            <a:r>
              <a:rPr lang="en-US" b="0" i="0" dirty="0">
                <a:solidFill>
                  <a:srgbClr val="000000"/>
                </a:solidFill>
                <a:effectLst/>
              </a:rPr>
              <a:t> is a piece of code that takes input and produces the output for the given inputs. While developing a machine learning model, it requires selecting an algorithm, availing data, and tuning of hyperparameters. Training includes an iterative process which provides a trained model inheriting what it learned from the training process. The model is obtained by executing in Azure Machine Learning.</a:t>
            </a:r>
          </a:p>
          <a:p>
            <a:pPr algn="l"/>
            <a:r>
              <a:rPr lang="en-US" b="1" i="0" u="sng" dirty="0">
                <a:solidFill>
                  <a:srgbClr val="333333"/>
                </a:solidFill>
                <a:effectLst/>
              </a:rPr>
              <a:t>Deployment:</a:t>
            </a:r>
          </a:p>
          <a:p>
            <a:pPr algn="l">
              <a:buFont typeface="Wingdings" panose="05000000000000000000" pitchFamily="2" charset="2"/>
              <a:buChar char="Ø"/>
            </a:pPr>
            <a:r>
              <a:rPr lang="en-US" b="0" i="0" dirty="0">
                <a:solidFill>
                  <a:srgbClr val="000000"/>
                </a:solidFill>
                <a:effectLst/>
              </a:rPr>
              <a:t>Once the model is trained and tested, it is stored in the model registry and then deployed in web service.</a:t>
            </a:r>
            <a:r>
              <a:rPr lang="en-US" b="1" i="0" dirty="0">
                <a:solidFill>
                  <a:srgbClr val="000000"/>
                </a:solidFill>
                <a:effectLst/>
                <a:latin typeface="OpenSans"/>
              </a:rPr>
              <a:t> </a:t>
            </a:r>
            <a:r>
              <a:rPr lang="en-US" b="0" i="0" dirty="0">
                <a:solidFill>
                  <a:srgbClr val="000000"/>
                </a:solidFill>
                <a:effectLst/>
                <a:latin typeface="OpenSans"/>
              </a:rPr>
              <a:t>The registered model is deployed as a service endpoint. It instantiates the image into a web service that is further hosted over the cloud or into an IoT module for using it in an integrated device deployment.</a:t>
            </a:r>
            <a:endParaRPr lang="en-IN" dirty="0"/>
          </a:p>
        </p:txBody>
      </p:sp>
      <p:pic>
        <p:nvPicPr>
          <p:cNvPr id="4" name="Picture 3">
            <a:extLst>
              <a:ext uri="{FF2B5EF4-FFF2-40B4-BE49-F238E27FC236}">
                <a16:creationId xmlns:a16="http://schemas.microsoft.com/office/drawing/2014/main" id="{9C809663-20A2-4ADC-BAB3-8D4532E0F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170392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6869-462B-4B30-BD70-696691C5CFAD}"/>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C55881A3-5CB7-4B6E-A0A1-FA236D7D78A6}"/>
              </a:ext>
            </a:extLst>
          </p:cNvPr>
          <p:cNvSpPr>
            <a:spLocks noGrp="1"/>
          </p:cNvSpPr>
          <p:nvPr>
            <p:ph idx="1"/>
          </p:nvPr>
        </p:nvSpPr>
        <p:spPr>
          <a:xfrm>
            <a:off x="1097280" y="1737360"/>
            <a:ext cx="10058400" cy="4598126"/>
          </a:xfrm>
        </p:spPr>
        <p:txBody>
          <a:bodyPr/>
          <a:lstStyle/>
          <a:p>
            <a:r>
              <a:rPr lang="en-IN" b="1" i="0" u="sng" dirty="0">
                <a:solidFill>
                  <a:srgbClr val="333333"/>
                </a:solidFill>
                <a:effectLst/>
              </a:rPr>
              <a:t>Azure Blob Storage:</a:t>
            </a:r>
          </a:p>
          <a:p>
            <a:pPr>
              <a:buFont typeface="Wingdings" panose="05000000000000000000" pitchFamily="2" charset="2"/>
              <a:buChar char="v"/>
            </a:pPr>
            <a:r>
              <a:rPr lang="en-US" b="0" i="0" dirty="0">
                <a:solidFill>
                  <a:srgbClr val="000000"/>
                </a:solidFill>
                <a:effectLst/>
              </a:rPr>
              <a:t>Blob storage act as the persistent store, where the data is stored for a long time. Every blob resides inside a container. </a:t>
            </a:r>
          </a:p>
          <a:p>
            <a:pPr>
              <a:buFont typeface="Wingdings" panose="05000000000000000000" pitchFamily="2" charset="2"/>
              <a:buChar char="v"/>
            </a:pPr>
            <a:r>
              <a:rPr lang="en-US" b="0" i="0" dirty="0">
                <a:solidFill>
                  <a:srgbClr val="171717"/>
                </a:solidFill>
                <a:effectLst/>
              </a:rPr>
              <a:t>Blob storage is optimized for storing massive amounts of unstructured data.</a:t>
            </a:r>
            <a:endParaRPr lang="en-US" b="0" i="0" dirty="0">
              <a:solidFill>
                <a:srgbClr val="000000"/>
              </a:solidFill>
              <a:effectLst/>
            </a:endParaRPr>
          </a:p>
          <a:p>
            <a:pPr>
              <a:buFont typeface="Wingdings" panose="05000000000000000000" pitchFamily="2" charset="2"/>
              <a:buChar char="v"/>
            </a:pPr>
            <a:r>
              <a:rPr lang="en-US" b="0" i="0" dirty="0">
                <a:solidFill>
                  <a:srgbClr val="000000"/>
                </a:solidFill>
                <a:effectLst/>
              </a:rPr>
              <a:t>One of the advantages of Blob Storage is that it offers zone-wise redundant processes.</a:t>
            </a:r>
          </a:p>
          <a:p>
            <a:pPr>
              <a:buFont typeface="Wingdings" panose="05000000000000000000" pitchFamily="2" charset="2"/>
              <a:buChar char="v"/>
            </a:pPr>
            <a:r>
              <a:rPr lang="en-US" b="0" i="0" dirty="0">
                <a:solidFill>
                  <a:srgbClr val="000000"/>
                </a:solidFill>
                <a:effectLst/>
              </a:rPr>
              <a:t> Different copies of data are created in the same zone or across two separate zones in a zone redundant.</a:t>
            </a:r>
          </a:p>
          <a:p>
            <a:pPr>
              <a:buFont typeface="Wingdings" panose="05000000000000000000" pitchFamily="2" charset="2"/>
              <a:buChar char="v"/>
            </a:pPr>
            <a:r>
              <a:rPr lang="en-US" b="0" i="0" dirty="0">
                <a:solidFill>
                  <a:srgbClr val="000000"/>
                </a:solidFill>
                <a:effectLst/>
              </a:rPr>
              <a:t> So, creating copies in two distinct zones helps in data recovery.  If one of the zones faces any failure, then the Azure redundant process can still help retain data. </a:t>
            </a:r>
          </a:p>
          <a:p>
            <a:pPr>
              <a:buFont typeface="Wingdings" panose="05000000000000000000" pitchFamily="2" charset="2"/>
              <a:buChar char="v"/>
            </a:pPr>
            <a:r>
              <a:rPr lang="en-US" b="0" i="0" dirty="0">
                <a:solidFill>
                  <a:srgbClr val="000000"/>
                </a:solidFill>
                <a:effectLst/>
              </a:rPr>
              <a:t>It even allows data read options from another location.</a:t>
            </a:r>
            <a:endParaRPr lang="en-IN" b="1" i="0" u="sng" dirty="0">
              <a:solidFill>
                <a:srgbClr val="333333"/>
              </a:solidFill>
              <a:effectLst/>
            </a:endParaRPr>
          </a:p>
          <a:p>
            <a:endParaRPr lang="en-IN" dirty="0"/>
          </a:p>
        </p:txBody>
      </p:sp>
      <p:pic>
        <p:nvPicPr>
          <p:cNvPr id="4" name="Picture 3">
            <a:extLst>
              <a:ext uri="{FF2B5EF4-FFF2-40B4-BE49-F238E27FC236}">
                <a16:creationId xmlns:a16="http://schemas.microsoft.com/office/drawing/2014/main" id="{00934747-4B7C-4A64-9FAB-83139DF33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267500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8B44-4C2E-405B-B6A9-D926D5AE6E85}"/>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5A418D90-B3BB-4834-9065-B67B1E24BFCC}"/>
              </a:ext>
            </a:extLst>
          </p:cNvPr>
          <p:cNvSpPr>
            <a:spLocks noGrp="1"/>
          </p:cNvSpPr>
          <p:nvPr>
            <p:ph idx="1"/>
          </p:nvPr>
        </p:nvSpPr>
        <p:spPr>
          <a:xfrm>
            <a:off x="1097280" y="1845733"/>
            <a:ext cx="10058400" cy="4545735"/>
          </a:xfrm>
        </p:spPr>
        <p:txBody>
          <a:bodyPr>
            <a:normAutofit/>
          </a:bodyPr>
          <a:lstStyle/>
          <a:p>
            <a:pPr algn="l"/>
            <a:r>
              <a:rPr lang="en-US" b="1" i="0" u="sng" dirty="0">
                <a:solidFill>
                  <a:srgbClr val="333333"/>
                </a:solidFill>
                <a:effectLst/>
              </a:rPr>
              <a:t>Blob Storage Features:</a:t>
            </a:r>
          </a:p>
          <a:p>
            <a:pPr algn="l">
              <a:buFont typeface="Wingdings" panose="05000000000000000000" pitchFamily="2" charset="2"/>
              <a:buChar char="v"/>
            </a:pPr>
            <a:r>
              <a:rPr lang="en-US" i="0" u="sng" dirty="0">
                <a:solidFill>
                  <a:srgbClr val="000000"/>
                </a:solidFill>
                <a:effectLst/>
              </a:rPr>
              <a:t>Store Unstructured Data </a:t>
            </a:r>
            <a:r>
              <a:rPr lang="en-US" b="1" i="0" dirty="0">
                <a:solidFill>
                  <a:srgbClr val="000000"/>
                </a:solidFill>
                <a:effectLst/>
              </a:rPr>
              <a:t>– </a:t>
            </a:r>
            <a:r>
              <a:rPr lang="en-US" b="0" i="0" dirty="0">
                <a:solidFill>
                  <a:srgbClr val="000000"/>
                </a:solidFill>
                <a:effectLst/>
              </a:rPr>
              <a:t>All the unstructured data like images, videos, and audio can be stored in Blob.</a:t>
            </a:r>
          </a:p>
          <a:p>
            <a:pPr algn="l">
              <a:buFont typeface="Wingdings" panose="05000000000000000000" pitchFamily="2" charset="2"/>
              <a:buChar char="v"/>
            </a:pPr>
            <a:r>
              <a:rPr lang="en-US" i="0" u="sng" dirty="0">
                <a:solidFill>
                  <a:srgbClr val="000000"/>
                </a:solidFill>
                <a:effectLst/>
              </a:rPr>
              <a:t>Secured</a:t>
            </a:r>
            <a:r>
              <a:rPr lang="en-US" b="1" i="0" dirty="0">
                <a:solidFill>
                  <a:srgbClr val="000000"/>
                </a:solidFill>
                <a:effectLst/>
              </a:rPr>
              <a:t> – </a:t>
            </a:r>
            <a:r>
              <a:rPr lang="en-US" b="0" i="0" dirty="0">
                <a:solidFill>
                  <a:srgbClr val="000000"/>
                </a:solidFill>
                <a:effectLst/>
              </a:rPr>
              <a:t>Blob provides utmost security by following encryption technology, RBAC, and Active Directory.</a:t>
            </a:r>
          </a:p>
          <a:p>
            <a:pPr>
              <a:buFont typeface="Wingdings" panose="05000000000000000000" pitchFamily="2" charset="2"/>
              <a:buChar char="v"/>
            </a:pPr>
            <a:r>
              <a:rPr lang="en-US" i="0" u="sng" dirty="0">
                <a:solidFill>
                  <a:srgbClr val="000000"/>
                </a:solidFill>
                <a:effectLst/>
              </a:rPr>
              <a:t>Cloud Applications </a:t>
            </a:r>
            <a:r>
              <a:rPr lang="en-US" b="1" i="0" dirty="0">
                <a:solidFill>
                  <a:srgbClr val="000000"/>
                </a:solidFill>
                <a:effectLst/>
              </a:rPr>
              <a:t>– </a:t>
            </a:r>
            <a:r>
              <a:rPr lang="en-US" b="0" i="0" dirty="0">
                <a:solidFill>
                  <a:srgbClr val="000000"/>
                </a:solidFill>
                <a:effectLst/>
              </a:rPr>
              <a:t>Moreover, it is built keeping in mind the storage demand for developing mobile and web applications. Blob Storage also supports various languages such as Python,. NET</a:t>
            </a:r>
            <a:r>
              <a:rPr lang="en-US" dirty="0">
                <a:solidFill>
                  <a:srgbClr val="000000"/>
                </a:solidFill>
              </a:rPr>
              <a:t> etc. </a:t>
            </a:r>
            <a:endParaRPr lang="en-US" b="0" i="0" dirty="0">
              <a:solidFill>
                <a:srgbClr val="000000"/>
              </a:solidFill>
              <a:effectLst/>
            </a:endParaRPr>
          </a:p>
          <a:p>
            <a:pPr algn="l">
              <a:buFont typeface="Wingdings" panose="05000000000000000000" pitchFamily="2" charset="2"/>
              <a:buChar char="v"/>
            </a:pPr>
            <a:r>
              <a:rPr lang="en-US" i="0" u="sng" dirty="0">
                <a:solidFill>
                  <a:srgbClr val="000000"/>
                </a:solidFill>
                <a:effectLst/>
              </a:rPr>
              <a:t>Cost-effectiveness </a:t>
            </a:r>
            <a:r>
              <a:rPr lang="en-US" b="1" i="0" dirty="0">
                <a:solidFill>
                  <a:srgbClr val="000000"/>
                </a:solidFill>
                <a:effectLst/>
              </a:rPr>
              <a:t>– </a:t>
            </a:r>
            <a:r>
              <a:rPr lang="en-US" b="0" i="0" dirty="0">
                <a:solidFill>
                  <a:srgbClr val="000000"/>
                </a:solidFill>
                <a:effectLst/>
              </a:rPr>
              <a:t>Blob storage contains different tiers that help store a massive amount of data in a cost-efficient manner. Due to its lifecycle management, it becomes easy to manage those huge volume data.</a:t>
            </a:r>
          </a:p>
          <a:p>
            <a:endParaRPr lang="en-IN" dirty="0"/>
          </a:p>
        </p:txBody>
      </p:sp>
      <p:pic>
        <p:nvPicPr>
          <p:cNvPr id="4" name="Picture 3">
            <a:extLst>
              <a:ext uri="{FF2B5EF4-FFF2-40B4-BE49-F238E27FC236}">
                <a16:creationId xmlns:a16="http://schemas.microsoft.com/office/drawing/2014/main" id="{BD36F2DF-18C5-4496-86CE-7CCDD5F22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305307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5977-C8C8-4B6D-83B1-DD67B35F98C0}"/>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3AA945CA-CAFE-4391-9728-A98E9A238067}"/>
              </a:ext>
            </a:extLst>
          </p:cNvPr>
          <p:cNvSpPr>
            <a:spLocks noGrp="1"/>
          </p:cNvSpPr>
          <p:nvPr>
            <p:ph idx="1"/>
          </p:nvPr>
        </p:nvSpPr>
        <p:spPr/>
        <p:txBody>
          <a:bodyPr/>
          <a:lstStyle/>
          <a:p>
            <a:pPr algn="l"/>
            <a:r>
              <a:rPr lang="en-US" b="1" i="0" u="sng" dirty="0">
                <a:solidFill>
                  <a:srgbClr val="333333"/>
                </a:solidFill>
                <a:effectLst/>
              </a:rPr>
              <a:t>Blob Storage Pricing:</a:t>
            </a:r>
          </a:p>
          <a:p>
            <a:pPr algn="l">
              <a:buFont typeface="Wingdings" panose="05000000000000000000" pitchFamily="2" charset="2"/>
              <a:buChar char="ü"/>
            </a:pPr>
            <a:r>
              <a:rPr lang="en-US" i="0" u="sng" dirty="0">
                <a:solidFill>
                  <a:srgbClr val="000000"/>
                </a:solidFill>
                <a:effectLst/>
              </a:rPr>
              <a:t>Hot Access </a:t>
            </a:r>
            <a:r>
              <a:rPr lang="en-US" b="1" i="0" dirty="0">
                <a:solidFill>
                  <a:srgbClr val="000000"/>
                </a:solidFill>
                <a:effectLst/>
              </a:rPr>
              <a:t>– </a:t>
            </a:r>
            <a:r>
              <a:rPr lang="en-US" b="0" i="0" dirty="0">
                <a:solidFill>
                  <a:srgbClr val="000000"/>
                </a:solidFill>
                <a:effectLst/>
              </a:rPr>
              <a:t>Data that is frequently used is stored in hot storage. It stores data utilized during migration processing. The storage cost is higher than Cool and Archive access but, the access cost is lower than the other two.</a:t>
            </a:r>
          </a:p>
          <a:p>
            <a:pPr algn="l">
              <a:buFont typeface="Wingdings" panose="05000000000000000000" pitchFamily="2" charset="2"/>
              <a:buChar char="ü"/>
            </a:pPr>
            <a:r>
              <a:rPr lang="en-US" i="0" u="sng" dirty="0">
                <a:solidFill>
                  <a:srgbClr val="000000"/>
                </a:solidFill>
                <a:effectLst/>
              </a:rPr>
              <a:t>Cool Access </a:t>
            </a:r>
            <a:r>
              <a:rPr lang="en-US" b="1" i="0" dirty="0">
                <a:solidFill>
                  <a:srgbClr val="000000"/>
                </a:solidFill>
                <a:effectLst/>
              </a:rPr>
              <a:t>– </a:t>
            </a:r>
            <a:r>
              <a:rPr lang="en-US" b="0" i="0" dirty="0">
                <a:solidFill>
                  <a:srgbClr val="000000"/>
                </a:solidFill>
                <a:effectLst/>
              </a:rPr>
              <a:t>This tier helps store the data that is not accessed frequently. Its storage cost is lower, but the access cost is more than the Hot tier. It contains data that is going to stay for 30 days or more.</a:t>
            </a:r>
          </a:p>
          <a:p>
            <a:pPr algn="l">
              <a:buFont typeface="Wingdings" panose="05000000000000000000" pitchFamily="2" charset="2"/>
              <a:buChar char="ü"/>
            </a:pPr>
            <a:r>
              <a:rPr lang="en-US" i="0" u="sng" dirty="0">
                <a:solidFill>
                  <a:srgbClr val="000000"/>
                </a:solidFill>
                <a:effectLst/>
              </a:rPr>
              <a:t>Archive Access </a:t>
            </a:r>
            <a:r>
              <a:rPr lang="en-US" b="1" i="0" dirty="0">
                <a:solidFill>
                  <a:srgbClr val="000000"/>
                </a:solidFill>
                <a:effectLst/>
              </a:rPr>
              <a:t>– </a:t>
            </a:r>
            <a:r>
              <a:rPr lang="en-US" b="0" i="0" dirty="0">
                <a:solidFill>
                  <a:srgbClr val="000000"/>
                </a:solidFill>
                <a:effectLst/>
              </a:rPr>
              <a:t>Data in this tier is stored for more than 180 days. The data stored in this tier are seldom accessed. </a:t>
            </a:r>
          </a:p>
          <a:p>
            <a:pPr algn="l">
              <a:buFont typeface="Wingdings" panose="05000000000000000000" pitchFamily="2" charset="2"/>
              <a:buChar char="v"/>
            </a:pPr>
            <a:r>
              <a:rPr lang="en-US" b="0" i="0" dirty="0">
                <a:solidFill>
                  <a:srgbClr val="000000"/>
                </a:solidFill>
                <a:effectLst/>
              </a:rPr>
              <a:t>It has a lower storage cost but a higher accessing cost. Also, it takes time while retrieving the data because data is often considered to be in offline mode.</a:t>
            </a:r>
          </a:p>
          <a:p>
            <a:endParaRPr lang="en-IN" dirty="0"/>
          </a:p>
        </p:txBody>
      </p:sp>
      <p:pic>
        <p:nvPicPr>
          <p:cNvPr id="4" name="Picture 3">
            <a:extLst>
              <a:ext uri="{FF2B5EF4-FFF2-40B4-BE49-F238E27FC236}">
                <a16:creationId xmlns:a16="http://schemas.microsoft.com/office/drawing/2014/main" id="{DC67A87F-25A1-4E22-8CAA-FADD56689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1461106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96C2-D38D-4662-865E-F081822DA28A}"/>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C67E1D6D-1CEE-478A-B993-2D10281DA5EE}"/>
              </a:ext>
            </a:extLst>
          </p:cNvPr>
          <p:cNvSpPr>
            <a:spLocks noGrp="1"/>
          </p:cNvSpPr>
          <p:nvPr>
            <p:ph idx="1"/>
          </p:nvPr>
        </p:nvSpPr>
        <p:spPr>
          <a:xfrm>
            <a:off x="1097280" y="1737360"/>
            <a:ext cx="10058400" cy="4607456"/>
          </a:xfrm>
        </p:spPr>
        <p:txBody>
          <a:bodyPr>
            <a:normAutofit/>
          </a:bodyPr>
          <a:lstStyle/>
          <a:p>
            <a:pPr marL="0" indent="0">
              <a:buNone/>
            </a:pPr>
            <a:r>
              <a:rPr lang="en-US" b="1" i="0" u="sng" dirty="0">
                <a:solidFill>
                  <a:srgbClr val="333333"/>
                </a:solidFill>
                <a:effectLst/>
              </a:rPr>
              <a:t>Why Choose Azure Blob Storage:</a:t>
            </a:r>
          </a:p>
          <a:p>
            <a:pPr algn="l">
              <a:buFont typeface="Wingdings" panose="05000000000000000000" pitchFamily="2" charset="2"/>
              <a:buChar char="v"/>
            </a:pPr>
            <a:r>
              <a:rPr lang="en-US" b="0" i="0" dirty="0">
                <a:solidFill>
                  <a:srgbClr val="000000"/>
                </a:solidFill>
                <a:effectLst/>
              </a:rPr>
              <a:t>Azure Blob Storage is created for storing unstructured data. One can opt for Blob Storage for streaming audio and video files.</a:t>
            </a:r>
          </a:p>
          <a:p>
            <a:pPr algn="l">
              <a:buFont typeface="Wingdings" panose="05000000000000000000" pitchFamily="2" charset="2"/>
              <a:buChar char="v"/>
            </a:pPr>
            <a:r>
              <a:rPr lang="en-US" b="0" i="0" dirty="0">
                <a:solidFill>
                  <a:srgbClr val="000000"/>
                </a:solidFill>
                <a:effectLst/>
              </a:rPr>
              <a:t>Likewise, Blob storage is also used for storing data during backup, archiving, restoring, and recovering. Extensive volume data used for analysis by Azure services are also stored here.</a:t>
            </a:r>
          </a:p>
          <a:p>
            <a:pPr algn="l">
              <a:buFont typeface="Wingdings" panose="05000000000000000000" pitchFamily="2" charset="2"/>
              <a:buChar char="v"/>
            </a:pPr>
            <a:r>
              <a:rPr lang="en-US" b="0" i="0" dirty="0">
                <a:solidFill>
                  <a:srgbClr val="000000"/>
                </a:solidFill>
                <a:effectLst/>
              </a:rPr>
              <a:t>Similarly, one can go for Blob Storage when uploading large files. Azure Blob storage breaks the large files into smaller chunks, and these chunks get uploaded individually. After uploading these chunks, they get merged into a single initial file.</a:t>
            </a:r>
          </a:p>
          <a:p>
            <a:pPr algn="l">
              <a:buFont typeface="Wingdings" panose="05000000000000000000" pitchFamily="2" charset="2"/>
              <a:buChar char="v"/>
            </a:pPr>
            <a:r>
              <a:rPr lang="en-US" b="0" i="0" dirty="0">
                <a:solidFill>
                  <a:srgbClr val="000000"/>
                </a:solidFill>
                <a:effectLst/>
              </a:rPr>
              <a:t>Azure Blob storage also allows the storage of files and documents for providing distributed access.</a:t>
            </a:r>
            <a:r>
              <a:rPr lang="en-US" dirty="0">
                <a:solidFill>
                  <a:srgbClr val="000000"/>
                </a:solidFill>
              </a:rPr>
              <a:t>i</a:t>
            </a:r>
            <a:r>
              <a:rPr lang="en-US" b="0" i="0" dirty="0">
                <a:solidFill>
                  <a:srgbClr val="000000"/>
                </a:solidFill>
                <a:effectLst/>
              </a:rPr>
              <a:t>n addition to it, it can also be used for off-loading excess content from the servers to minimize the load.</a:t>
            </a:r>
          </a:p>
          <a:p>
            <a:endParaRPr lang="en-IN" dirty="0"/>
          </a:p>
        </p:txBody>
      </p:sp>
      <p:pic>
        <p:nvPicPr>
          <p:cNvPr id="4" name="Picture 3">
            <a:extLst>
              <a:ext uri="{FF2B5EF4-FFF2-40B4-BE49-F238E27FC236}">
                <a16:creationId xmlns:a16="http://schemas.microsoft.com/office/drawing/2014/main" id="{2FE1FF76-06FC-445C-A4C5-0D5E8E81A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49913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D0E5AE-11ED-484B-A978-04A03592AD5D}"/>
              </a:ext>
            </a:extLst>
          </p:cNvPr>
          <p:cNvSpPr>
            <a:spLocks noGrp="1"/>
          </p:cNvSpPr>
          <p:nvPr>
            <p:ph type="title"/>
          </p:nvPr>
        </p:nvSpPr>
        <p:spPr/>
        <p:txBody>
          <a:bodyPr/>
          <a:lstStyle/>
          <a:p>
            <a:br>
              <a:rPr lang="en-IN" dirty="0"/>
            </a:br>
            <a:r>
              <a:rPr lang="en-IN" sz="2800" dirty="0"/>
              <a:t>AZURE ML</a:t>
            </a:r>
          </a:p>
        </p:txBody>
      </p:sp>
      <p:sp>
        <p:nvSpPr>
          <p:cNvPr id="8" name="Content Placeholder 7">
            <a:extLst>
              <a:ext uri="{FF2B5EF4-FFF2-40B4-BE49-F238E27FC236}">
                <a16:creationId xmlns:a16="http://schemas.microsoft.com/office/drawing/2014/main" id="{E483D42F-8045-4DDB-AFAE-07883F8A6AE6}"/>
              </a:ext>
            </a:extLst>
          </p:cNvPr>
          <p:cNvSpPr>
            <a:spLocks noGrp="1"/>
          </p:cNvSpPr>
          <p:nvPr>
            <p:ph idx="1"/>
          </p:nvPr>
        </p:nvSpPr>
        <p:spPr>
          <a:xfrm>
            <a:off x="1097280" y="1845734"/>
            <a:ext cx="10058400" cy="4555066"/>
          </a:xfrm>
        </p:spPr>
        <p:txBody>
          <a:bodyPr>
            <a:normAutofit lnSpcReduction="10000"/>
          </a:bodyPr>
          <a:lstStyle/>
          <a:p>
            <a:r>
              <a:rPr lang="en-US" b="1" u="sng" dirty="0">
                <a:solidFill>
                  <a:srgbClr val="0E101A"/>
                </a:solidFill>
                <a:effectLst/>
              </a:rPr>
              <a:t>Azure Machine Learning Service:</a:t>
            </a:r>
            <a:r>
              <a:rPr lang="en-US" dirty="0">
                <a:solidFill>
                  <a:srgbClr val="0E101A"/>
                </a:solidFill>
                <a:effectLst/>
              </a:rPr>
              <a:t> is</a:t>
            </a:r>
            <a:r>
              <a:rPr lang="en-US" dirty="0"/>
              <a:t> a fully managed cloud service that is used to train, deploy, and manage azure machine learning models.</a:t>
            </a:r>
          </a:p>
          <a:p>
            <a:pPr>
              <a:buFont typeface="Wingdings" panose="05000000000000000000" pitchFamily="2" charset="2"/>
              <a:buChar char="v"/>
            </a:pPr>
            <a:r>
              <a:rPr lang="en-US" dirty="0"/>
              <a:t>Machine learning professionals can use it in their day-to-day workflows: Train and deploy models, and manage MLOps.</a:t>
            </a:r>
          </a:p>
          <a:p>
            <a:pPr>
              <a:buFont typeface="Wingdings" panose="05000000000000000000" pitchFamily="2" charset="2"/>
              <a:buChar char="v"/>
            </a:pPr>
            <a:r>
              <a:rPr lang="en-US" dirty="0"/>
              <a:t>You can create a model in Azure Machine Learning or use a model built from an open-source platform, such as Pytorch, TensorFlow, or sci-kit-learn. MLOps tools help you monitor, retrain, and redeploy models.</a:t>
            </a:r>
          </a:p>
          <a:p>
            <a:pPr>
              <a:buFont typeface="Wingdings" panose="05000000000000000000" pitchFamily="2" charset="2"/>
              <a:buChar char="v"/>
            </a:pPr>
            <a:r>
              <a:rPr lang="en-US" u="sng" dirty="0">
                <a:solidFill>
                  <a:srgbClr val="0E101A"/>
                </a:solidFill>
                <a:effectLst/>
              </a:rPr>
              <a:t>Azure Machine Learning Service </a:t>
            </a:r>
            <a:r>
              <a:rPr lang="en-US" dirty="0"/>
              <a:t>is an enterprise-level service for building and deploying machine learning models. It allows us to create, test, manage, deploy, or monitor ML models in a scalable cloud-based environment. It supports numerous open-source packages available in Python such as TensorFlow, Matplotlib, and sci-kit-learn.</a:t>
            </a:r>
          </a:p>
          <a:p>
            <a:pPr algn="l">
              <a:buFont typeface="Wingdings" panose="05000000000000000000" pitchFamily="2" charset="2"/>
              <a:buChar char="v"/>
            </a:pPr>
            <a:r>
              <a:rPr lang="en-US" u="sng" dirty="0">
                <a:solidFill>
                  <a:srgbClr val="000000"/>
                </a:solidFill>
              </a:rPr>
              <a:t>Main feature</a:t>
            </a:r>
            <a:r>
              <a:rPr lang="en-US" dirty="0">
                <a:solidFill>
                  <a:srgbClr val="000000"/>
                </a:solidFill>
              </a:rPr>
              <a:t>: </a:t>
            </a:r>
            <a:r>
              <a:rPr lang="en-US" b="0" i="0" dirty="0">
                <a:solidFill>
                  <a:srgbClr val="000000"/>
                </a:solidFill>
                <a:effectLst/>
              </a:rPr>
              <a:t>It has the potential to auto-train and auto-tune a model.</a:t>
            </a:r>
          </a:p>
          <a:p>
            <a:pPr algn="l">
              <a:buFont typeface="Wingdings" panose="05000000000000000000" pitchFamily="2" charset="2"/>
              <a:buChar char="v"/>
            </a:pPr>
            <a:r>
              <a:rPr lang="en-US" b="0" i="0" dirty="0">
                <a:solidFill>
                  <a:srgbClr val="000000"/>
                </a:solidFill>
                <a:effectLst/>
              </a:rPr>
              <a:t>The model can be trained on a local machine and then deployed on the cloud.</a:t>
            </a:r>
          </a:p>
          <a:p>
            <a:pPr>
              <a:buFont typeface="Wingdings" panose="05000000000000000000" pitchFamily="2" charset="2"/>
              <a:buChar char="v"/>
            </a:pPr>
            <a:endParaRPr lang="en-IN" dirty="0"/>
          </a:p>
        </p:txBody>
      </p:sp>
      <p:pic>
        <p:nvPicPr>
          <p:cNvPr id="9" name="Picture 8">
            <a:extLst>
              <a:ext uri="{FF2B5EF4-FFF2-40B4-BE49-F238E27FC236}">
                <a16:creationId xmlns:a16="http://schemas.microsoft.com/office/drawing/2014/main" id="{104CEF34-7747-456E-9ECF-78287FF61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2783534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D6DB-43BC-4FB7-87FE-7790F8F23F2A}"/>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6252F45E-8120-4279-B789-30FFE6F61505}"/>
              </a:ext>
            </a:extLst>
          </p:cNvPr>
          <p:cNvSpPr>
            <a:spLocks noGrp="1"/>
          </p:cNvSpPr>
          <p:nvPr>
            <p:ph idx="1"/>
          </p:nvPr>
        </p:nvSpPr>
        <p:spPr/>
        <p:txBody>
          <a:bodyPr/>
          <a:lstStyle/>
          <a:p>
            <a:pPr algn="l"/>
            <a:r>
              <a:rPr lang="en-US" b="1" i="0" u="sng" dirty="0">
                <a:solidFill>
                  <a:srgbClr val="171717"/>
                </a:solidFill>
                <a:effectLst/>
              </a:rPr>
              <a:t>Blob storage resources:</a:t>
            </a:r>
          </a:p>
          <a:p>
            <a:pPr algn="l">
              <a:buFont typeface="Wingdings" panose="05000000000000000000" pitchFamily="2" charset="2"/>
              <a:buChar char="Ø"/>
            </a:pPr>
            <a:r>
              <a:rPr lang="en-US" b="0" i="0" dirty="0">
                <a:solidFill>
                  <a:srgbClr val="171717"/>
                </a:solidFill>
                <a:effectLst/>
              </a:rPr>
              <a:t>Blob storage offers three types of resources:</a:t>
            </a:r>
          </a:p>
          <a:p>
            <a:pPr algn="l">
              <a:buFont typeface="Wingdings" panose="05000000000000000000" pitchFamily="2" charset="2"/>
              <a:buChar char="ü"/>
            </a:pPr>
            <a:r>
              <a:rPr lang="en-US" b="0" i="0" dirty="0">
                <a:solidFill>
                  <a:srgbClr val="171717"/>
                </a:solidFill>
                <a:effectLst/>
              </a:rPr>
              <a:t>The </a:t>
            </a:r>
            <a:r>
              <a:rPr lang="en-US" i="0" u="sng" dirty="0">
                <a:solidFill>
                  <a:srgbClr val="171717"/>
                </a:solidFill>
                <a:effectLst/>
              </a:rPr>
              <a:t>storage account</a:t>
            </a:r>
          </a:p>
          <a:p>
            <a:pPr algn="l">
              <a:buFont typeface="Wingdings" panose="05000000000000000000" pitchFamily="2" charset="2"/>
              <a:buChar char="ü"/>
            </a:pPr>
            <a:r>
              <a:rPr lang="en-US" b="0" i="0" dirty="0">
                <a:solidFill>
                  <a:srgbClr val="171717"/>
                </a:solidFill>
                <a:effectLst/>
              </a:rPr>
              <a:t>A </a:t>
            </a:r>
            <a:r>
              <a:rPr lang="en-US" i="0" u="sng" dirty="0">
                <a:solidFill>
                  <a:srgbClr val="171717"/>
                </a:solidFill>
                <a:effectLst/>
              </a:rPr>
              <a:t>container</a:t>
            </a:r>
            <a:r>
              <a:rPr lang="en-US" b="0" i="0" dirty="0">
                <a:solidFill>
                  <a:srgbClr val="171717"/>
                </a:solidFill>
                <a:effectLst/>
              </a:rPr>
              <a:t> in the storage account</a:t>
            </a:r>
          </a:p>
          <a:p>
            <a:pPr algn="l">
              <a:buFont typeface="Wingdings" panose="05000000000000000000" pitchFamily="2" charset="2"/>
              <a:buChar char="ü"/>
            </a:pPr>
            <a:r>
              <a:rPr lang="en-US" b="0" i="0" dirty="0">
                <a:solidFill>
                  <a:srgbClr val="171717"/>
                </a:solidFill>
                <a:effectLst/>
              </a:rPr>
              <a:t>A </a:t>
            </a:r>
            <a:r>
              <a:rPr lang="en-US" i="0" u="sng" dirty="0">
                <a:solidFill>
                  <a:srgbClr val="171717"/>
                </a:solidFill>
                <a:effectLst/>
              </a:rPr>
              <a:t>blob</a:t>
            </a:r>
            <a:r>
              <a:rPr lang="en-US" b="0" i="0" dirty="0">
                <a:solidFill>
                  <a:srgbClr val="171717"/>
                </a:solidFill>
                <a:effectLst/>
              </a:rPr>
              <a:t> in a container</a:t>
            </a:r>
          </a:p>
          <a:p>
            <a:pPr algn="l"/>
            <a:r>
              <a:rPr lang="en-US" b="1" i="0" u="sng" dirty="0">
                <a:solidFill>
                  <a:srgbClr val="171717"/>
                </a:solidFill>
                <a:effectLst/>
              </a:rPr>
              <a:t>Containers:</a:t>
            </a:r>
          </a:p>
          <a:p>
            <a:pPr algn="l">
              <a:buFont typeface="Wingdings" panose="05000000000000000000" pitchFamily="2" charset="2"/>
              <a:buChar char="v"/>
            </a:pPr>
            <a:r>
              <a:rPr lang="en-US" b="0" i="0" dirty="0">
                <a:solidFill>
                  <a:srgbClr val="171717"/>
                </a:solidFill>
                <a:effectLst/>
              </a:rPr>
              <a:t>A container organizes a set of blobs, similar to a directory in a file system. A storage account can include an unlimited number of containers, and a container can store an unlimited number of blobs</a:t>
            </a:r>
          </a:p>
          <a:p>
            <a:endParaRPr lang="en-IN" dirty="0"/>
          </a:p>
        </p:txBody>
      </p:sp>
      <p:pic>
        <p:nvPicPr>
          <p:cNvPr id="6" name="Picture 5">
            <a:extLst>
              <a:ext uri="{FF2B5EF4-FFF2-40B4-BE49-F238E27FC236}">
                <a16:creationId xmlns:a16="http://schemas.microsoft.com/office/drawing/2014/main" id="{8C3EE637-ABC5-4042-BF63-45C0C8533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332" y="2034074"/>
            <a:ext cx="4796388" cy="2575798"/>
          </a:xfrm>
          <a:prstGeom prst="rect">
            <a:avLst/>
          </a:prstGeom>
        </p:spPr>
      </p:pic>
      <p:pic>
        <p:nvPicPr>
          <p:cNvPr id="9" name="Picture 8">
            <a:extLst>
              <a:ext uri="{FF2B5EF4-FFF2-40B4-BE49-F238E27FC236}">
                <a16:creationId xmlns:a16="http://schemas.microsoft.com/office/drawing/2014/main" id="{1547D8FD-DAF1-43D2-87F7-0564C24D4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949655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5F85-18B4-4E03-96EA-C8FC9E58235E}"/>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8CF140DD-8D49-490B-BDA0-0CB2BC40B5CA}"/>
              </a:ext>
            </a:extLst>
          </p:cNvPr>
          <p:cNvSpPr>
            <a:spLocks noGrp="1"/>
          </p:cNvSpPr>
          <p:nvPr>
            <p:ph sz="half" idx="1"/>
          </p:nvPr>
        </p:nvSpPr>
        <p:spPr/>
        <p:txBody>
          <a:bodyPr/>
          <a:lstStyle/>
          <a:p>
            <a:r>
              <a:rPr lang="en-US" b="1" i="0" u="sng" dirty="0">
                <a:solidFill>
                  <a:srgbClr val="333333"/>
                </a:solidFill>
                <a:effectLst/>
              </a:rPr>
              <a:t>Steps To Create Azure Blob Storage:</a:t>
            </a:r>
          </a:p>
          <a:p>
            <a:pPr>
              <a:buFont typeface="Wingdings" panose="05000000000000000000" pitchFamily="2" charset="2"/>
              <a:buChar char="v"/>
            </a:pPr>
            <a:r>
              <a:rPr lang="en-US" b="1" i="0" dirty="0">
                <a:solidFill>
                  <a:srgbClr val="000000"/>
                </a:solidFill>
                <a:effectLst/>
                <a:latin typeface="OpenSans"/>
              </a:rPr>
              <a:t>Step 1)</a:t>
            </a:r>
            <a:r>
              <a:rPr lang="en-US" b="0" i="0" dirty="0">
                <a:solidFill>
                  <a:srgbClr val="000000"/>
                </a:solidFill>
                <a:effectLst/>
                <a:latin typeface="OpenSans"/>
              </a:rPr>
              <a:t> Log in to AZURE PORTAL.</a:t>
            </a:r>
          </a:p>
          <a:p>
            <a:pPr>
              <a:buFont typeface="Wingdings" panose="05000000000000000000" pitchFamily="2" charset="2"/>
              <a:buChar char="v"/>
            </a:pPr>
            <a:r>
              <a:rPr lang="en-US" b="1" i="0" dirty="0">
                <a:solidFill>
                  <a:srgbClr val="000000"/>
                </a:solidFill>
                <a:effectLst/>
                <a:latin typeface="OpenSans"/>
              </a:rPr>
              <a:t>Step 2)</a:t>
            </a:r>
            <a:r>
              <a:rPr lang="en-US" b="0" i="0" dirty="0">
                <a:solidFill>
                  <a:srgbClr val="000000"/>
                </a:solidFill>
                <a:effectLst/>
                <a:latin typeface="OpenSans"/>
              </a:rPr>
              <a:t> The first and foremost step in creating Blob Storage is setting up the ‘Storage Account’.  To create one, log in to the Azure portal, then click on ‘</a:t>
            </a:r>
            <a:r>
              <a:rPr lang="en-US" b="1" i="0" dirty="0">
                <a:solidFill>
                  <a:srgbClr val="000000"/>
                </a:solidFill>
                <a:effectLst/>
                <a:latin typeface="OpenSans"/>
              </a:rPr>
              <a:t>Storage Accounts</a:t>
            </a:r>
            <a:r>
              <a:rPr lang="en-US" b="0" i="0" dirty="0">
                <a:solidFill>
                  <a:srgbClr val="000000"/>
                </a:solidFill>
                <a:effectLst/>
                <a:latin typeface="OpenSans"/>
              </a:rPr>
              <a:t>‘.</a:t>
            </a:r>
            <a:endParaRPr lang="en-US" b="1" i="0" u="sng" dirty="0">
              <a:solidFill>
                <a:srgbClr val="333333"/>
              </a:solidFill>
              <a:effectLst/>
            </a:endParaRPr>
          </a:p>
          <a:p>
            <a:endParaRPr lang="en-IN" dirty="0"/>
          </a:p>
        </p:txBody>
      </p:sp>
      <p:pic>
        <p:nvPicPr>
          <p:cNvPr id="4" name="Picture 3">
            <a:extLst>
              <a:ext uri="{FF2B5EF4-FFF2-40B4-BE49-F238E27FC236}">
                <a16:creationId xmlns:a16="http://schemas.microsoft.com/office/drawing/2014/main" id="{7D637AFF-3804-43D4-BC43-CC4834AF1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pic>
        <p:nvPicPr>
          <p:cNvPr id="11" name="Picture 10">
            <a:extLst>
              <a:ext uri="{FF2B5EF4-FFF2-40B4-BE49-F238E27FC236}">
                <a16:creationId xmlns:a16="http://schemas.microsoft.com/office/drawing/2014/main" id="{0FA8CFA4-FC40-4342-BDF3-65FDFD578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367" y="1737360"/>
            <a:ext cx="4566402" cy="4588795"/>
          </a:xfrm>
          <a:prstGeom prst="rect">
            <a:avLst/>
          </a:prstGeom>
        </p:spPr>
      </p:pic>
    </p:spTree>
    <p:extLst>
      <p:ext uri="{BB962C8B-B14F-4D97-AF65-F5344CB8AC3E}">
        <p14:creationId xmlns:p14="http://schemas.microsoft.com/office/powerpoint/2010/main" val="2591310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3462-A735-4BAD-A850-3D5BDEFA246D}"/>
              </a:ext>
            </a:extLst>
          </p:cNvPr>
          <p:cNvSpPr>
            <a:spLocks noGrp="1"/>
          </p:cNvSpPr>
          <p:nvPr>
            <p:ph type="title"/>
          </p:nvPr>
        </p:nvSpPr>
        <p:spPr/>
        <p:txBody>
          <a:bodyPr>
            <a:normAutofit/>
          </a:bodyPr>
          <a:lstStyle/>
          <a:p>
            <a:r>
              <a:rPr lang="en-IN" sz="2800" dirty="0"/>
              <a:t>AZURE ML</a:t>
            </a:r>
          </a:p>
        </p:txBody>
      </p:sp>
      <p:sp>
        <p:nvSpPr>
          <p:cNvPr id="5" name="Content Placeholder 4">
            <a:extLst>
              <a:ext uri="{FF2B5EF4-FFF2-40B4-BE49-F238E27FC236}">
                <a16:creationId xmlns:a16="http://schemas.microsoft.com/office/drawing/2014/main" id="{31C64047-4301-4411-80B3-CADFD15140AA}"/>
              </a:ext>
            </a:extLst>
          </p:cNvPr>
          <p:cNvSpPr>
            <a:spLocks noGrp="1"/>
          </p:cNvSpPr>
          <p:nvPr>
            <p:ph idx="1"/>
          </p:nvPr>
        </p:nvSpPr>
        <p:spPr>
          <a:xfrm>
            <a:off x="1186347" y="1836404"/>
            <a:ext cx="10034647" cy="4023360"/>
          </a:xfrm>
        </p:spPr>
        <p:txBody>
          <a:bodyPr/>
          <a:lstStyle/>
          <a:p>
            <a:pPr>
              <a:buFont typeface="Wingdings" panose="05000000000000000000" pitchFamily="2" charset="2"/>
              <a:buChar char="v"/>
            </a:pPr>
            <a:r>
              <a:rPr lang="en-US" b="1" i="0" dirty="0">
                <a:solidFill>
                  <a:srgbClr val="000000"/>
                </a:solidFill>
                <a:effectLst/>
                <a:latin typeface="OpenSans"/>
              </a:rPr>
              <a:t>Step 3</a:t>
            </a:r>
            <a:r>
              <a:rPr lang="en-US" b="0" i="0" dirty="0">
                <a:solidFill>
                  <a:srgbClr val="000000"/>
                </a:solidFill>
                <a:effectLst/>
                <a:latin typeface="OpenSans"/>
              </a:rPr>
              <a:t>: After clicking on Storge Account, the following screen will appear and then click on ‘</a:t>
            </a:r>
            <a:r>
              <a:rPr lang="en-US" b="1" i="0" dirty="0">
                <a:solidFill>
                  <a:srgbClr val="000000"/>
                </a:solidFill>
                <a:effectLst/>
                <a:latin typeface="OpenSans"/>
              </a:rPr>
              <a:t>+</a:t>
            </a:r>
            <a:r>
              <a:rPr lang="en-US" b="0" i="0" dirty="0">
                <a:solidFill>
                  <a:srgbClr val="000000"/>
                </a:solidFill>
                <a:effectLst/>
                <a:latin typeface="OpenSans"/>
              </a:rPr>
              <a:t> </a:t>
            </a:r>
            <a:r>
              <a:rPr lang="en-US" b="1" i="0" dirty="0">
                <a:solidFill>
                  <a:srgbClr val="000000"/>
                </a:solidFill>
                <a:effectLst/>
                <a:latin typeface="OpenSans"/>
              </a:rPr>
              <a:t>New</a:t>
            </a:r>
            <a:r>
              <a:rPr lang="en-US" b="0" i="0" dirty="0">
                <a:solidFill>
                  <a:srgbClr val="000000"/>
                </a:solidFill>
                <a:effectLst/>
                <a:latin typeface="OpenSans"/>
              </a:rPr>
              <a:t>‘ to proceed further.</a:t>
            </a:r>
          </a:p>
          <a:p>
            <a:endParaRPr lang="en-IN" dirty="0"/>
          </a:p>
        </p:txBody>
      </p:sp>
      <p:pic>
        <p:nvPicPr>
          <p:cNvPr id="4" name="Picture 3">
            <a:extLst>
              <a:ext uri="{FF2B5EF4-FFF2-40B4-BE49-F238E27FC236}">
                <a16:creationId xmlns:a16="http://schemas.microsoft.com/office/drawing/2014/main" id="{0E3056C2-646B-4CF9-ACFA-76543D7B6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pic>
        <p:nvPicPr>
          <p:cNvPr id="2050" name="Picture 2" descr="New Storage Account">
            <a:extLst>
              <a:ext uri="{FF2B5EF4-FFF2-40B4-BE49-F238E27FC236}">
                <a16:creationId xmlns:a16="http://schemas.microsoft.com/office/drawing/2014/main" id="{C5C92033-54D2-4238-B37A-1A52F1E63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469" y="2517011"/>
            <a:ext cx="8704296"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422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69C1-AE88-427A-8AD8-AB70831B1712}"/>
              </a:ext>
            </a:extLst>
          </p:cNvPr>
          <p:cNvSpPr>
            <a:spLocks noGrp="1"/>
          </p:cNvSpPr>
          <p:nvPr>
            <p:ph type="title"/>
          </p:nvPr>
        </p:nvSpPr>
        <p:spPr/>
        <p:txBody>
          <a:bodyPr>
            <a:normAutofit/>
          </a:bodyPr>
          <a:lstStyle/>
          <a:p>
            <a:r>
              <a:rPr lang="en-IN" sz="2800" dirty="0"/>
              <a:t>AZURE ML</a:t>
            </a:r>
          </a:p>
        </p:txBody>
      </p:sp>
      <p:sp>
        <p:nvSpPr>
          <p:cNvPr id="5" name="Content Placeholder 4">
            <a:extLst>
              <a:ext uri="{FF2B5EF4-FFF2-40B4-BE49-F238E27FC236}">
                <a16:creationId xmlns:a16="http://schemas.microsoft.com/office/drawing/2014/main" id="{1E930036-889D-4AA8-8E42-9537E76F0EB2}"/>
              </a:ext>
            </a:extLst>
          </p:cNvPr>
          <p:cNvSpPr>
            <a:spLocks noGrp="1"/>
          </p:cNvSpPr>
          <p:nvPr>
            <p:ph sz="half" idx="1"/>
          </p:nvPr>
        </p:nvSpPr>
        <p:spPr>
          <a:xfrm>
            <a:off x="1097279" y="1845734"/>
            <a:ext cx="4937760" cy="4489752"/>
          </a:xfrm>
        </p:spPr>
        <p:txBody>
          <a:bodyPr>
            <a:normAutofit fontScale="92500" lnSpcReduction="20000"/>
          </a:bodyPr>
          <a:lstStyle/>
          <a:p>
            <a:pPr algn="l">
              <a:buFont typeface="Wingdings" panose="05000000000000000000" pitchFamily="2" charset="2"/>
              <a:buChar char="v"/>
            </a:pPr>
            <a:r>
              <a:rPr lang="en-US" b="1" i="0" dirty="0">
                <a:solidFill>
                  <a:srgbClr val="000000"/>
                </a:solidFill>
                <a:effectLst/>
              </a:rPr>
              <a:t>Step 4</a:t>
            </a:r>
            <a:r>
              <a:rPr lang="en-US" b="0" i="0" dirty="0">
                <a:solidFill>
                  <a:srgbClr val="000000"/>
                </a:solidFill>
                <a:effectLst/>
              </a:rPr>
              <a:t>: </a:t>
            </a:r>
            <a:r>
              <a:rPr lang="en-US" b="0" i="0" dirty="0">
                <a:solidFill>
                  <a:srgbClr val="000000"/>
                </a:solidFill>
                <a:effectLst/>
                <a:latin typeface="OpenSans"/>
              </a:rPr>
              <a:t>After clicking on New, it will take you to the next page and asks you to fill in the following details:</a:t>
            </a:r>
          </a:p>
          <a:p>
            <a:pPr algn="l">
              <a:buFont typeface="+mj-lt"/>
              <a:buAutoNum type="arabicPeriod"/>
            </a:pPr>
            <a:r>
              <a:rPr lang="en-US" b="0" i="0" dirty="0">
                <a:solidFill>
                  <a:srgbClr val="000000"/>
                </a:solidFill>
                <a:effectLst/>
                <a:latin typeface="OpenSans"/>
              </a:rPr>
              <a:t>Subscription – It tells you about the billing, invoice details, and the current subscription.</a:t>
            </a:r>
          </a:p>
          <a:p>
            <a:pPr algn="l">
              <a:buFont typeface="+mj-lt"/>
              <a:buAutoNum type="arabicPeriod"/>
            </a:pPr>
            <a:r>
              <a:rPr lang="en-US" b="0" i="0" dirty="0">
                <a:solidFill>
                  <a:srgbClr val="000000"/>
                </a:solidFill>
                <a:effectLst/>
                <a:latin typeface="OpenSans"/>
              </a:rPr>
              <a:t>Resource Group – If you are creating a new resource group, it will show (New) before the name.</a:t>
            </a:r>
          </a:p>
          <a:p>
            <a:pPr algn="l">
              <a:buFont typeface="+mj-lt"/>
              <a:buAutoNum type="arabicPeriod"/>
            </a:pPr>
            <a:r>
              <a:rPr lang="en-US" b="0" i="0" dirty="0">
                <a:solidFill>
                  <a:srgbClr val="000000"/>
                </a:solidFill>
                <a:effectLst/>
                <a:latin typeface="OpenSans"/>
              </a:rPr>
              <a:t>Storage Account name – Specify the name of the account.</a:t>
            </a:r>
          </a:p>
          <a:p>
            <a:pPr algn="l">
              <a:buFont typeface="+mj-lt"/>
              <a:buAutoNum type="arabicPeriod"/>
            </a:pPr>
            <a:r>
              <a:rPr lang="en-US" b="0" i="0" dirty="0">
                <a:solidFill>
                  <a:srgbClr val="000000"/>
                </a:solidFill>
                <a:effectLst/>
                <a:latin typeface="OpenSans"/>
              </a:rPr>
              <a:t>Performance – It offers two types of performance option. </a:t>
            </a:r>
            <a:r>
              <a:rPr lang="en-US" b="1" i="0" dirty="0">
                <a:solidFill>
                  <a:srgbClr val="000000"/>
                </a:solidFill>
                <a:effectLst/>
                <a:latin typeface="OpenSans"/>
              </a:rPr>
              <a:t>Standard</a:t>
            </a:r>
            <a:r>
              <a:rPr lang="en-US" b="0" i="0" dirty="0">
                <a:solidFill>
                  <a:srgbClr val="000000"/>
                </a:solidFill>
                <a:effectLst/>
                <a:latin typeface="OpenSans"/>
              </a:rPr>
              <a:t> (uses HDD Hard Disk Drives to store data) </a:t>
            </a:r>
            <a:r>
              <a:rPr lang="en-US" b="1" i="0" dirty="0">
                <a:solidFill>
                  <a:srgbClr val="000000"/>
                </a:solidFill>
                <a:effectLst/>
                <a:latin typeface="OpenSans"/>
              </a:rPr>
              <a:t>Premium</a:t>
            </a:r>
            <a:r>
              <a:rPr lang="en-US" b="0" i="0" dirty="0">
                <a:solidFill>
                  <a:srgbClr val="000000"/>
                </a:solidFill>
                <a:effectLst/>
                <a:latin typeface="OpenSans"/>
              </a:rPr>
              <a:t> ( uses SSD Solid-State Drives to store data)</a:t>
            </a:r>
          </a:p>
          <a:p>
            <a:pPr algn="l">
              <a:buFont typeface="+mj-lt"/>
              <a:buAutoNum type="arabicPeriod"/>
            </a:pPr>
            <a:r>
              <a:rPr lang="en-US" b="0" i="0" dirty="0">
                <a:solidFill>
                  <a:srgbClr val="000000"/>
                </a:solidFill>
                <a:effectLst/>
                <a:latin typeface="OpenSans"/>
              </a:rPr>
              <a:t>Redundancy – Through Redundancy, Azure ensures that data is protected at times of failure.</a:t>
            </a:r>
          </a:p>
          <a:p>
            <a:pPr algn="l"/>
            <a:endParaRPr lang="en-IN" dirty="0"/>
          </a:p>
        </p:txBody>
      </p:sp>
      <p:pic>
        <p:nvPicPr>
          <p:cNvPr id="4" name="Picture 3">
            <a:extLst>
              <a:ext uri="{FF2B5EF4-FFF2-40B4-BE49-F238E27FC236}">
                <a16:creationId xmlns:a16="http://schemas.microsoft.com/office/drawing/2014/main" id="{1B5BC0A2-1BD5-4292-828E-D91E83766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pic>
        <p:nvPicPr>
          <p:cNvPr id="3074" name="Picture 2" descr="Details filling">
            <a:extLst>
              <a:ext uri="{FF2B5EF4-FFF2-40B4-BE49-F238E27FC236}">
                <a16:creationId xmlns:a16="http://schemas.microsoft.com/office/drawing/2014/main" id="{B337A95A-20F8-4C46-8595-1CECFE1D016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56964" y="1737361"/>
            <a:ext cx="4998716" cy="4476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966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E38B-E2F0-4F1C-8368-0F2CC10B25AE}"/>
              </a:ext>
            </a:extLst>
          </p:cNvPr>
          <p:cNvSpPr>
            <a:spLocks noGrp="1"/>
          </p:cNvSpPr>
          <p:nvPr>
            <p:ph type="title"/>
          </p:nvPr>
        </p:nvSpPr>
        <p:spPr/>
        <p:txBody>
          <a:bodyPr>
            <a:normAutofit/>
          </a:bodyPr>
          <a:lstStyle/>
          <a:p>
            <a:r>
              <a:rPr lang="en-IN" sz="2800" dirty="0"/>
              <a:t>AZURE ML</a:t>
            </a:r>
          </a:p>
        </p:txBody>
      </p:sp>
      <p:sp>
        <p:nvSpPr>
          <p:cNvPr id="6" name="Content Placeholder 5">
            <a:extLst>
              <a:ext uri="{FF2B5EF4-FFF2-40B4-BE49-F238E27FC236}">
                <a16:creationId xmlns:a16="http://schemas.microsoft.com/office/drawing/2014/main" id="{6AEEF231-28A9-440F-9BA5-A13BD92D6263}"/>
              </a:ext>
            </a:extLst>
          </p:cNvPr>
          <p:cNvSpPr>
            <a:spLocks noGrp="1"/>
          </p:cNvSpPr>
          <p:nvPr>
            <p:ph sz="half" idx="1"/>
          </p:nvPr>
        </p:nvSpPr>
        <p:spPr/>
        <p:txBody>
          <a:bodyPr/>
          <a:lstStyle/>
          <a:p>
            <a:pPr>
              <a:buFont typeface="Wingdings" panose="05000000000000000000" pitchFamily="2" charset="2"/>
              <a:buChar char="v"/>
            </a:pPr>
            <a:r>
              <a:rPr lang="en-US" b="1" i="0" dirty="0">
                <a:solidFill>
                  <a:srgbClr val="000000"/>
                </a:solidFill>
                <a:effectLst/>
                <a:latin typeface="OpenSans"/>
              </a:rPr>
              <a:t>Step 5</a:t>
            </a:r>
            <a:r>
              <a:rPr lang="en-US" b="0" i="0" dirty="0">
                <a:solidFill>
                  <a:srgbClr val="000000"/>
                </a:solidFill>
                <a:effectLst/>
                <a:latin typeface="OpenSans"/>
              </a:rPr>
              <a:t>:</a:t>
            </a:r>
          </a:p>
          <a:p>
            <a:pPr>
              <a:buFont typeface="Wingdings" panose="05000000000000000000" pitchFamily="2" charset="2"/>
              <a:buChar char="ü"/>
            </a:pPr>
            <a:r>
              <a:rPr lang="en-US" b="0" i="0" dirty="0">
                <a:solidFill>
                  <a:srgbClr val="000000"/>
                </a:solidFill>
                <a:effectLst/>
                <a:latin typeface="OpenSans"/>
              </a:rPr>
              <a:t> Azure Storage Account provides four types of Redundancy Storage as shown in the sample.</a:t>
            </a:r>
          </a:p>
          <a:p>
            <a:pPr>
              <a:buFont typeface="Wingdings" panose="05000000000000000000" pitchFamily="2" charset="2"/>
              <a:buChar char="ü"/>
            </a:pPr>
            <a:r>
              <a:rPr lang="en-US" b="0" i="0" dirty="0">
                <a:solidFill>
                  <a:srgbClr val="000000"/>
                </a:solidFill>
                <a:effectLst/>
                <a:latin typeface="OpenSans"/>
              </a:rPr>
              <a:t> We will choose one as required.</a:t>
            </a:r>
            <a:endParaRPr lang="en-IN" dirty="0"/>
          </a:p>
        </p:txBody>
      </p:sp>
      <p:pic>
        <p:nvPicPr>
          <p:cNvPr id="4" name="Picture 3">
            <a:extLst>
              <a:ext uri="{FF2B5EF4-FFF2-40B4-BE49-F238E27FC236}">
                <a16:creationId xmlns:a16="http://schemas.microsoft.com/office/drawing/2014/main" id="{50D5D3AE-CBAD-4D5C-B23D-42DE3C659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pic>
        <p:nvPicPr>
          <p:cNvPr id="4100" name="Picture 4" descr="Redundant Storage type">
            <a:extLst>
              <a:ext uri="{FF2B5EF4-FFF2-40B4-BE49-F238E27FC236}">
                <a16:creationId xmlns:a16="http://schemas.microsoft.com/office/drawing/2014/main" id="{D8861340-E378-4B21-9268-224F63DC335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24613" y="2171700"/>
            <a:ext cx="4524375"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873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FECE-6DD1-4199-857F-F5922C0E0809}"/>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E1E50D85-DCC2-4C58-A90B-A73AB96E7A35}"/>
              </a:ext>
            </a:extLst>
          </p:cNvPr>
          <p:cNvSpPr>
            <a:spLocks noGrp="1"/>
          </p:cNvSpPr>
          <p:nvPr>
            <p:ph idx="1"/>
          </p:nvPr>
        </p:nvSpPr>
        <p:spPr/>
        <p:txBody>
          <a:bodyPr/>
          <a:lstStyle/>
          <a:p>
            <a:r>
              <a:rPr lang="en-US" b="1" i="0" dirty="0">
                <a:solidFill>
                  <a:srgbClr val="000000"/>
                </a:solidFill>
                <a:effectLst/>
                <a:latin typeface="OpenSans"/>
              </a:rPr>
              <a:t>Step 6:</a:t>
            </a:r>
            <a:r>
              <a:rPr lang="en-US" b="0" i="0" dirty="0">
                <a:solidFill>
                  <a:srgbClr val="000000"/>
                </a:solidFill>
                <a:effectLst/>
                <a:latin typeface="OpenSans"/>
              </a:rPr>
              <a:t> When you click on the ‘Create’ button, it takes you to the next screen that shows the deployment status. After deployment gets completed, click on ‘</a:t>
            </a:r>
            <a:r>
              <a:rPr lang="en-US" b="1" i="0" dirty="0">
                <a:solidFill>
                  <a:srgbClr val="000000"/>
                </a:solidFill>
                <a:effectLst/>
                <a:latin typeface="OpenSans"/>
              </a:rPr>
              <a:t>Go to resource</a:t>
            </a:r>
            <a:r>
              <a:rPr lang="en-US" b="0" i="0" dirty="0">
                <a:solidFill>
                  <a:srgbClr val="000000"/>
                </a:solidFill>
                <a:effectLst/>
                <a:latin typeface="OpenSans"/>
              </a:rPr>
              <a:t>‘.</a:t>
            </a:r>
          </a:p>
          <a:p>
            <a:endParaRPr lang="en-IN" dirty="0"/>
          </a:p>
        </p:txBody>
      </p:sp>
      <p:pic>
        <p:nvPicPr>
          <p:cNvPr id="4" name="Picture 3">
            <a:extLst>
              <a:ext uri="{FF2B5EF4-FFF2-40B4-BE49-F238E27FC236}">
                <a16:creationId xmlns:a16="http://schemas.microsoft.com/office/drawing/2014/main" id="{52DA1E91-E026-4A31-8775-A48CD58D7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pic>
        <p:nvPicPr>
          <p:cNvPr id="6" name="Picture 5">
            <a:extLst>
              <a:ext uri="{FF2B5EF4-FFF2-40B4-BE49-F238E27FC236}">
                <a16:creationId xmlns:a16="http://schemas.microsoft.com/office/drawing/2014/main" id="{D29AA763-820F-496A-A34C-FC2FF60199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905" y="2500603"/>
            <a:ext cx="10058400" cy="3666932"/>
          </a:xfrm>
          <a:prstGeom prst="rect">
            <a:avLst/>
          </a:prstGeom>
        </p:spPr>
      </p:pic>
    </p:spTree>
    <p:extLst>
      <p:ext uri="{BB962C8B-B14F-4D97-AF65-F5344CB8AC3E}">
        <p14:creationId xmlns:p14="http://schemas.microsoft.com/office/powerpoint/2010/main" val="2773677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D97E-B68E-435A-9EBF-C6D4A87AECB7}"/>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57AF48E8-AC59-4FA6-BA43-3BDAD5B49F7B}"/>
              </a:ext>
            </a:extLst>
          </p:cNvPr>
          <p:cNvSpPr>
            <a:spLocks noGrp="1"/>
          </p:cNvSpPr>
          <p:nvPr>
            <p:ph idx="1"/>
          </p:nvPr>
        </p:nvSpPr>
        <p:spPr>
          <a:xfrm>
            <a:off x="1097280" y="1845733"/>
            <a:ext cx="10058400" cy="4508413"/>
          </a:xfrm>
        </p:spPr>
        <p:txBody>
          <a:bodyPr/>
          <a:lstStyle/>
          <a:p>
            <a:r>
              <a:rPr lang="en-US" b="1" i="0" dirty="0">
                <a:solidFill>
                  <a:srgbClr val="000000"/>
                </a:solidFill>
                <a:effectLst/>
                <a:latin typeface="OpenSans"/>
              </a:rPr>
              <a:t>Step 7:</a:t>
            </a:r>
            <a:r>
              <a:rPr lang="en-US" b="0" i="0" dirty="0">
                <a:solidFill>
                  <a:srgbClr val="000000"/>
                </a:solidFill>
                <a:effectLst/>
                <a:latin typeface="OpenSans"/>
              </a:rPr>
              <a:t> The following screen will appear, showing an ‘</a:t>
            </a:r>
            <a:r>
              <a:rPr lang="en-US" b="1" i="0" dirty="0">
                <a:solidFill>
                  <a:srgbClr val="000000"/>
                </a:solidFill>
                <a:effectLst/>
                <a:latin typeface="OpenSans"/>
              </a:rPr>
              <a:t>Overview’</a:t>
            </a:r>
            <a:r>
              <a:rPr lang="en-US" b="0" i="0" dirty="0">
                <a:solidFill>
                  <a:srgbClr val="000000"/>
                </a:solidFill>
                <a:effectLst/>
                <a:latin typeface="OpenSans"/>
              </a:rPr>
              <a:t> of the created Storage Account. The next step is to click on ‘</a:t>
            </a:r>
            <a:r>
              <a:rPr lang="en-US" b="1" i="0" dirty="0">
                <a:solidFill>
                  <a:srgbClr val="000000"/>
                </a:solidFill>
                <a:effectLst/>
                <a:latin typeface="OpenSans"/>
              </a:rPr>
              <a:t>Containers</a:t>
            </a:r>
            <a:r>
              <a:rPr lang="en-US" b="0" i="0" dirty="0">
                <a:solidFill>
                  <a:srgbClr val="000000"/>
                </a:solidFill>
                <a:effectLst/>
                <a:latin typeface="OpenSans"/>
              </a:rPr>
              <a:t>‘ to select Blob Storage. We would choose the ‘</a:t>
            </a:r>
            <a:r>
              <a:rPr lang="en-US" b="1" i="0" dirty="0">
                <a:solidFill>
                  <a:srgbClr val="000000"/>
                </a:solidFill>
                <a:effectLst/>
                <a:latin typeface="OpenSans"/>
              </a:rPr>
              <a:t>Hot Access</a:t>
            </a:r>
            <a:r>
              <a:rPr lang="en-US" b="0" i="0" dirty="0">
                <a:solidFill>
                  <a:srgbClr val="000000"/>
                </a:solidFill>
                <a:effectLst/>
                <a:latin typeface="OpenSans"/>
              </a:rPr>
              <a:t>‘ etc. One can choose according to their requirements.</a:t>
            </a:r>
          </a:p>
          <a:p>
            <a:endParaRPr lang="en-IN" dirty="0"/>
          </a:p>
        </p:txBody>
      </p:sp>
      <p:pic>
        <p:nvPicPr>
          <p:cNvPr id="5" name="Picture 4">
            <a:extLst>
              <a:ext uri="{FF2B5EF4-FFF2-40B4-BE49-F238E27FC236}">
                <a16:creationId xmlns:a16="http://schemas.microsoft.com/office/drawing/2014/main" id="{E47821D5-73DC-4BD7-AA31-4EAF23AC2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988" y="2724538"/>
            <a:ext cx="9573208" cy="3517642"/>
          </a:xfrm>
          <a:prstGeom prst="rect">
            <a:avLst/>
          </a:prstGeom>
        </p:spPr>
      </p:pic>
      <p:pic>
        <p:nvPicPr>
          <p:cNvPr id="6" name="Picture 5">
            <a:extLst>
              <a:ext uri="{FF2B5EF4-FFF2-40B4-BE49-F238E27FC236}">
                <a16:creationId xmlns:a16="http://schemas.microsoft.com/office/drawing/2014/main" id="{BC2A197C-A34A-4E7E-8AB8-5DAE9AA2C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1100289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BD29-59BB-473F-8D0B-74569A09C2C2}"/>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AE313A93-65F4-4A1A-9B5B-C3754F187CB3}"/>
              </a:ext>
            </a:extLst>
          </p:cNvPr>
          <p:cNvSpPr>
            <a:spLocks noGrp="1"/>
          </p:cNvSpPr>
          <p:nvPr>
            <p:ph idx="1"/>
          </p:nvPr>
        </p:nvSpPr>
        <p:spPr>
          <a:xfrm>
            <a:off x="1097280" y="1845733"/>
            <a:ext cx="10058400" cy="4573727"/>
          </a:xfrm>
        </p:spPr>
        <p:txBody>
          <a:bodyPr/>
          <a:lstStyle/>
          <a:p>
            <a:r>
              <a:rPr lang="en-US" b="1" i="0" dirty="0">
                <a:solidFill>
                  <a:srgbClr val="000000"/>
                </a:solidFill>
                <a:effectLst/>
                <a:latin typeface="OpenSans"/>
              </a:rPr>
              <a:t>Step 8</a:t>
            </a:r>
            <a:r>
              <a:rPr lang="en-US" b="0" i="0" dirty="0">
                <a:solidFill>
                  <a:srgbClr val="000000"/>
                </a:solidFill>
                <a:effectLst/>
                <a:latin typeface="OpenSans"/>
              </a:rPr>
              <a:t>: Now, we have to create a new Container for that click on ‘</a:t>
            </a:r>
            <a:r>
              <a:rPr lang="en-US" b="1" i="0" dirty="0">
                <a:solidFill>
                  <a:srgbClr val="000000"/>
                </a:solidFill>
                <a:effectLst/>
                <a:latin typeface="OpenSans"/>
              </a:rPr>
              <a:t>+ Container</a:t>
            </a:r>
            <a:r>
              <a:rPr lang="en-US" b="0" i="0" dirty="0">
                <a:solidFill>
                  <a:srgbClr val="000000"/>
                </a:solidFill>
                <a:effectLst/>
                <a:latin typeface="OpenSans"/>
              </a:rPr>
              <a:t>‘.</a:t>
            </a:r>
            <a:endParaRPr lang="en-IN" dirty="0"/>
          </a:p>
        </p:txBody>
      </p:sp>
      <p:pic>
        <p:nvPicPr>
          <p:cNvPr id="5" name="Picture 4">
            <a:extLst>
              <a:ext uri="{FF2B5EF4-FFF2-40B4-BE49-F238E27FC236}">
                <a16:creationId xmlns:a16="http://schemas.microsoft.com/office/drawing/2014/main" id="{F7908B0A-D9F7-4BE7-96F4-EEB8D48CA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787" y="2397967"/>
            <a:ext cx="4162425" cy="3918857"/>
          </a:xfrm>
          <a:prstGeom prst="rect">
            <a:avLst/>
          </a:prstGeom>
        </p:spPr>
      </p:pic>
      <p:pic>
        <p:nvPicPr>
          <p:cNvPr id="6" name="Picture 5">
            <a:extLst>
              <a:ext uri="{FF2B5EF4-FFF2-40B4-BE49-F238E27FC236}">
                <a16:creationId xmlns:a16="http://schemas.microsoft.com/office/drawing/2014/main" id="{5F3024D3-A939-42E5-AE4E-FBE713D11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2454167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A608-6F38-4579-9DC8-90E83B3683E1}"/>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783280EB-1F63-4E88-918F-ECD2645D94D6}"/>
              </a:ext>
            </a:extLst>
          </p:cNvPr>
          <p:cNvSpPr>
            <a:spLocks noGrp="1"/>
          </p:cNvSpPr>
          <p:nvPr>
            <p:ph idx="1"/>
          </p:nvPr>
        </p:nvSpPr>
        <p:spPr/>
        <p:txBody>
          <a:bodyPr/>
          <a:lstStyle/>
          <a:p>
            <a:r>
              <a:rPr lang="en-US" b="1" i="0" dirty="0">
                <a:solidFill>
                  <a:srgbClr val="000000"/>
                </a:solidFill>
                <a:effectLst/>
                <a:latin typeface="OpenSans"/>
              </a:rPr>
              <a:t>Step 10</a:t>
            </a:r>
            <a:r>
              <a:rPr lang="en-US" b="0" i="0" dirty="0">
                <a:solidFill>
                  <a:srgbClr val="000000"/>
                </a:solidFill>
                <a:effectLst/>
                <a:latin typeface="OpenSans"/>
              </a:rPr>
              <a:t>:  Hence we have successfully created the blob storage as we can see container k21 appears under the storage.</a:t>
            </a:r>
          </a:p>
          <a:p>
            <a:endParaRPr lang="en-IN" dirty="0"/>
          </a:p>
        </p:txBody>
      </p:sp>
      <p:pic>
        <p:nvPicPr>
          <p:cNvPr id="5" name="Picture 4">
            <a:extLst>
              <a:ext uri="{FF2B5EF4-FFF2-40B4-BE49-F238E27FC236}">
                <a16:creationId xmlns:a16="http://schemas.microsoft.com/office/drawing/2014/main" id="{CB147EB3-044B-495D-A5DB-D1C7AB8F6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547257"/>
            <a:ext cx="10058400" cy="3750906"/>
          </a:xfrm>
          <a:prstGeom prst="rect">
            <a:avLst/>
          </a:prstGeom>
        </p:spPr>
      </p:pic>
      <p:pic>
        <p:nvPicPr>
          <p:cNvPr id="6" name="Picture 5">
            <a:extLst>
              <a:ext uri="{FF2B5EF4-FFF2-40B4-BE49-F238E27FC236}">
                <a16:creationId xmlns:a16="http://schemas.microsoft.com/office/drawing/2014/main" id="{A1C818A9-946A-4390-818E-35F2D0CD5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175720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1CDA-880F-4A2F-A937-AD05AF28A054}"/>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57FB79C6-99B5-42E6-93A0-EBA9450B1C76}"/>
              </a:ext>
            </a:extLst>
          </p:cNvPr>
          <p:cNvSpPr>
            <a:spLocks noGrp="1"/>
          </p:cNvSpPr>
          <p:nvPr>
            <p:ph idx="1"/>
          </p:nvPr>
        </p:nvSpPr>
        <p:spPr/>
        <p:txBody>
          <a:bodyPr/>
          <a:lstStyle/>
          <a:p>
            <a:r>
              <a:rPr lang="en-US" b="1" i="0" dirty="0">
                <a:solidFill>
                  <a:srgbClr val="000000"/>
                </a:solidFill>
                <a:effectLst/>
                <a:latin typeface="OpenSans"/>
              </a:rPr>
              <a:t>Step 11</a:t>
            </a:r>
            <a:r>
              <a:rPr lang="en-US" b="0" i="0" dirty="0">
                <a:solidFill>
                  <a:srgbClr val="000000"/>
                </a:solidFill>
                <a:effectLst/>
                <a:latin typeface="OpenSans"/>
              </a:rPr>
              <a:t>: Next, select the Storage Account and click on ‘ </a:t>
            </a:r>
            <a:r>
              <a:rPr lang="en-US" b="1" i="0" dirty="0">
                <a:solidFill>
                  <a:srgbClr val="000000"/>
                </a:solidFill>
                <a:effectLst/>
                <a:latin typeface="OpenSans"/>
              </a:rPr>
              <a:t>Access keys</a:t>
            </a:r>
            <a:r>
              <a:rPr lang="en-US" b="0" i="0" dirty="0">
                <a:solidFill>
                  <a:srgbClr val="000000"/>
                </a:solidFill>
                <a:effectLst/>
                <a:latin typeface="OpenSans"/>
              </a:rPr>
              <a:t>‘ to find the connection string. Website’s code gets authenticated to interact with created Storage Account through this Connection Strings. All you need to do here is copy the connection string and paste it into the website’s code, and you are good to go.</a:t>
            </a:r>
          </a:p>
          <a:p>
            <a:endParaRPr lang="en-IN" dirty="0"/>
          </a:p>
        </p:txBody>
      </p:sp>
      <p:pic>
        <p:nvPicPr>
          <p:cNvPr id="5" name="Picture 4">
            <a:extLst>
              <a:ext uri="{FF2B5EF4-FFF2-40B4-BE49-F238E27FC236}">
                <a16:creationId xmlns:a16="http://schemas.microsoft.com/office/drawing/2014/main" id="{634592C5-CD49-4C98-8600-D0C44CA8E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125755"/>
            <a:ext cx="9997440" cy="3198620"/>
          </a:xfrm>
          <a:prstGeom prst="rect">
            <a:avLst/>
          </a:prstGeom>
        </p:spPr>
      </p:pic>
      <p:pic>
        <p:nvPicPr>
          <p:cNvPr id="6" name="Picture 5">
            <a:extLst>
              <a:ext uri="{FF2B5EF4-FFF2-40B4-BE49-F238E27FC236}">
                <a16:creationId xmlns:a16="http://schemas.microsoft.com/office/drawing/2014/main" id="{580048AB-6185-4146-A838-7C977206E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354397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133B-35AE-49B7-A1A4-E2A79256C961}"/>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24E60C8A-BC55-4D84-9F72-E4E172D0D790}"/>
              </a:ext>
            </a:extLst>
          </p:cNvPr>
          <p:cNvSpPr>
            <a:spLocks noGrp="1"/>
          </p:cNvSpPr>
          <p:nvPr>
            <p:ph idx="1"/>
          </p:nvPr>
        </p:nvSpPr>
        <p:spPr>
          <a:xfrm>
            <a:off x="1097280" y="1845733"/>
            <a:ext cx="10058400" cy="4508414"/>
          </a:xfrm>
        </p:spPr>
        <p:txBody>
          <a:bodyPr>
            <a:normAutofit fontScale="85000" lnSpcReduction="10000"/>
          </a:bodyPr>
          <a:lstStyle/>
          <a:p>
            <a:r>
              <a:rPr lang="en-US" sz="2400" b="1" i="0" u="sng" dirty="0">
                <a:solidFill>
                  <a:srgbClr val="000000"/>
                </a:solidFill>
                <a:effectLst/>
              </a:rPr>
              <a:t>Azure ML Studio: </a:t>
            </a:r>
            <a:r>
              <a:rPr lang="en-US" sz="2400" b="0" i="0" dirty="0">
                <a:solidFill>
                  <a:srgbClr val="000000"/>
                </a:solidFill>
                <a:effectLst/>
              </a:rPr>
              <a:t>is a workspace where you create, build, train the machine learning models. </a:t>
            </a:r>
          </a:p>
          <a:p>
            <a:pPr>
              <a:buFont typeface="Wingdings" panose="05000000000000000000" pitchFamily="2" charset="2"/>
              <a:buChar char="v"/>
            </a:pPr>
            <a:r>
              <a:rPr lang="en-US" sz="2400" dirty="0">
                <a:solidFill>
                  <a:srgbClr val="171717"/>
                </a:solidFill>
              </a:rPr>
              <a:t>It is </a:t>
            </a:r>
            <a:r>
              <a:rPr lang="en-US" sz="2400" b="0" i="0" dirty="0">
                <a:solidFill>
                  <a:srgbClr val="171717"/>
                </a:solidFill>
                <a:effectLst/>
              </a:rPr>
              <a:t>the web portal for data scientist developers in </a:t>
            </a:r>
            <a:r>
              <a:rPr lang="en-US" sz="2400" dirty="0"/>
              <a:t>Azure machine learning. The</a:t>
            </a:r>
            <a:r>
              <a:rPr lang="en-US" sz="2400" b="0" i="0" dirty="0">
                <a:solidFill>
                  <a:srgbClr val="171717"/>
                </a:solidFill>
                <a:effectLst/>
              </a:rPr>
              <a:t> studio combines no-code and code-first experiences for an inclusive data science platform.</a:t>
            </a:r>
          </a:p>
          <a:p>
            <a:pPr algn="l">
              <a:buFont typeface="Wingdings" panose="05000000000000000000" pitchFamily="2" charset="2"/>
              <a:buChar char="Ø"/>
            </a:pPr>
            <a:r>
              <a:rPr lang="en-US" sz="2400" i="0" u="sng" dirty="0">
                <a:solidFill>
                  <a:srgbClr val="333333"/>
                </a:solidFill>
                <a:effectLst/>
              </a:rPr>
              <a:t>Features Of Azure Machine Learning Studio:</a:t>
            </a:r>
          </a:p>
          <a:p>
            <a:pPr algn="l">
              <a:buFont typeface="+mj-lt"/>
              <a:buAutoNum type="arabicPeriod"/>
            </a:pPr>
            <a:r>
              <a:rPr lang="en-US" sz="2400" b="0" i="0" dirty="0">
                <a:solidFill>
                  <a:srgbClr val="000000"/>
                </a:solidFill>
                <a:effectLst/>
              </a:rPr>
              <a:t>It is fully integrated with Python and R SDKs.</a:t>
            </a:r>
          </a:p>
          <a:p>
            <a:pPr algn="l">
              <a:buFont typeface="+mj-lt"/>
              <a:buAutoNum type="arabicPeriod"/>
            </a:pPr>
            <a:r>
              <a:rPr lang="en-US" sz="2400" b="0" i="0" dirty="0">
                <a:solidFill>
                  <a:srgbClr val="000000"/>
                </a:solidFill>
                <a:effectLst/>
              </a:rPr>
              <a:t>It has an updated drag and drop interface generally known as Azure Machine Learning Designer(preview).</a:t>
            </a:r>
          </a:p>
          <a:p>
            <a:pPr algn="l">
              <a:buFont typeface="+mj-lt"/>
              <a:buAutoNum type="arabicPeriod"/>
            </a:pPr>
            <a:r>
              <a:rPr lang="en-US" sz="2400" b="0" i="0" dirty="0">
                <a:solidFill>
                  <a:srgbClr val="000000"/>
                </a:solidFill>
                <a:effectLst/>
              </a:rPr>
              <a:t>It supports Pipelines where we can build flexible and modular pipelines to automate workflows.</a:t>
            </a:r>
          </a:p>
          <a:p>
            <a:pPr algn="l">
              <a:buFont typeface="+mj-lt"/>
              <a:buAutoNum type="arabicPeriod"/>
            </a:pPr>
            <a:r>
              <a:rPr lang="en-US" sz="2400" b="0" i="0" dirty="0">
                <a:solidFill>
                  <a:srgbClr val="000000"/>
                </a:solidFill>
                <a:effectLst/>
              </a:rPr>
              <a:t>It supports multiple model formats depending upon the job type.</a:t>
            </a:r>
          </a:p>
          <a:p>
            <a:pPr algn="l">
              <a:buFont typeface="+mj-lt"/>
              <a:buAutoNum type="arabicPeriod"/>
            </a:pPr>
            <a:r>
              <a:rPr lang="en-US" sz="2400" b="0" i="0" dirty="0">
                <a:solidFill>
                  <a:srgbClr val="000000"/>
                </a:solidFill>
                <a:effectLst/>
              </a:rPr>
              <a:t>It has Automated model training and hyperparameter tuning with code first and no-code options.</a:t>
            </a:r>
          </a:p>
          <a:p>
            <a:pPr algn="l">
              <a:buFont typeface="+mj-lt"/>
              <a:buAutoNum type="arabicPeriod"/>
            </a:pPr>
            <a:r>
              <a:rPr lang="en-US" sz="2400" b="0" i="0" dirty="0">
                <a:solidFill>
                  <a:srgbClr val="000000"/>
                </a:solidFill>
                <a:effectLst/>
              </a:rPr>
              <a:t>It supports data labelling projects.</a:t>
            </a:r>
          </a:p>
          <a:p>
            <a:endParaRPr lang="en-IN" dirty="0"/>
          </a:p>
        </p:txBody>
      </p:sp>
      <p:pic>
        <p:nvPicPr>
          <p:cNvPr id="4" name="Picture 3">
            <a:extLst>
              <a:ext uri="{FF2B5EF4-FFF2-40B4-BE49-F238E27FC236}">
                <a16:creationId xmlns:a16="http://schemas.microsoft.com/office/drawing/2014/main" id="{3746E7F2-AA85-410A-A3B2-4031E80D7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2149690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15A6-0CF7-43C0-8DFC-0E8A72B01DBE}"/>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5B937714-D0CA-454E-88EA-57B7BA6E8B26}"/>
              </a:ext>
            </a:extLst>
          </p:cNvPr>
          <p:cNvSpPr>
            <a:spLocks noGrp="1"/>
          </p:cNvSpPr>
          <p:nvPr>
            <p:ph idx="1"/>
          </p:nvPr>
        </p:nvSpPr>
        <p:spPr>
          <a:xfrm>
            <a:off x="1097280" y="1845733"/>
            <a:ext cx="10058400" cy="4480421"/>
          </a:xfrm>
        </p:spPr>
        <p:txBody>
          <a:bodyPr>
            <a:normAutofit fontScale="85000" lnSpcReduction="10000"/>
          </a:bodyPr>
          <a:lstStyle/>
          <a:p>
            <a:pPr algn="l"/>
            <a:r>
              <a:rPr lang="en-US" b="1" i="0" u="sng" dirty="0">
                <a:solidFill>
                  <a:srgbClr val="333333"/>
                </a:solidFill>
                <a:effectLst/>
                <a:latin typeface="Poppins" panose="00000500000000000000" pitchFamily="2" charset="0"/>
              </a:rPr>
              <a:t>What Are Azure Datastores?</a:t>
            </a:r>
          </a:p>
          <a:p>
            <a:pPr algn="l">
              <a:buFont typeface="Wingdings" panose="05000000000000000000" pitchFamily="2" charset="2"/>
              <a:buChar char="v"/>
            </a:pPr>
            <a:r>
              <a:rPr lang="en-US" b="0" i="0" dirty="0">
                <a:solidFill>
                  <a:srgbClr val="000000"/>
                </a:solidFill>
                <a:effectLst/>
                <a:latin typeface="OpenSans"/>
              </a:rPr>
              <a:t>Datastores are attached to the workspace and can be referred by name. They are used to store connection information to Azure storage services.</a:t>
            </a:r>
          </a:p>
          <a:p>
            <a:pPr algn="l">
              <a:buFont typeface="Arial" panose="020B0604020202020204" pitchFamily="34" charset="0"/>
              <a:buChar char="•"/>
            </a:pPr>
            <a:r>
              <a:rPr lang="en-US" b="0" i="0" dirty="0">
                <a:solidFill>
                  <a:srgbClr val="000000"/>
                </a:solidFill>
                <a:effectLst/>
                <a:latin typeface="OpenSans"/>
              </a:rPr>
              <a:t>There are various Cloud Data Sources which can be registered as datastores, some of them are:</a:t>
            </a:r>
          </a:p>
          <a:p>
            <a:pPr algn="l">
              <a:buFont typeface="Wingdings" panose="05000000000000000000" pitchFamily="2" charset="2"/>
              <a:buChar char="Ø"/>
            </a:pPr>
            <a:r>
              <a:rPr lang="en-US" i="0" u="sng" dirty="0">
                <a:solidFill>
                  <a:srgbClr val="000000"/>
                </a:solidFill>
                <a:effectLst/>
                <a:latin typeface="OpenSans"/>
              </a:rPr>
              <a:t>Azure Storage- </a:t>
            </a:r>
            <a:r>
              <a:rPr lang="en-US" b="0" i="0" dirty="0">
                <a:solidFill>
                  <a:srgbClr val="000000"/>
                </a:solidFill>
                <a:effectLst/>
                <a:latin typeface="OpenSans"/>
              </a:rPr>
              <a:t>It is 500TB of object storage.</a:t>
            </a:r>
          </a:p>
          <a:p>
            <a:pPr algn="l">
              <a:buFont typeface="Wingdings" panose="05000000000000000000" pitchFamily="2" charset="2"/>
              <a:buChar char="Ø"/>
            </a:pPr>
            <a:r>
              <a:rPr lang="en-US" i="0" u="sng" dirty="0">
                <a:solidFill>
                  <a:srgbClr val="000000"/>
                </a:solidFill>
                <a:effectLst/>
                <a:latin typeface="OpenSans"/>
              </a:rPr>
              <a:t>Azure Data Lake</a:t>
            </a:r>
            <a:r>
              <a:rPr lang="en-US" i="0" dirty="0">
                <a:solidFill>
                  <a:srgbClr val="000000"/>
                </a:solidFill>
                <a:effectLst/>
                <a:latin typeface="OpenSans"/>
              </a:rPr>
              <a:t>-  </a:t>
            </a:r>
            <a:r>
              <a:rPr lang="en-US" b="0" i="0" dirty="0">
                <a:solidFill>
                  <a:srgbClr val="000000"/>
                </a:solidFill>
                <a:effectLst/>
                <a:latin typeface="OpenSans"/>
              </a:rPr>
              <a:t>It is basically the Hadoop File System (HDFS). There is no upper limit in the data lake (can store any amount of data).</a:t>
            </a:r>
          </a:p>
          <a:p>
            <a:pPr algn="l">
              <a:buFont typeface="Wingdings" panose="05000000000000000000" pitchFamily="2" charset="2"/>
              <a:buChar char="Ø"/>
            </a:pPr>
            <a:r>
              <a:rPr lang="en-US" i="0" u="sng" dirty="0">
                <a:solidFill>
                  <a:srgbClr val="000000"/>
                </a:solidFill>
                <a:effectLst/>
                <a:latin typeface="OpenSans"/>
              </a:rPr>
              <a:t>Azure SQL Database-</a:t>
            </a:r>
            <a:r>
              <a:rPr lang="en-US" i="0" dirty="0">
                <a:solidFill>
                  <a:srgbClr val="000000"/>
                </a:solidFill>
                <a:effectLst/>
                <a:latin typeface="OpenSans"/>
              </a:rPr>
              <a:t> </a:t>
            </a:r>
            <a:r>
              <a:rPr lang="en-US" b="0" i="0" dirty="0">
                <a:solidFill>
                  <a:srgbClr val="000000"/>
                </a:solidFill>
                <a:effectLst/>
                <a:latin typeface="OpenSans"/>
              </a:rPr>
              <a:t>It is a Platform-as-a-service database where we can get structured data.</a:t>
            </a:r>
          </a:p>
          <a:p>
            <a:pPr algn="l">
              <a:buFont typeface="Wingdings" panose="05000000000000000000" pitchFamily="2" charset="2"/>
              <a:buChar char="Ø"/>
            </a:pPr>
            <a:r>
              <a:rPr lang="en-US" i="0" u="sng" dirty="0">
                <a:solidFill>
                  <a:srgbClr val="000000"/>
                </a:solidFill>
                <a:effectLst/>
                <a:latin typeface="OpenSans"/>
              </a:rPr>
              <a:t>Azure Databricks File System-</a:t>
            </a:r>
            <a:r>
              <a:rPr lang="en-US" i="0" dirty="0">
                <a:solidFill>
                  <a:srgbClr val="000000"/>
                </a:solidFill>
                <a:effectLst/>
                <a:latin typeface="OpenSans"/>
              </a:rPr>
              <a:t> </a:t>
            </a:r>
            <a:r>
              <a:rPr lang="en-US" b="0" i="0" dirty="0">
                <a:solidFill>
                  <a:srgbClr val="000000"/>
                </a:solidFill>
                <a:effectLst/>
                <a:latin typeface="OpenSans"/>
              </a:rPr>
              <a:t>It is a local file system of the data bricks cluster, which is a spark cluster in the Azure cloud.</a:t>
            </a:r>
          </a:p>
          <a:p>
            <a:pPr algn="l">
              <a:buFont typeface="Wingdings" panose="05000000000000000000" pitchFamily="2" charset="2"/>
              <a:buChar char="v"/>
            </a:pPr>
            <a:r>
              <a:rPr lang="en-US" b="0" i="0" dirty="0">
                <a:solidFill>
                  <a:srgbClr val="000000"/>
                </a:solidFill>
                <a:effectLst/>
                <a:latin typeface="OpenSans"/>
              </a:rPr>
              <a:t>There are two built-in datastores in every workspace namely an </a:t>
            </a:r>
            <a:r>
              <a:rPr lang="en-US" b="1" i="0" dirty="0">
                <a:solidFill>
                  <a:srgbClr val="000000"/>
                </a:solidFill>
                <a:effectLst/>
                <a:latin typeface="OpenSans"/>
              </a:rPr>
              <a:t>Azure Storage Blob Container</a:t>
            </a:r>
            <a:r>
              <a:rPr lang="en-US" b="0" i="0" dirty="0">
                <a:solidFill>
                  <a:srgbClr val="000000"/>
                </a:solidFill>
                <a:effectLst/>
                <a:latin typeface="OpenSans"/>
              </a:rPr>
              <a:t> and </a:t>
            </a:r>
            <a:r>
              <a:rPr lang="en-US" b="1" i="0" dirty="0">
                <a:solidFill>
                  <a:srgbClr val="000000"/>
                </a:solidFill>
                <a:effectLst/>
                <a:latin typeface="OpenSans"/>
              </a:rPr>
              <a:t>Azure Storage File Container</a:t>
            </a:r>
            <a:r>
              <a:rPr lang="en-US" b="0" i="0" dirty="0">
                <a:solidFill>
                  <a:srgbClr val="000000"/>
                </a:solidFill>
                <a:effectLst/>
                <a:latin typeface="OpenSans"/>
              </a:rPr>
              <a:t> which are used as system storage by Azure Machine Learning.</a:t>
            </a:r>
          </a:p>
          <a:p>
            <a:pPr algn="l">
              <a:buFont typeface="Wingdings" panose="05000000000000000000" pitchFamily="2" charset="2"/>
              <a:buChar char="v"/>
            </a:pPr>
            <a:r>
              <a:rPr lang="en-US" b="0" i="0" dirty="0">
                <a:solidFill>
                  <a:srgbClr val="000000"/>
                </a:solidFill>
                <a:effectLst/>
                <a:latin typeface="OpenSans"/>
              </a:rPr>
              <a:t>Datastores can be accessed directly in code by using the Azure Machine Learning SDK and further use it to download or upload data or mount a datastore in an experiment to read or write data.</a:t>
            </a:r>
          </a:p>
          <a:p>
            <a:endParaRPr lang="en-IN" dirty="0"/>
          </a:p>
        </p:txBody>
      </p:sp>
      <p:pic>
        <p:nvPicPr>
          <p:cNvPr id="4" name="Picture 3">
            <a:extLst>
              <a:ext uri="{FF2B5EF4-FFF2-40B4-BE49-F238E27FC236}">
                <a16:creationId xmlns:a16="http://schemas.microsoft.com/office/drawing/2014/main" id="{6D779F82-24D4-424A-8118-BA698226E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1790608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1940-6BDE-4FBA-9690-7EE9D6C7B182}"/>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28D9CB69-6C0A-45D3-A2F6-CACA72444B80}"/>
              </a:ext>
            </a:extLst>
          </p:cNvPr>
          <p:cNvSpPr>
            <a:spLocks noGrp="1"/>
          </p:cNvSpPr>
          <p:nvPr>
            <p:ph idx="1"/>
          </p:nvPr>
        </p:nvSpPr>
        <p:spPr>
          <a:xfrm>
            <a:off x="1097280" y="1845733"/>
            <a:ext cx="10058400" cy="4424437"/>
          </a:xfrm>
        </p:spPr>
        <p:txBody>
          <a:bodyPr/>
          <a:lstStyle/>
          <a:p>
            <a:r>
              <a:rPr lang="en-US" b="0" i="0" u="sng" dirty="0">
                <a:solidFill>
                  <a:srgbClr val="171717"/>
                </a:solidFill>
                <a:effectLst/>
              </a:rPr>
              <a:t>Connecting data storage services with Azure ML datastores:</a:t>
            </a:r>
          </a:p>
          <a:p>
            <a:pPr>
              <a:buFont typeface="Wingdings" panose="05000000000000000000" pitchFamily="2" charset="2"/>
              <a:buChar char="Ø"/>
            </a:pPr>
            <a:r>
              <a:rPr lang="en-US" b="0" i="0" dirty="0">
                <a:solidFill>
                  <a:srgbClr val="171717"/>
                </a:solidFill>
                <a:effectLst/>
              </a:rPr>
              <a:t>Keep in mind, if credentials are registered with datastores, all users with workspace </a:t>
            </a:r>
            <a:r>
              <a:rPr lang="en-US" b="0" i="1" dirty="0">
                <a:solidFill>
                  <a:srgbClr val="171717"/>
                </a:solidFill>
                <a:effectLst/>
              </a:rPr>
              <a:t>Reader</a:t>
            </a:r>
            <a:r>
              <a:rPr lang="en-US" b="0" i="0" dirty="0">
                <a:solidFill>
                  <a:srgbClr val="171717"/>
                </a:solidFill>
                <a:effectLst/>
              </a:rPr>
              <a:t> role are able to retrieve these credentials.</a:t>
            </a:r>
          </a:p>
          <a:p>
            <a:pPr>
              <a:buFont typeface="Wingdings" panose="05000000000000000000" pitchFamily="2" charset="2"/>
              <a:buChar char="ü"/>
            </a:pPr>
            <a:r>
              <a:rPr lang="en-US" b="0" i="0" dirty="0">
                <a:solidFill>
                  <a:srgbClr val="171717"/>
                </a:solidFill>
                <a:effectLst/>
              </a:rPr>
              <a:t>Import the Workspace and Datastore class.</a:t>
            </a:r>
          </a:p>
          <a:p>
            <a:pPr>
              <a:buFont typeface="Wingdings" panose="05000000000000000000" pitchFamily="2" charset="2"/>
              <a:buChar char="ü"/>
            </a:pPr>
            <a:r>
              <a:rPr lang="en-US" b="0" i="0" dirty="0">
                <a:solidFill>
                  <a:srgbClr val="171717"/>
                </a:solidFill>
                <a:effectLst/>
              </a:rPr>
              <a:t> load your subscription information from the file config.json using the function from_config().</a:t>
            </a:r>
          </a:p>
          <a:p>
            <a:pPr>
              <a:buFont typeface="Wingdings" panose="05000000000000000000" pitchFamily="2" charset="2"/>
              <a:buChar char="ü"/>
            </a:pPr>
            <a:r>
              <a:rPr lang="en-US" b="0" i="0" dirty="0">
                <a:solidFill>
                  <a:srgbClr val="171717"/>
                </a:solidFill>
                <a:effectLst/>
              </a:rPr>
              <a:t> This looks for the JSON file in the current directory by default.</a:t>
            </a:r>
          </a:p>
          <a:p>
            <a:pPr>
              <a:buFont typeface="Wingdings" panose="05000000000000000000" pitchFamily="2" charset="2"/>
              <a:buChar char="ü"/>
            </a:pPr>
            <a:r>
              <a:rPr lang="en-US" b="0" i="0" dirty="0">
                <a:solidFill>
                  <a:srgbClr val="171717"/>
                </a:solidFill>
                <a:effectLst/>
              </a:rPr>
              <a:t> but you can also specify a path parameter to point to the file using from_config(path="your/file/path").</a:t>
            </a:r>
          </a:p>
          <a:p>
            <a:pPr marL="0" indent="0">
              <a:buNone/>
            </a:pPr>
            <a:endParaRPr lang="en-US" b="0" i="0" dirty="0">
              <a:solidFill>
                <a:srgbClr val="171717"/>
              </a:solidFill>
              <a:effectLst/>
            </a:endParaRPr>
          </a:p>
        </p:txBody>
      </p:sp>
      <p:pic>
        <p:nvPicPr>
          <p:cNvPr id="4" name="Picture 3">
            <a:extLst>
              <a:ext uri="{FF2B5EF4-FFF2-40B4-BE49-F238E27FC236}">
                <a16:creationId xmlns:a16="http://schemas.microsoft.com/office/drawing/2014/main" id="{B09BB63B-44BD-4C98-AD6D-48F13CB93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pic>
        <p:nvPicPr>
          <p:cNvPr id="7" name="Picture 6">
            <a:extLst>
              <a:ext uri="{FF2B5EF4-FFF2-40B4-BE49-F238E27FC236}">
                <a16:creationId xmlns:a16="http://schemas.microsoft.com/office/drawing/2014/main" id="{0EEE3F1C-E665-4EB2-BFAF-C89E191B10B4}"/>
              </a:ext>
            </a:extLst>
          </p:cNvPr>
          <p:cNvPicPr>
            <a:picLocks noChangeAspect="1"/>
          </p:cNvPicPr>
          <p:nvPr/>
        </p:nvPicPr>
        <p:blipFill>
          <a:blip r:embed="rId3"/>
          <a:stretch>
            <a:fillRect/>
          </a:stretch>
        </p:blipFill>
        <p:spPr>
          <a:xfrm>
            <a:off x="6862859" y="4844531"/>
            <a:ext cx="4400550" cy="1181100"/>
          </a:xfrm>
          <a:prstGeom prst="rect">
            <a:avLst/>
          </a:prstGeom>
        </p:spPr>
      </p:pic>
    </p:spTree>
    <p:extLst>
      <p:ext uri="{BB962C8B-B14F-4D97-AF65-F5344CB8AC3E}">
        <p14:creationId xmlns:p14="http://schemas.microsoft.com/office/powerpoint/2010/main" val="800065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C8EB-E4A3-409E-AD3E-23896B5BA704}"/>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1DB4E503-1D17-417A-928F-49598A98DE9D}"/>
              </a:ext>
            </a:extLst>
          </p:cNvPr>
          <p:cNvSpPr>
            <a:spLocks noGrp="1"/>
          </p:cNvSpPr>
          <p:nvPr>
            <p:ph idx="1"/>
          </p:nvPr>
        </p:nvSpPr>
        <p:spPr>
          <a:xfrm>
            <a:off x="1097280" y="1845734"/>
            <a:ext cx="10058400" cy="4499082"/>
          </a:xfrm>
        </p:spPr>
        <p:txBody>
          <a:bodyPr>
            <a:normAutofit/>
          </a:bodyPr>
          <a:lstStyle/>
          <a:p>
            <a:pPr algn="l"/>
            <a:r>
              <a:rPr lang="en-US" u="sng" dirty="0">
                <a:solidFill>
                  <a:srgbClr val="171717"/>
                </a:solidFill>
              </a:rPr>
              <a:t>C</a:t>
            </a:r>
            <a:r>
              <a:rPr lang="en-US" b="0" i="0" u="sng" dirty="0">
                <a:solidFill>
                  <a:srgbClr val="171717"/>
                </a:solidFill>
                <a:effectLst/>
              </a:rPr>
              <a:t>reate a datastore for an </a:t>
            </a:r>
            <a:r>
              <a:rPr lang="en-US" u="sng" dirty="0"/>
              <a:t>Azure Blob container: </a:t>
            </a:r>
            <a:r>
              <a:rPr lang="en-US" i="0" u="sng" dirty="0">
                <a:solidFill>
                  <a:srgbClr val="171717"/>
                </a:solidFill>
                <a:effectLst/>
              </a:rPr>
              <a:t>Create and register datastores:</a:t>
            </a:r>
          </a:p>
          <a:p>
            <a:pPr algn="l">
              <a:buFont typeface="Wingdings" panose="05000000000000000000" pitchFamily="2" charset="2"/>
              <a:buChar char="Ø"/>
            </a:pPr>
            <a:r>
              <a:rPr lang="en-US" b="0" i="0" dirty="0">
                <a:solidFill>
                  <a:srgbClr val="171717"/>
                </a:solidFill>
                <a:effectLst/>
              </a:rPr>
              <a:t>When you register an Azure storage solution as a datastore, you automatically create and register that datastore to a specific workspace.</a:t>
            </a:r>
          </a:p>
          <a:p>
            <a:pPr algn="l">
              <a:buFont typeface="Wingdings" panose="05000000000000000000" pitchFamily="2" charset="2"/>
              <a:buChar char="Ø"/>
            </a:pPr>
            <a:r>
              <a:rPr lang="en-US" b="0" i="0" dirty="0">
                <a:solidFill>
                  <a:srgbClr val="171717"/>
                </a:solidFill>
                <a:effectLst/>
              </a:rPr>
              <a:t>Datastore name should only consist of lowercase letters, digits and underscores.</a:t>
            </a:r>
          </a:p>
          <a:p>
            <a:pPr>
              <a:spcBef>
                <a:spcPts val="0"/>
              </a:spcBef>
              <a:spcAft>
                <a:spcPts val="0"/>
              </a:spcAft>
            </a:pPr>
            <a:r>
              <a:rPr lang="en-US" b="1" u="sng" dirty="0">
                <a:solidFill>
                  <a:srgbClr val="0E101A"/>
                </a:solidFill>
                <a:effectLst/>
              </a:rPr>
              <a:t>Azure blob container:</a:t>
            </a:r>
          </a:p>
          <a:p>
            <a:pPr>
              <a:spcBef>
                <a:spcPts val="0"/>
              </a:spcBef>
              <a:spcAft>
                <a:spcPts val="0"/>
              </a:spcAft>
            </a:pPr>
            <a:endParaRPr lang="en-US" b="1" u="sng" dirty="0">
              <a:solidFill>
                <a:srgbClr val="0E101A"/>
              </a:solidFill>
              <a:effectLst/>
            </a:endParaRPr>
          </a:p>
          <a:p>
            <a:pPr>
              <a:spcBef>
                <a:spcPts val="0"/>
              </a:spcBef>
              <a:spcAft>
                <a:spcPts val="0"/>
              </a:spcAft>
            </a:pPr>
            <a:r>
              <a:rPr lang="en-US" dirty="0">
                <a:solidFill>
                  <a:srgbClr val="0E101A"/>
                </a:solidFill>
                <a:effectLst/>
              </a:rPr>
              <a:t>To register an Azure blob container as a datastore, use </a:t>
            </a:r>
            <a:r>
              <a:rPr lang="en-US" dirty="0">
                <a:solidFill>
                  <a:srgbClr val="4A6EE0"/>
                </a:solidFill>
              </a:rPr>
              <a:t>register_azure_blob_container().</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The following code creates and registers the blob_datastore_name datastore to the ws workspace. </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This datastore accesses the my-container-name blob container on the my-account-name storage account, by using the provided account access key. </a:t>
            </a:r>
            <a:endParaRPr lang="en-US" b="0" i="0" dirty="0">
              <a:solidFill>
                <a:srgbClr val="171717"/>
              </a:solidFill>
              <a:effectLst/>
            </a:endParaRPr>
          </a:p>
          <a:p>
            <a:pPr algn="l"/>
            <a:endParaRPr lang="en-US" dirty="0">
              <a:solidFill>
                <a:srgbClr val="171717"/>
              </a:solidFill>
              <a:latin typeface="Segoe UI" panose="020B0502040204020203" pitchFamily="34" charset="0"/>
            </a:endParaRPr>
          </a:p>
          <a:p>
            <a:pPr algn="l"/>
            <a:endParaRPr lang="en-US" dirty="0">
              <a:solidFill>
                <a:srgbClr val="171717"/>
              </a:solidFill>
              <a:latin typeface="Segoe UI" panose="020B0502040204020203" pitchFamily="34" charset="0"/>
            </a:endParaRPr>
          </a:p>
          <a:p>
            <a:pPr algn="l"/>
            <a:endParaRPr lang="en-US" dirty="0">
              <a:solidFill>
                <a:srgbClr val="171717"/>
              </a:solidFill>
              <a:latin typeface="Segoe UI" panose="020B0502040204020203" pitchFamily="34" charset="0"/>
            </a:endParaRPr>
          </a:p>
        </p:txBody>
      </p:sp>
      <p:pic>
        <p:nvPicPr>
          <p:cNvPr id="4" name="Picture 3">
            <a:extLst>
              <a:ext uri="{FF2B5EF4-FFF2-40B4-BE49-F238E27FC236}">
                <a16:creationId xmlns:a16="http://schemas.microsoft.com/office/drawing/2014/main" id="{73E34EF6-56CE-4696-8B84-5FDCA68E8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636828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6BC2-BB35-495F-A3A3-BA6ADEE8EF8B}"/>
              </a:ext>
            </a:extLst>
          </p:cNvPr>
          <p:cNvSpPr>
            <a:spLocks noGrp="1"/>
          </p:cNvSpPr>
          <p:nvPr>
            <p:ph type="title"/>
          </p:nvPr>
        </p:nvSpPr>
        <p:spPr/>
        <p:txBody>
          <a:bodyPr>
            <a:normAutofit/>
          </a:bodyPr>
          <a:lstStyle/>
          <a:p>
            <a:r>
              <a:rPr lang="en-IN" sz="2800" dirty="0"/>
              <a:t>AZURE ML</a:t>
            </a:r>
          </a:p>
        </p:txBody>
      </p:sp>
      <p:pic>
        <p:nvPicPr>
          <p:cNvPr id="6" name="Content Placeholder 5">
            <a:extLst>
              <a:ext uri="{FF2B5EF4-FFF2-40B4-BE49-F238E27FC236}">
                <a16:creationId xmlns:a16="http://schemas.microsoft.com/office/drawing/2014/main" id="{E63E434D-E2A2-4ECD-ACCF-142222DEC71A}"/>
              </a:ext>
            </a:extLst>
          </p:cNvPr>
          <p:cNvPicPr>
            <a:picLocks noGrp="1" noChangeAspect="1"/>
          </p:cNvPicPr>
          <p:nvPr>
            <p:ph idx="1"/>
          </p:nvPr>
        </p:nvPicPr>
        <p:blipFill>
          <a:blip r:embed="rId2"/>
          <a:stretch>
            <a:fillRect/>
          </a:stretch>
        </p:blipFill>
        <p:spPr>
          <a:xfrm>
            <a:off x="1194318" y="1737359"/>
            <a:ext cx="9961362" cy="4532811"/>
          </a:xfrm>
        </p:spPr>
      </p:pic>
      <p:pic>
        <p:nvPicPr>
          <p:cNvPr id="4" name="Picture 3">
            <a:extLst>
              <a:ext uri="{FF2B5EF4-FFF2-40B4-BE49-F238E27FC236}">
                <a16:creationId xmlns:a16="http://schemas.microsoft.com/office/drawing/2014/main" id="{721DD004-57A4-4785-9122-01624AACD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1975358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25C7-1647-4491-8630-600D1C0C4A00}"/>
              </a:ext>
            </a:extLst>
          </p:cNvPr>
          <p:cNvSpPr>
            <a:spLocks noGrp="1"/>
          </p:cNvSpPr>
          <p:nvPr>
            <p:ph type="title"/>
          </p:nvPr>
        </p:nvSpPr>
        <p:spPr/>
        <p:txBody>
          <a:bodyPr>
            <a:normAutofit/>
          </a:bodyPr>
          <a:lstStyle/>
          <a:p>
            <a:r>
              <a:rPr lang="en-IN" sz="2800" dirty="0"/>
              <a:t>AZURE ML</a:t>
            </a:r>
          </a:p>
        </p:txBody>
      </p:sp>
      <p:pic>
        <p:nvPicPr>
          <p:cNvPr id="4" name="Picture 3">
            <a:extLst>
              <a:ext uri="{FF2B5EF4-FFF2-40B4-BE49-F238E27FC236}">
                <a16:creationId xmlns:a16="http://schemas.microsoft.com/office/drawing/2014/main" id="{6B9BF5D8-330A-4AD0-B53B-08FAB6333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pic>
        <p:nvPicPr>
          <p:cNvPr id="6" name="Picture 2" descr="Register a Datastore">
            <a:extLst>
              <a:ext uri="{FF2B5EF4-FFF2-40B4-BE49-F238E27FC236}">
                <a16:creationId xmlns:a16="http://schemas.microsoft.com/office/drawing/2014/main" id="{D51E4A6F-4BEE-43D1-8B29-4F7276AA2F5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7280" y="1737360"/>
            <a:ext cx="9754221" cy="451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08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CA0F-3B91-4E1B-B909-88B495574FC4}"/>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93B751D3-C991-4BB9-A14F-68C10C1FE1AC}"/>
              </a:ext>
            </a:extLst>
          </p:cNvPr>
          <p:cNvSpPr>
            <a:spLocks noGrp="1"/>
          </p:cNvSpPr>
          <p:nvPr>
            <p:ph idx="1"/>
          </p:nvPr>
        </p:nvSpPr>
        <p:spPr/>
        <p:txBody>
          <a:bodyPr/>
          <a:lstStyle/>
          <a:p>
            <a:r>
              <a:rPr lang="en-IN" b="1" i="0" u="sng" dirty="0">
                <a:solidFill>
                  <a:srgbClr val="171717"/>
                </a:solidFill>
                <a:effectLst/>
              </a:rPr>
              <a:t>Azure Data Lake Storage Generation 2:</a:t>
            </a:r>
            <a:endParaRPr lang="en-US" b="1" u="sng" dirty="0"/>
          </a:p>
          <a:p>
            <a:pPr>
              <a:buFont typeface="Wingdings" panose="05000000000000000000" pitchFamily="2" charset="2"/>
              <a:buChar char="v"/>
            </a:pPr>
            <a:r>
              <a:rPr lang="en-US" dirty="0"/>
              <a:t>Azure Data Lake Storage Gen2</a:t>
            </a:r>
            <a:r>
              <a:rPr lang="en-US" dirty="0">
                <a:solidFill>
                  <a:srgbClr val="171717"/>
                </a:solidFill>
              </a:rPr>
              <a:t> </a:t>
            </a:r>
            <a:r>
              <a:rPr lang="en-US" b="0" i="0" dirty="0">
                <a:solidFill>
                  <a:srgbClr val="171717"/>
                </a:solidFill>
                <a:effectLst/>
              </a:rPr>
              <a:t>is built on top of Azure Blob storage and designed for enterprise big data analytics.</a:t>
            </a:r>
            <a:endParaRPr lang="en-IN" u="sng" dirty="0"/>
          </a:p>
          <a:p>
            <a:pPr algn="l">
              <a:buFont typeface="Wingdings" panose="05000000000000000000" pitchFamily="2" charset="2"/>
              <a:buChar char="v"/>
            </a:pPr>
            <a:r>
              <a:rPr lang="en-IN" b="0" i="0" dirty="0">
                <a:solidFill>
                  <a:srgbClr val="171717"/>
                </a:solidFill>
                <a:effectLst/>
              </a:rPr>
              <a:t>For an Azure Data Lake Storage Generation 2 (ADLS Gen 2) datastore.</a:t>
            </a:r>
          </a:p>
          <a:p>
            <a:pPr algn="l">
              <a:buFont typeface="Wingdings" panose="05000000000000000000" pitchFamily="2" charset="2"/>
              <a:buChar char="v"/>
            </a:pPr>
            <a:r>
              <a:rPr lang="en-IN" b="0" i="0" dirty="0">
                <a:solidFill>
                  <a:srgbClr val="171717"/>
                </a:solidFill>
                <a:effectLst/>
              </a:rPr>
              <a:t> use </a:t>
            </a:r>
            <a:r>
              <a:rPr lang="en-IN" dirty="0">
                <a:solidFill>
                  <a:srgbClr val="171717"/>
                </a:solidFill>
              </a:rPr>
              <a:t>register_azure_data_lake_gen2()</a:t>
            </a:r>
            <a:r>
              <a:rPr lang="en-IN" b="0" i="0" dirty="0">
                <a:solidFill>
                  <a:srgbClr val="171717"/>
                </a:solidFill>
                <a:effectLst/>
              </a:rPr>
              <a:t> to register a credential datastore connected to an Azure Data Lake Gen 2 storage with </a:t>
            </a:r>
            <a:r>
              <a:rPr lang="en-IN" dirty="0">
                <a:solidFill>
                  <a:srgbClr val="171717"/>
                </a:solidFill>
              </a:rPr>
              <a:t>service principal permissions</a:t>
            </a:r>
            <a:endParaRPr lang="en-IN" b="0" i="0" dirty="0">
              <a:solidFill>
                <a:srgbClr val="171717"/>
              </a:solidFill>
              <a:effectLst/>
            </a:endParaRPr>
          </a:p>
          <a:p>
            <a:pPr>
              <a:buFont typeface="Wingdings" panose="05000000000000000000" pitchFamily="2" charset="2"/>
              <a:buChar char="v"/>
            </a:pPr>
            <a:r>
              <a:rPr lang="en-US" dirty="0"/>
              <a:t>The following code creates and registers the adlsgen2_datastore_name datastore to the ws workspace.</a:t>
            </a:r>
          </a:p>
          <a:p>
            <a:pPr>
              <a:buFont typeface="Wingdings" panose="05000000000000000000" pitchFamily="2" charset="2"/>
              <a:buChar char="v"/>
            </a:pPr>
            <a:r>
              <a:rPr lang="en-US" dirty="0"/>
              <a:t> This data store accesses the file system test in the account name storage account, by using the provided service principal credentials. </a:t>
            </a:r>
            <a:endParaRPr lang="en-IN" dirty="0"/>
          </a:p>
        </p:txBody>
      </p:sp>
      <p:pic>
        <p:nvPicPr>
          <p:cNvPr id="4" name="Picture 3">
            <a:extLst>
              <a:ext uri="{FF2B5EF4-FFF2-40B4-BE49-F238E27FC236}">
                <a16:creationId xmlns:a16="http://schemas.microsoft.com/office/drawing/2014/main" id="{B2757A1F-651D-4116-9CC4-749B55928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4017039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CE3E-7A58-4E1E-8B45-09CD07771BCB}"/>
              </a:ext>
            </a:extLst>
          </p:cNvPr>
          <p:cNvSpPr>
            <a:spLocks noGrp="1"/>
          </p:cNvSpPr>
          <p:nvPr>
            <p:ph type="title"/>
          </p:nvPr>
        </p:nvSpPr>
        <p:spPr/>
        <p:txBody>
          <a:bodyPr>
            <a:normAutofit/>
          </a:bodyPr>
          <a:lstStyle/>
          <a:p>
            <a:r>
              <a:rPr lang="en-IN" sz="2800" dirty="0"/>
              <a:t>AZURE ML</a:t>
            </a:r>
          </a:p>
        </p:txBody>
      </p:sp>
      <p:pic>
        <p:nvPicPr>
          <p:cNvPr id="6" name="Content Placeholder 5">
            <a:extLst>
              <a:ext uri="{FF2B5EF4-FFF2-40B4-BE49-F238E27FC236}">
                <a16:creationId xmlns:a16="http://schemas.microsoft.com/office/drawing/2014/main" id="{D6CB5B51-C2E5-4A40-9B22-96698CFC04D8}"/>
              </a:ext>
            </a:extLst>
          </p:cNvPr>
          <p:cNvPicPr>
            <a:picLocks noGrp="1" noChangeAspect="1"/>
          </p:cNvPicPr>
          <p:nvPr>
            <p:ph idx="1"/>
          </p:nvPr>
        </p:nvPicPr>
        <p:blipFill>
          <a:blip r:embed="rId2"/>
          <a:stretch>
            <a:fillRect/>
          </a:stretch>
        </p:blipFill>
        <p:spPr>
          <a:xfrm>
            <a:off x="1186774" y="1737360"/>
            <a:ext cx="9968906" cy="4585619"/>
          </a:xfrm>
        </p:spPr>
      </p:pic>
      <p:pic>
        <p:nvPicPr>
          <p:cNvPr id="4" name="Picture 3">
            <a:extLst>
              <a:ext uri="{FF2B5EF4-FFF2-40B4-BE49-F238E27FC236}">
                <a16:creationId xmlns:a16="http://schemas.microsoft.com/office/drawing/2014/main" id="{97B21A59-D722-46C0-92D6-CD8C96105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3897442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93D3-65B0-4843-A6DF-0E018973FEFB}"/>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8E357D1F-B529-4A24-BC9C-42255A5FBD3E}"/>
              </a:ext>
            </a:extLst>
          </p:cNvPr>
          <p:cNvSpPr>
            <a:spLocks noGrp="1"/>
          </p:cNvSpPr>
          <p:nvPr>
            <p:ph idx="1"/>
          </p:nvPr>
        </p:nvSpPr>
        <p:spPr>
          <a:xfrm>
            <a:off x="1097280" y="1845733"/>
            <a:ext cx="10058400" cy="4508413"/>
          </a:xfrm>
        </p:spPr>
        <p:txBody>
          <a:bodyPr/>
          <a:lstStyle/>
          <a:p>
            <a:pPr algn="l"/>
            <a:r>
              <a:rPr lang="en-US" b="1" i="0" u="sng" dirty="0">
                <a:solidFill>
                  <a:srgbClr val="333333"/>
                </a:solidFill>
                <a:effectLst/>
              </a:rPr>
              <a:t>Managing a datastore:</a:t>
            </a:r>
          </a:p>
          <a:p>
            <a:pPr algn="l">
              <a:buFont typeface="Wingdings" panose="05000000000000000000" pitchFamily="2" charset="2"/>
              <a:buChar char="v"/>
            </a:pPr>
            <a:r>
              <a:rPr lang="en-US" b="0" i="0" dirty="0">
                <a:solidFill>
                  <a:srgbClr val="000000"/>
                </a:solidFill>
                <a:effectLst/>
              </a:rPr>
              <a:t>Datastores can be viewed and managed in Azure Machine Learning Studio or we can use the Azure Machine Learning SDK.</a:t>
            </a:r>
          </a:p>
          <a:p>
            <a:endParaRPr lang="en-US" dirty="0"/>
          </a:p>
          <a:p>
            <a:endParaRPr lang="en-IN" dirty="0"/>
          </a:p>
          <a:p>
            <a:endParaRPr lang="en-IN" dirty="0"/>
          </a:p>
        </p:txBody>
      </p:sp>
      <p:pic>
        <p:nvPicPr>
          <p:cNvPr id="4" name="Picture 3">
            <a:extLst>
              <a:ext uri="{FF2B5EF4-FFF2-40B4-BE49-F238E27FC236}">
                <a16:creationId xmlns:a16="http://schemas.microsoft.com/office/drawing/2014/main" id="{36F800D9-D5D6-4940-9B9A-FD2255C45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pic>
        <p:nvPicPr>
          <p:cNvPr id="6" name="Picture 5">
            <a:extLst>
              <a:ext uri="{FF2B5EF4-FFF2-40B4-BE49-F238E27FC236}">
                <a16:creationId xmlns:a16="http://schemas.microsoft.com/office/drawing/2014/main" id="{C41A3693-7D2F-4799-BA2B-45A350B0B0D7}"/>
              </a:ext>
            </a:extLst>
          </p:cNvPr>
          <p:cNvPicPr>
            <a:picLocks noChangeAspect="1"/>
          </p:cNvPicPr>
          <p:nvPr/>
        </p:nvPicPr>
        <p:blipFill>
          <a:blip r:embed="rId3"/>
          <a:stretch>
            <a:fillRect/>
          </a:stretch>
        </p:blipFill>
        <p:spPr>
          <a:xfrm>
            <a:off x="1166327" y="3005763"/>
            <a:ext cx="9928393" cy="3143250"/>
          </a:xfrm>
          <a:prstGeom prst="rect">
            <a:avLst/>
          </a:prstGeom>
        </p:spPr>
      </p:pic>
    </p:spTree>
    <p:extLst>
      <p:ext uri="{BB962C8B-B14F-4D97-AF65-F5344CB8AC3E}">
        <p14:creationId xmlns:p14="http://schemas.microsoft.com/office/powerpoint/2010/main" val="266438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0672-974D-43D4-99F2-CC2CBBCF5D89}"/>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1860EC2E-C6D6-4CFC-BB85-E7E194DCEE68}"/>
              </a:ext>
            </a:extLst>
          </p:cNvPr>
          <p:cNvSpPr>
            <a:spLocks noGrp="1"/>
          </p:cNvSpPr>
          <p:nvPr>
            <p:ph idx="1"/>
          </p:nvPr>
        </p:nvSpPr>
        <p:spPr>
          <a:xfrm>
            <a:off x="1097280" y="1737359"/>
            <a:ext cx="10058400" cy="4551473"/>
          </a:xfrm>
        </p:spPr>
        <p:txBody>
          <a:bodyPr>
            <a:normAutofit/>
          </a:bodyPr>
          <a:lstStyle/>
          <a:p>
            <a:pPr algn="l"/>
            <a:r>
              <a:rPr lang="en-US" b="1" i="0" u="sng" dirty="0">
                <a:solidFill>
                  <a:srgbClr val="333333"/>
                </a:solidFill>
                <a:effectLst/>
              </a:rPr>
              <a:t>What Are Azure Datasets?</a:t>
            </a:r>
          </a:p>
          <a:p>
            <a:pPr algn="l">
              <a:buFont typeface="Wingdings" panose="05000000000000000000" pitchFamily="2" charset="2"/>
              <a:buChar char="v"/>
            </a:pPr>
            <a:r>
              <a:rPr lang="en-US" b="0" i="0" dirty="0">
                <a:solidFill>
                  <a:srgbClr val="000000"/>
                </a:solidFill>
                <a:effectLst/>
              </a:rPr>
              <a:t>A dataset is basically a schema or a versioned data object for experiments. Datasets can be dragged and dropped in the experiment or added with the URL</a:t>
            </a:r>
          </a:p>
          <a:p>
            <a:pPr algn="l">
              <a:buFont typeface="Wingdings" panose="05000000000000000000" pitchFamily="2" charset="2"/>
              <a:buChar char="Ø"/>
            </a:pPr>
            <a:r>
              <a:rPr lang="en-US" b="0" i="0" dirty="0">
                <a:solidFill>
                  <a:srgbClr val="000000"/>
                </a:solidFill>
                <a:effectLst/>
              </a:rPr>
              <a:t>There are two types of datasets available in Azure:</a:t>
            </a:r>
          </a:p>
          <a:p>
            <a:pPr algn="l">
              <a:buFont typeface="+mj-lt"/>
              <a:buAutoNum type="arabicPeriod"/>
            </a:pPr>
            <a:r>
              <a:rPr lang="en-US" b="1" i="0" dirty="0">
                <a:solidFill>
                  <a:srgbClr val="000000"/>
                </a:solidFill>
                <a:effectLst/>
              </a:rPr>
              <a:t>File Dataset:</a:t>
            </a:r>
            <a:r>
              <a:rPr lang="en-US" b="0" i="0" dirty="0">
                <a:solidFill>
                  <a:srgbClr val="000000"/>
                </a:solidFill>
                <a:effectLst/>
              </a:rPr>
              <a:t> It is generally used when there are multiple files like images in the datastore or public URLs. File Datasets are usually recommended for machine learning workflows as the source files can be any format that gives a wide range of machine learning scenarios along with deep learning.</a:t>
            </a:r>
          </a:p>
          <a:p>
            <a:pPr algn="l">
              <a:buFont typeface="+mj-lt"/>
              <a:buAutoNum type="arabicPeriod"/>
            </a:pPr>
            <a:r>
              <a:rPr lang="en-US" b="1" i="0" dirty="0">
                <a:solidFill>
                  <a:srgbClr val="000000"/>
                </a:solidFill>
                <a:effectLst/>
              </a:rPr>
              <a:t>Tabular Dataset: </a:t>
            </a:r>
            <a:r>
              <a:rPr lang="en-US" b="0" i="0" dirty="0">
                <a:solidFill>
                  <a:srgbClr val="000000"/>
                </a:solidFill>
                <a:effectLst/>
              </a:rPr>
              <a:t>In a tabular dataset the data is represented in table format. This dataset format helps in materializing the dataset into Pandas or Spark.</a:t>
            </a:r>
          </a:p>
          <a:p>
            <a:pPr algn="l">
              <a:buFont typeface="Wingdings" panose="05000000000000000000" pitchFamily="2" charset="2"/>
              <a:buChar char="v"/>
            </a:pPr>
            <a:r>
              <a:rPr lang="en-US" b="0" i="0" dirty="0">
                <a:solidFill>
                  <a:srgbClr val="000000"/>
                </a:solidFill>
                <a:effectLst/>
              </a:rPr>
              <a:t>Data Frame which allows the developer to work with familiar data preparation and training libraries without having to leave the notebook.</a:t>
            </a:r>
          </a:p>
          <a:p>
            <a:endParaRPr lang="en-IN" dirty="0"/>
          </a:p>
        </p:txBody>
      </p:sp>
      <p:pic>
        <p:nvPicPr>
          <p:cNvPr id="4" name="Picture 3">
            <a:extLst>
              <a:ext uri="{FF2B5EF4-FFF2-40B4-BE49-F238E27FC236}">
                <a16:creationId xmlns:a16="http://schemas.microsoft.com/office/drawing/2014/main" id="{E75DFF60-E44D-4CE8-A062-B47ADCC68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4048664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0D5A-E5E9-442A-8C98-ECA24B8914ED}"/>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C96A4A1D-5496-47E3-94D7-11881B2A67DE}"/>
              </a:ext>
            </a:extLst>
          </p:cNvPr>
          <p:cNvSpPr>
            <a:spLocks noGrp="1"/>
          </p:cNvSpPr>
          <p:nvPr>
            <p:ph idx="1"/>
          </p:nvPr>
        </p:nvSpPr>
        <p:spPr>
          <a:xfrm>
            <a:off x="1097280" y="1845733"/>
            <a:ext cx="10058400" cy="4480421"/>
          </a:xfrm>
        </p:spPr>
        <p:txBody>
          <a:bodyPr/>
          <a:lstStyle/>
          <a:p>
            <a:pPr algn="l"/>
            <a:r>
              <a:rPr lang="en-US" b="1" i="0" u="sng" dirty="0">
                <a:solidFill>
                  <a:srgbClr val="171717"/>
                </a:solidFill>
                <a:effectLst/>
              </a:rPr>
              <a:t>Create datasets from datastores:</a:t>
            </a:r>
          </a:p>
          <a:p>
            <a:pPr algn="l">
              <a:buFont typeface="Wingdings" panose="05000000000000000000" pitchFamily="2" charset="2"/>
              <a:buChar char="v"/>
            </a:pPr>
            <a:r>
              <a:rPr lang="en-US" b="0" i="0" dirty="0">
                <a:solidFill>
                  <a:srgbClr val="171717"/>
                </a:solidFill>
                <a:effectLst/>
              </a:rPr>
              <a:t>For the data to be accessible by Azure Machine Learning, datasets must be created from paths in </a:t>
            </a:r>
            <a:r>
              <a:rPr lang="en-US" dirty="0">
                <a:solidFill>
                  <a:srgbClr val="171717"/>
                </a:solidFill>
              </a:rPr>
              <a:t>Azure Machine Learning datastores. </a:t>
            </a:r>
            <a:r>
              <a:rPr lang="en-US" b="0" i="0" dirty="0">
                <a:solidFill>
                  <a:srgbClr val="171717"/>
                </a:solidFill>
                <a:effectLst/>
                <a:latin typeface="Segoe UI" panose="020B0502040204020203" pitchFamily="34" charset="0"/>
              </a:rPr>
              <a:t>After you create and </a:t>
            </a:r>
            <a:r>
              <a:rPr lang="en-US" dirty="0">
                <a:latin typeface="Segoe UI" panose="020B0502040204020203" pitchFamily="34" charset="0"/>
              </a:rPr>
              <a:t>register</a:t>
            </a:r>
            <a:r>
              <a:rPr lang="en-US" dirty="0">
                <a:solidFill>
                  <a:srgbClr val="171717"/>
                </a:solidFill>
                <a:latin typeface="Segoe UI" panose="020B0502040204020203" pitchFamily="34" charset="0"/>
              </a:rPr>
              <a:t> </a:t>
            </a:r>
            <a:r>
              <a:rPr lang="en-US" b="0" i="0" dirty="0">
                <a:solidFill>
                  <a:srgbClr val="171717"/>
                </a:solidFill>
                <a:effectLst/>
                <a:latin typeface="Segoe UI" panose="020B0502040204020203" pitchFamily="34" charset="0"/>
              </a:rPr>
              <a:t>your dataset, you can load it into your notebook for data wrangling and </a:t>
            </a:r>
            <a:r>
              <a:rPr lang="en-US" dirty="0">
                <a:latin typeface="Segoe UI" panose="020B0502040204020203" pitchFamily="34" charset="0"/>
              </a:rPr>
              <a:t>exploration</a:t>
            </a:r>
            <a:r>
              <a:rPr lang="en-US" b="0" i="0" dirty="0">
                <a:solidFill>
                  <a:srgbClr val="171717"/>
                </a:solidFill>
                <a:effectLst/>
                <a:latin typeface="Segoe UI" panose="020B0502040204020203" pitchFamily="34" charset="0"/>
              </a:rPr>
              <a:t> prior to model training.</a:t>
            </a:r>
            <a:endParaRPr lang="en-US" b="0" i="0" dirty="0">
              <a:solidFill>
                <a:srgbClr val="171717"/>
              </a:solidFill>
              <a:effectLst/>
            </a:endParaRPr>
          </a:p>
          <a:p>
            <a:endParaRPr lang="en-IN" dirty="0"/>
          </a:p>
        </p:txBody>
      </p:sp>
      <p:pic>
        <p:nvPicPr>
          <p:cNvPr id="4" name="Picture 3">
            <a:extLst>
              <a:ext uri="{FF2B5EF4-FFF2-40B4-BE49-F238E27FC236}">
                <a16:creationId xmlns:a16="http://schemas.microsoft.com/office/drawing/2014/main" id="{38F46481-5B78-4F97-B4AB-F819D205B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pic>
        <p:nvPicPr>
          <p:cNvPr id="7" name="Picture 6">
            <a:extLst>
              <a:ext uri="{FF2B5EF4-FFF2-40B4-BE49-F238E27FC236}">
                <a16:creationId xmlns:a16="http://schemas.microsoft.com/office/drawing/2014/main" id="{3724490A-6B90-4FF2-9DCD-EDC5450B24B7}"/>
              </a:ext>
            </a:extLst>
          </p:cNvPr>
          <p:cNvPicPr>
            <a:picLocks noChangeAspect="1"/>
          </p:cNvPicPr>
          <p:nvPr/>
        </p:nvPicPr>
        <p:blipFill>
          <a:blip r:embed="rId3"/>
          <a:stretch>
            <a:fillRect/>
          </a:stretch>
        </p:blipFill>
        <p:spPr>
          <a:xfrm>
            <a:off x="1166326" y="3359020"/>
            <a:ext cx="9989353" cy="2967135"/>
          </a:xfrm>
          <a:prstGeom prst="rect">
            <a:avLst/>
          </a:prstGeom>
        </p:spPr>
      </p:pic>
    </p:spTree>
    <p:extLst>
      <p:ext uri="{BB962C8B-B14F-4D97-AF65-F5344CB8AC3E}">
        <p14:creationId xmlns:p14="http://schemas.microsoft.com/office/powerpoint/2010/main" val="196026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5B72-0E7F-4E66-AD94-FC1ED3AC3E2D}"/>
              </a:ext>
            </a:extLst>
          </p:cNvPr>
          <p:cNvSpPr>
            <a:spLocks noGrp="1"/>
          </p:cNvSpPr>
          <p:nvPr>
            <p:ph type="title"/>
          </p:nvPr>
        </p:nvSpPr>
        <p:spPr/>
        <p:txBody>
          <a:bodyPr>
            <a:normAutofit/>
          </a:bodyPr>
          <a:lstStyle/>
          <a:p>
            <a:r>
              <a:rPr lang="en-IN" sz="2800" dirty="0"/>
              <a:t>AZURE ML</a:t>
            </a:r>
          </a:p>
        </p:txBody>
      </p:sp>
      <p:pic>
        <p:nvPicPr>
          <p:cNvPr id="1026" name="Picture 2" descr="azure machine learning studio architecture">
            <a:extLst>
              <a:ext uri="{FF2B5EF4-FFF2-40B4-BE49-F238E27FC236}">
                <a16:creationId xmlns:a16="http://schemas.microsoft.com/office/drawing/2014/main" id="{493E59B2-EC17-4470-B3E0-AF83837200F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97280" y="1737360"/>
            <a:ext cx="5611430" cy="460745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071CF7CE-07DC-4198-9F32-9D1FE5966A36}"/>
              </a:ext>
            </a:extLst>
          </p:cNvPr>
          <p:cNvSpPr>
            <a:spLocks noGrp="1"/>
          </p:cNvSpPr>
          <p:nvPr>
            <p:ph sz="half" idx="2"/>
          </p:nvPr>
        </p:nvSpPr>
        <p:spPr>
          <a:xfrm>
            <a:off x="6708710" y="1737360"/>
            <a:ext cx="4446970" cy="4607456"/>
          </a:xfrm>
        </p:spPr>
        <p:txBody>
          <a:bodyPr>
            <a:normAutofit lnSpcReduction="10000"/>
          </a:bodyPr>
          <a:lstStyle/>
          <a:p>
            <a:pPr algn="l"/>
            <a:r>
              <a:rPr lang="en-US" b="1" i="0" u="sng" dirty="0">
                <a:solidFill>
                  <a:srgbClr val="333333"/>
                </a:solidFill>
                <a:effectLst/>
              </a:rPr>
              <a:t>Architectural View Of Azure ML Studio:</a:t>
            </a:r>
          </a:p>
          <a:p>
            <a:pPr algn="l">
              <a:buFont typeface="Wingdings" panose="05000000000000000000" pitchFamily="2" charset="2"/>
              <a:buChar char="v"/>
            </a:pPr>
            <a:r>
              <a:rPr lang="en-US" b="0" i="0" dirty="0">
                <a:solidFill>
                  <a:srgbClr val="000000"/>
                </a:solidFill>
                <a:effectLst/>
              </a:rPr>
              <a:t>The Azure ML studio provides a view of all the artifacts in the workspace. </a:t>
            </a:r>
          </a:p>
          <a:p>
            <a:pPr algn="l">
              <a:buFont typeface="Wingdings" panose="05000000000000000000" pitchFamily="2" charset="2"/>
              <a:buChar char="v"/>
            </a:pPr>
            <a:r>
              <a:rPr lang="en-US" b="0" i="0" dirty="0">
                <a:solidFill>
                  <a:srgbClr val="000000"/>
                </a:solidFill>
                <a:effectLst/>
              </a:rPr>
              <a:t>We can get a detailed view of the details and results of our experiments, pipelines, datasets, model, etc.</a:t>
            </a:r>
          </a:p>
          <a:p>
            <a:pPr>
              <a:buFont typeface="Wingdings" panose="05000000000000000000" pitchFamily="2" charset="2"/>
              <a:buChar char="v"/>
            </a:pPr>
            <a:r>
              <a:rPr lang="en-US" i="0" u="sng" dirty="0">
                <a:solidFill>
                  <a:srgbClr val="171717"/>
                </a:solidFill>
                <a:effectLst/>
              </a:rPr>
              <a:t>Azure Machine Learning studio </a:t>
            </a:r>
            <a:r>
              <a:rPr lang="en-US" b="0" i="0" dirty="0">
                <a:solidFill>
                  <a:srgbClr val="171717"/>
                </a:solidFill>
                <a:effectLst/>
              </a:rPr>
              <a:t>is a web portal </a:t>
            </a:r>
            <a:r>
              <a:rPr lang="en-US" b="0" i="1" dirty="0">
                <a:solidFill>
                  <a:srgbClr val="171717"/>
                </a:solidFill>
                <a:effectLst/>
              </a:rPr>
              <a:t>in</a:t>
            </a:r>
            <a:r>
              <a:rPr lang="en-US" b="0" i="0" dirty="0">
                <a:solidFill>
                  <a:srgbClr val="171717"/>
                </a:solidFill>
                <a:effectLst/>
              </a:rPr>
              <a:t> Azure Machine Learning that contains low-code and no-code options for project authoring and asset management.</a:t>
            </a:r>
          </a:p>
          <a:p>
            <a:pPr>
              <a:buFont typeface="Wingdings" panose="05000000000000000000" pitchFamily="2" charset="2"/>
              <a:buChar char="v"/>
            </a:pPr>
            <a:r>
              <a:rPr lang="en-US" dirty="0"/>
              <a:t>Azure Machine Learning helps data scientists and ML engineers rapidly build and deploy machine learning regardless of skill level.</a:t>
            </a:r>
            <a:endParaRPr lang="en-IN" dirty="0"/>
          </a:p>
        </p:txBody>
      </p:sp>
      <p:pic>
        <p:nvPicPr>
          <p:cNvPr id="4" name="Picture 3">
            <a:extLst>
              <a:ext uri="{FF2B5EF4-FFF2-40B4-BE49-F238E27FC236}">
                <a16:creationId xmlns:a16="http://schemas.microsoft.com/office/drawing/2014/main" id="{02032FD1-016F-438C-A49E-719CCCF4A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1149713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9E51-680F-4D19-BF17-CAB2C1D41B63}"/>
              </a:ext>
            </a:extLst>
          </p:cNvPr>
          <p:cNvSpPr>
            <a:spLocks noGrp="1"/>
          </p:cNvSpPr>
          <p:nvPr>
            <p:ph type="title"/>
          </p:nvPr>
        </p:nvSpPr>
        <p:spPr/>
        <p:txBody>
          <a:bodyPr/>
          <a:lstStyle/>
          <a:p>
            <a:r>
              <a:rPr lang="en-US" dirty="0"/>
              <a:t>THANK YOU</a:t>
            </a:r>
            <a:endParaRPr lang="en-IN" dirty="0"/>
          </a:p>
        </p:txBody>
      </p:sp>
      <p:pic>
        <p:nvPicPr>
          <p:cNvPr id="5" name="Picture Placeholder 8">
            <a:extLst>
              <a:ext uri="{FF2B5EF4-FFF2-40B4-BE49-F238E27FC236}">
                <a16:creationId xmlns:a16="http://schemas.microsoft.com/office/drawing/2014/main" id="{CFEA4FB4-913B-40C0-883A-14A801AC1D1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9844" b="29844"/>
          <a:stretch>
            <a:fillRect/>
          </a:stretch>
        </p:blipFill>
        <p:spPr>
          <a:xfrm>
            <a:off x="0" y="0"/>
            <a:ext cx="12192000" cy="4914900"/>
          </a:xfrm>
        </p:spPr>
      </p:pic>
    </p:spTree>
    <p:extLst>
      <p:ext uri="{BB962C8B-B14F-4D97-AF65-F5344CB8AC3E}">
        <p14:creationId xmlns:p14="http://schemas.microsoft.com/office/powerpoint/2010/main" val="206930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05E6-0EB9-4CA6-8570-036A414F51DC}"/>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3A26E4B0-BA5E-4A18-A6D4-39E372DDA587}"/>
              </a:ext>
            </a:extLst>
          </p:cNvPr>
          <p:cNvSpPr>
            <a:spLocks noGrp="1"/>
          </p:cNvSpPr>
          <p:nvPr>
            <p:ph idx="1"/>
          </p:nvPr>
        </p:nvSpPr>
        <p:spPr>
          <a:xfrm>
            <a:off x="1097280" y="1845733"/>
            <a:ext cx="10058400" cy="4452429"/>
          </a:xfrm>
        </p:spPr>
        <p:txBody>
          <a:bodyPr>
            <a:normAutofit lnSpcReduction="10000"/>
          </a:bodyPr>
          <a:lstStyle/>
          <a:p>
            <a:pPr algn="l"/>
            <a:r>
              <a:rPr lang="en-US" b="1" u="sng" dirty="0">
                <a:solidFill>
                  <a:srgbClr val="000000"/>
                </a:solidFill>
              </a:rPr>
              <a:t>Studio</a:t>
            </a:r>
            <a:r>
              <a:rPr lang="en-US" b="1" i="0" u="sng" dirty="0">
                <a:solidFill>
                  <a:srgbClr val="000000"/>
                </a:solidFill>
                <a:effectLst/>
              </a:rPr>
              <a:t> has the following Components:</a:t>
            </a:r>
          </a:p>
          <a:p>
            <a:pPr algn="l"/>
            <a:r>
              <a:rPr lang="en-US" b="1" i="0" dirty="0">
                <a:solidFill>
                  <a:srgbClr val="000000"/>
                </a:solidFill>
                <a:effectLst/>
              </a:rPr>
              <a:t>1. Notebooks</a:t>
            </a:r>
            <a:r>
              <a:rPr lang="en-US" b="0" i="0" dirty="0">
                <a:solidFill>
                  <a:srgbClr val="000000"/>
                </a:solidFill>
                <a:effectLst/>
              </a:rPr>
              <a:t>– It is used to write and run code in integrated Jupiter notebooks. It is useful for any workspace and supports multiple languages including Python, R,  etc.</a:t>
            </a:r>
          </a:p>
          <a:p>
            <a:pPr algn="l">
              <a:buFont typeface="Wingdings" panose="05000000000000000000" pitchFamily="2" charset="2"/>
              <a:buChar char="ü"/>
            </a:pPr>
            <a:r>
              <a:rPr lang="en-US" b="0" i="0" dirty="0">
                <a:solidFill>
                  <a:srgbClr val="000000"/>
                </a:solidFill>
                <a:effectLst/>
              </a:rPr>
              <a:t>It requires no installation and is a free service.</a:t>
            </a:r>
          </a:p>
          <a:p>
            <a:pPr algn="l"/>
            <a:r>
              <a:rPr lang="en-US" b="1" i="0" dirty="0">
                <a:solidFill>
                  <a:srgbClr val="000000"/>
                </a:solidFill>
                <a:effectLst/>
              </a:rPr>
              <a:t>2. Automated ML</a:t>
            </a:r>
            <a:r>
              <a:rPr lang="en-US" b="0" i="0" dirty="0">
                <a:solidFill>
                  <a:srgbClr val="000000"/>
                </a:solidFill>
                <a:effectLst/>
              </a:rPr>
              <a:t>–  It is used for training and tuning the model. In other words, it is a process of automating the iterative, time-consuming tasks of machine learning model development.</a:t>
            </a:r>
          </a:p>
          <a:p>
            <a:pPr algn="l">
              <a:buFont typeface="Wingdings" panose="05000000000000000000" pitchFamily="2" charset="2"/>
              <a:buChar char="ü"/>
            </a:pPr>
            <a:r>
              <a:rPr lang="en-US" b="0" i="0" dirty="0">
                <a:solidFill>
                  <a:srgbClr val="000000"/>
                </a:solidFill>
                <a:effectLst/>
              </a:rPr>
              <a:t>It helps the developers in building ML models with high efficiency, scale, and productivity all the while sustaining model quality and also saves time and resources.</a:t>
            </a:r>
          </a:p>
          <a:p>
            <a:pPr algn="l"/>
            <a:r>
              <a:rPr lang="en-US" b="1" i="0" dirty="0">
                <a:solidFill>
                  <a:srgbClr val="000000"/>
                </a:solidFill>
                <a:effectLst/>
              </a:rPr>
              <a:t>3. Designer</a:t>
            </a:r>
            <a:r>
              <a:rPr lang="en-US" b="0" i="0" dirty="0">
                <a:solidFill>
                  <a:srgbClr val="000000"/>
                </a:solidFill>
                <a:effectLst/>
              </a:rPr>
              <a:t>– It is an interactive interface to connect datasets and modules to create machine learning models.</a:t>
            </a:r>
          </a:p>
          <a:p>
            <a:pPr algn="l">
              <a:buFont typeface="Wingdings" panose="05000000000000000000" pitchFamily="2" charset="2"/>
              <a:buChar char="ü"/>
            </a:pPr>
            <a:r>
              <a:rPr lang="en-US" b="0" i="0" dirty="0">
                <a:solidFill>
                  <a:srgbClr val="000000"/>
                </a:solidFill>
                <a:effectLst/>
              </a:rPr>
              <a:t>It is a drag and drop tool where you can drop the datasets and modules and connect the modules to create a pipeline (</a:t>
            </a:r>
            <a:r>
              <a:rPr lang="en-US" b="1" i="0" dirty="0">
                <a:solidFill>
                  <a:srgbClr val="000000"/>
                </a:solidFill>
                <a:effectLst/>
              </a:rPr>
              <a:t>Pipeline</a:t>
            </a:r>
            <a:r>
              <a:rPr lang="en-US" b="0" i="0" dirty="0">
                <a:solidFill>
                  <a:srgbClr val="000000"/>
                </a:solidFill>
                <a:effectLst/>
              </a:rPr>
              <a:t> consists of datasets and modules which are connected).</a:t>
            </a:r>
          </a:p>
          <a:p>
            <a:endParaRPr lang="en-IN" dirty="0"/>
          </a:p>
        </p:txBody>
      </p:sp>
      <p:pic>
        <p:nvPicPr>
          <p:cNvPr id="4" name="Picture 3">
            <a:extLst>
              <a:ext uri="{FF2B5EF4-FFF2-40B4-BE49-F238E27FC236}">
                <a16:creationId xmlns:a16="http://schemas.microsoft.com/office/drawing/2014/main" id="{67EF7B88-BE7F-4F2D-A4FD-B99F7D6E2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4032219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0F1A-6290-4492-8B0C-31FB1A4DBEC9}"/>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B963137E-277D-4766-A446-E26F70465C0B}"/>
              </a:ext>
            </a:extLst>
          </p:cNvPr>
          <p:cNvSpPr>
            <a:spLocks noGrp="1"/>
          </p:cNvSpPr>
          <p:nvPr>
            <p:ph idx="1"/>
          </p:nvPr>
        </p:nvSpPr>
        <p:spPr>
          <a:xfrm>
            <a:off x="1097280" y="1845734"/>
            <a:ext cx="10058400" cy="4433768"/>
          </a:xfrm>
        </p:spPr>
        <p:txBody>
          <a:bodyPr>
            <a:normAutofit lnSpcReduction="10000"/>
          </a:bodyPr>
          <a:lstStyle/>
          <a:p>
            <a:pPr algn="l"/>
            <a:r>
              <a:rPr lang="en-US" b="1" i="0" dirty="0">
                <a:solidFill>
                  <a:srgbClr val="000000"/>
                </a:solidFill>
                <a:effectLst/>
              </a:rPr>
              <a:t>4. Datasets</a:t>
            </a:r>
            <a:r>
              <a:rPr lang="en-US" b="0" i="0" dirty="0">
                <a:solidFill>
                  <a:srgbClr val="000000"/>
                </a:solidFill>
                <a:effectLst/>
              </a:rPr>
              <a:t>– Used for easy access to data for the model. They create a reference to the data source location and create a copy of its metadata.</a:t>
            </a:r>
          </a:p>
          <a:p>
            <a:pPr algn="l">
              <a:buFont typeface="Wingdings" panose="05000000000000000000" pitchFamily="2" charset="2"/>
              <a:buChar char="ü"/>
            </a:pPr>
            <a:r>
              <a:rPr lang="en-US" b="0" i="0" dirty="0">
                <a:solidFill>
                  <a:srgbClr val="000000"/>
                </a:solidFill>
                <a:effectLst/>
              </a:rPr>
              <a:t>Datasets can be created from datastores, Azure Open Datasets, or public URLs.</a:t>
            </a:r>
          </a:p>
          <a:p>
            <a:pPr algn="l">
              <a:buFont typeface="Wingdings" panose="05000000000000000000" pitchFamily="2" charset="2"/>
              <a:buChar char="ü"/>
            </a:pPr>
            <a:r>
              <a:rPr lang="en-US" b="0" i="0" dirty="0">
                <a:solidFill>
                  <a:srgbClr val="000000"/>
                </a:solidFill>
                <a:effectLst/>
              </a:rPr>
              <a:t>They are of two types: File Datasets and Tabular Datasets and both can be used in Azure Machine Learning Training workflows.</a:t>
            </a:r>
          </a:p>
          <a:p>
            <a:pPr algn="l"/>
            <a:r>
              <a:rPr lang="en-US" b="1" i="0" dirty="0">
                <a:solidFill>
                  <a:srgbClr val="000000"/>
                </a:solidFill>
                <a:effectLst/>
              </a:rPr>
              <a:t>5. Experiments</a:t>
            </a:r>
            <a:r>
              <a:rPr lang="en-US" b="0" i="0" dirty="0">
                <a:solidFill>
                  <a:srgbClr val="000000"/>
                </a:solidFill>
                <a:effectLst/>
              </a:rPr>
              <a:t>– It is used for grouping runs for a specified script. It represents the main entry point for creating and working with the experiments in azure.</a:t>
            </a:r>
          </a:p>
          <a:p>
            <a:pPr algn="l">
              <a:buFont typeface="Wingdings" panose="05000000000000000000" pitchFamily="2" charset="2"/>
              <a:buChar char="ü"/>
            </a:pPr>
            <a:r>
              <a:rPr lang="en-US" b="0" i="0" dirty="0">
                <a:solidFill>
                  <a:srgbClr val="000000"/>
                </a:solidFill>
                <a:effectLst/>
              </a:rPr>
              <a:t>It always belongs to a workspace and if an experiment is not found in the namespace then a new Experiment is created.</a:t>
            </a:r>
          </a:p>
          <a:p>
            <a:pPr algn="l">
              <a:buFont typeface="Wingdings" panose="05000000000000000000" pitchFamily="2" charset="2"/>
              <a:buChar char="ü"/>
            </a:pPr>
            <a:r>
              <a:rPr lang="en-US" b="0" i="0" dirty="0">
                <a:solidFill>
                  <a:srgbClr val="000000"/>
                </a:solidFill>
                <a:effectLst/>
              </a:rPr>
              <a:t>Information for a run is stored in the experiment for which a name is provided before submitting the run.</a:t>
            </a:r>
          </a:p>
          <a:p>
            <a:pPr algn="l">
              <a:buFont typeface="Wingdings" panose="05000000000000000000" pitchFamily="2" charset="2"/>
              <a:buChar char="ü"/>
            </a:pPr>
            <a:r>
              <a:rPr lang="en-US" b="0" i="0" dirty="0">
                <a:solidFill>
                  <a:srgbClr val="000000"/>
                </a:solidFill>
                <a:effectLst/>
              </a:rPr>
              <a:t>The name must be 3-36 characters and must start with a letter or a number.</a:t>
            </a:r>
          </a:p>
          <a:p>
            <a:pPr marL="0" indent="0" algn="l">
              <a:buNone/>
            </a:pPr>
            <a:endParaRPr lang="en-US" b="0" i="0" dirty="0">
              <a:solidFill>
                <a:srgbClr val="000000"/>
              </a:solidFill>
              <a:effectLst/>
              <a:latin typeface="OpenSans"/>
            </a:endParaRPr>
          </a:p>
          <a:p>
            <a:endParaRPr lang="en-IN" dirty="0"/>
          </a:p>
        </p:txBody>
      </p:sp>
      <p:pic>
        <p:nvPicPr>
          <p:cNvPr id="4" name="Picture 3">
            <a:extLst>
              <a:ext uri="{FF2B5EF4-FFF2-40B4-BE49-F238E27FC236}">
                <a16:creationId xmlns:a16="http://schemas.microsoft.com/office/drawing/2014/main" id="{9C78F642-9E3A-4F37-A3BA-1EF69C64D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411163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9D79-D4DB-4C8A-ADA5-A7C7A2BAACC6}"/>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C4DC81EA-EA15-43B8-B59F-61F0902C11D2}"/>
              </a:ext>
            </a:extLst>
          </p:cNvPr>
          <p:cNvSpPr>
            <a:spLocks noGrp="1"/>
          </p:cNvSpPr>
          <p:nvPr>
            <p:ph idx="1"/>
          </p:nvPr>
        </p:nvSpPr>
        <p:spPr>
          <a:xfrm>
            <a:off x="1097280" y="1845734"/>
            <a:ext cx="10058400" cy="4471090"/>
          </a:xfrm>
        </p:spPr>
        <p:txBody>
          <a:bodyPr/>
          <a:lstStyle/>
          <a:p>
            <a:pPr algn="l"/>
            <a:r>
              <a:rPr lang="en-US" b="1" i="0" dirty="0">
                <a:solidFill>
                  <a:srgbClr val="000000"/>
                </a:solidFill>
                <a:effectLst/>
              </a:rPr>
              <a:t>Models</a:t>
            </a:r>
            <a:r>
              <a:rPr lang="en-US" b="0" i="0" dirty="0">
                <a:solidFill>
                  <a:srgbClr val="000000"/>
                </a:solidFill>
                <a:effectLst/>
              </a:rPr>
              <a:t>– It is a piece of code that takes input and produces the output for the given inputs.</a:t>
            </a:r>
          </a:p>
          <a:p>
            <a:pPr algn="l">
              <a:buFont typeface="Wingdings" panose="05000000000000000000" pitchFamily="2" charset="2"/>
              <a:buChar char="ü"/>
            </a:pPr>
            <a:r>
              <a:rPr lang="en-US" b="0" i="0" dirty="0">
                <a:solidFill>
                  <a:srgbClr val="000000"/>
                </a:solidFill>
                <a:effectLst/>
              </a:rPr>
              <a:t>Creating a model in machine learning involves selecting an algorithm, providing it with data, and tuning the hyperparameters (</a:t>
            </a:r>
            <a:r>
              <a:rPr lang="en-US" b="1" i="0" dirty="0">
                <a:solidFill>
                  <a:srgbClr val="000000"/>
                </a:solidFill>
                <a:effectLst/>
              </a:rPr>
              <a:t>Hyperparameters</a:t>
            </a:r>
            <a:r>
              <a:rPr lang="en-US" b="0" i="0" dirty="0">
                <a:solidFill>
                  <a:srgbClr val="000000"/>
                </a:solidFill>
                <a:effectLst/>
              </a:rPr>
              <a:t> are adjustable parameters that are selected to train a model that govern the training process itself).</a:t>
            </a:r>
          </a:p>
          <a:p>
            <a:pPr algn="l">
              <a:buFont typeface="Wingdings" panose="05000000000000000000" pitchFamily="2" charset="2"/>
              <a:buChar char="ü"/>
            </a:pPr>
            <a:r>
              <a:rPr lang="en-US" b="0" i="0" dirty="0">
                <a:solidFill>
                  <a:srgbClr val="000000"/>
                </a:solidFill>
                <a:effectLst/>
              </a:rPr>
              <a:t>While creating a model any popular machine learning framework can be used such as PyTorch, TensorFlow, Scikit-learn, etc. A model can be trained outside the Azure Machine Learning or in the Azure Machine Learning.</a:t>
            </a:r>
          </a:p>
          <a:p>
            <a:pPr algn="l"/>
            <a:r>
              <a:rPr lang="en-US" b="1" i="0" dirty="0">
                <a:solidFill>
                  <a:srgbClr val="000000"/>
                </a:solidFill>
                <a:effectLst/>
                <a:latin typeface="OpenSans"/>
              </a:rPr>
              <a:t>7. Endpoints</a:t>
            </a:r>
            <a:r>
              <a:rPr lang="en-US" b="0" i="0" dirty="0">
                <a:solidFill>
                  <a:srgbClr val="000000"/>
                </a:solidFill>
                <a:effectLst/>
                <a:latin typeface="OpenSans"/>
              </a:rPr>
              <a:t>– It provides remote access to the services that are running.</a:t>
            </a:r>
          </a:p>
          <a:p>
            <a:pPr algn="l">
              <a:buFont typeface="Wingdings" panose="05000000000000000000" pitchFamily="2" charset="2"/>
              <a:buChar char="ü"/>
            </a:pPr>
            <a:r>
              <a:rPr lang="en-US" b="0" i="0" dirty="0">
                <a:solidFill>
                  <a:srgbClr val="000000"/>
                </a:solidFill>
                <a:effectLst/>
                <a:latin typeface="OpenSans"/>
              </a:rPr>
              <a:t>It is an instantiation of the created model into either an IoT module for integrated device deployments or web services that can be hosted in the cloud.</a:t>
            </a:r>
          </a:p>
          <a:p>
            <a:pPr marL="0" indent="0" algn="l">
              <a:buNone/>
            </a:pPr>
            <a:endParaRPr lang="en-US" b="0" i="0" dirty="0">
              <a:solidFill>
                <a:srgbClr val="000000"/>
              </a:solidFill>
              <a:effectLst/>
              <a:latin typeface="OpenSans"/>
            </a:endParaRPr>
          </a:p>
          <a:p>
            <a:pPr marL="0" indent="0" algn="l">
              <a:buNone/>
            </a:pPr>
            <a:endParaRPr lang="en-US" b="0" i="0" dirty="0">
              <a:solidFill>
                <a:srgbClr val="000000"/>
              </a:solidFill>
              <a:effectLst/>
            </a:endParaRPr>
          </a:p>
          <a:p>
            <a:endParaRPr lang="en-IN" dirty="0"/>
          </a:p>
        </p:txBody>
      </p:sp>
      <p:pic>
        <p:nvPicPr>
          <p:cNvPr id="4" name="Picture 3">
            <a:extLst>
              <a:ext uri="{FF2B5EF4-FFF2-40B4-BE49-F238E27FC236}">
                <a16:creationId xmlns:a16="http://schemas.microsoft.com/office/drawing/2014/main" id="{70E59C3C-1D2F-46B7-9958-F40A9364F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65847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9D85-EB05-4597-954F-857F63D5D91A}"/>
              </a:ext>
            </a:extLst>
          </p:cNvPr>
          <p:cNvSpPr>
            <a:spLocks noGrp="1"/>
          </p:cNvSpPr>
          <p:nvPr>
            <p:ph type="title"/>
          </p:nvPr>
        </p:nvSpPr>
        <p:spPr/>
        <p:txBody>
          <a:bodyPr>
            <a:normAutofit/>
          </a:bodyPr>
          <a:lstStyle/>
          <a:p>
            <a:r>
              <a:rPr lang="en-IN" sz="2800" dirty="0"/>
              <a:t>AZURE ML</a:t>
            </a:r>
          </a:p>
        </p:txBody>
      </p:sp>
      <p:sp>
        <p:nvSpPr>
          <p:cNvPr id="3" name="Content Placeholder 2">
            <a:extLst>
              <a:ext uri="{FF2B5EF4-FFF2-40B4-BE49-F238E27FC236}">
                <a16:creationId xmlns:a16="http://schemas.microsoft.com/office/drawing/2014/main" id="{31E3F6CC-3D41-452B-88B9-E19EFBD22190}"/>
              </a:ext>
            </a:extLst>
          </p:cNvPr>
          <p:cNvSpPr>
            <a:spLocks noGrp="1"/>
          </p:cNvSpPr>
          <p:nvPr>
            <p:ph idx="1"/>
          </p:nvPr>
        </p:nvSpPr>
        <p:spPr>
          <a:xfrm>
            <a:off x="1097280" y="1845734"/>
            <a:ext cx="10058400" cy="4461760"/>
          </a:xfrm>
        </p:spPr>
        <p:txBody>
          <a:bodyPr>
            <a:normAutofit/>
          </a:bodyPr>
          <a:lstStyle/>
          <a:p>
            <a:pPr algn="l"/>
            <a:r>
              <a:rPr lang="en-US" b="1" i="0" dirty="0">
                <a:solidFill>
                  <a:srgbClr val="000000"/>
                </a:solidFill>
                <a:effectLst/>
              </a:rPr>
              <a:t>8. Compute- </a:t>
            </a:r>
            <a:r>
              <a:rPr lang="en-US" b="0" i="0" dirty="0">
                <a:solidFill>
                  <a:srgbClr val="000000"/>
                </a:solidFill>
                <a:effectLst/>
              </a:rPr>
              <a:t> A Compute/Compute Target is a machine or a set of machines that are used to run the training scripts or host service deployments. A local machine or a remote compute resource can be used as a compute target.</a:t>
            </a:r>
          </a:p>
          <a:p>
            <a:pPr algn="l">
              <a:buFont typeface="Wingdings" panose="05000000000000000000" pitchFamily="2" charset="2"/>
              <a:buChar char="ü"/>
            </a:pPr>
            <a:r>
              <a:rPr lang="en-US" b="0" i="0" dirty="0">
                <a:solidFill>
                  <a:srgbClr val="000000"/>
                </a:solidFill>
                <a:effectLst/>
              </a:rPr>
              <a:t>With the help of computing targets, the training can be started on local machines and then scaled out to the cloud without changing the training script.</a:t>
            </a:r>
          </a:p>
          <a:p>
            <a:pPr algn="l"/>
            <a:r>
              <a:rPr lang="en-US" b="1" i="0" dirty="0">
                <a:solidFill>
                  <a:srgbClr val="000000"/>
                </a:solidFill>
                <a:effectLst/>
              </a:rPr>
              <a:t>9. Datastores-</a:t>
            </a:r>
            <a:r>
              <a:rPr lang="en-US" b="0" i="0" dirty="0">
                <a:solidFill>
                  <a:srgbClr val="000000"/>
                </a:solidFill>
                <a:effectLst/>
              </a:rPr>
              <a:t> Datasets use datastores for secure connection to the Azure storage services. They store connection information without putting the integrity of the original data source and authentication credentials at risk.</a:t>
            </a:r>
          </a:p>
          <a:p>
            <a:pPr algn="l"/>
            <a:r>
              <a:rPr lang="en-US" b="1" i="0" dirty="0">
                <a:solidFill>
                  <a:srgbClr val="000000"/>
                </a:solidFill>
                <a:effectLst/>
              </a:rPr>
              <a:t>10. Data Labeling-</a:t>
            </a:r>
            <a:r>
              <a:rPr lang="en-US" b="0" i="0" dirty="0">
                <a:solidFill>
                  <a:srgbClr val="000000"/>
                </a:solidFill>
                <a:effectLst/>
              </a:rPr>
              <a:t> It provides a central place to create, manage, and monitor labelling projects and tracks progress and maintains a queue of incomplete labelling tasks.</a:t>
            </a:r>
          </a:p>
          <a:p>
            <a:pPr algn="l">
              <a:buFont typeface="Wingdings" panose="05000000000000000000" pitchFamily="2" charset="2"/>
              <a:buChar char="ü"/>
            </a:pPr>
            <a:r>
              <a:rPr lang="en-US" b="0" i="0" dirty="0">
                <a:solidFill>
                  <a:srgbClr val="000000"/>
                </a:solidFill>
                <a:effectLst/>
              </a:rPr>
              <a:t>The labelled data can be viewed and exported as an Azure Machine Learning dataset.</a:t>
            </a:r>
          </a:p>
          <a:p>
            <a:endParaRPr lang="en-IN" dirty="0"/>
          </a:p>
        </p:txBody>
      </p:sp>
      <p:pic>
        <p:nvPicPr>
          <p:cNvPr id="4" name="Picture 3">
            <a:extLst>
              <a:ext uri="{FF2B5EF4-FFF2-40B4-BE49-F238E27FC236}">
                <a16:creationId xmlns:a16="http://schemas.microsoft.com/office/drawing/2014/main" id="{BD02ACCD-3B71-4652-A657-40C5AAFAE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spTree>
    <p:extLst>
      <p:ext uri="{BB962C8B-B14F-4D97-AF65-F5344CB8AC3E}">
        <p14:creationId xmlns:p14="http://schemas.microsoft.com/office/powerpoint/2010/main" val="142872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EB21-4800-4E7A-92CD-FA4178217CC3}"/>
              </a:ext>
            </a:extLst>
          </p:cNvPr>
          <p:cNvSpPr>
            <a:spLocks noGrp="1"/>
          </p:cNvSpPr>
          <p:nvPr>
            <p:ph type="title"/>
          </p:nvPr>
        </p:nvSpPr>
        <p:spPr/>
        <p:txBody>
          <a:bodyPr>
            <a:normAutofit/>
          </a:bodyPr>
          <a:lstStyle/>
          <a:p>
            <a:r>
              <a:rPr lang="en-IN" sz="2400" dirty="0"/>
              <a:t>AZURE ML</a:t>
            </a:r>
          </a:p>
        </p:txBody>
      </p:sp>
      <p:sp>
        <p:nvSpPr>
          <p:cNvPr id="3" name="Content Placeholder 2">
            <a:extLst>
              <a:ext uri="{FF2B5EF4-FFF2-40B4-BE49-F238E27FC236}">
                <a16:creationId xmlns:a16="http://schemas.microsoft.com/office/drawing/2014/main" id="{3FB5D7A8-CBF9-4AE1-AE94-9F32D7AFD6F6}"/>
              </a:ext>
            </a:extLst>
          </p:cNvPr>
          <p:cNvSpPr>
            <a:spLocks noGrp="1"/>
          </p:cNvSpPr>
          <p:nvPr>
            <p:ph sz="half" idx="1"/>
          </p:nvPr>
        </p:nvSpPr>
        <p:spPr/>
        <p:txBody>
          <a:bodyPr>
            <a:normAutofit/>
          </a:bodyPr>
          <a:lstStyle/>
          <a:p>
            <a:r>
              <a:rPr lang="en-US" sz="2000" b="1" i="0" u="sng" dirty="0">
                <a:solidFill>
                  <a:srgbClr val="000000"/>
                </a:solidFill>
                <a:effectLst/>
              </a:rPr>
              <a:t>Azure Machine Learning Designer:</a:t>
            </a:r>
          </a:p>
          <a:p>
            <a:pPr>
              <a:buFont typeface="Wingdings" panose="05000000000000000000" pitchFamily="2" charset="2"/>
              <a:buChar char="v"/>
            </a:pPr>
            <a:r>
              <a:rPr lang="en-US" sz="2000" b="0" i="0" dirty="0">
                <a:solidFill>
                  <a:srgbClr val="000000"/>
                </a:solidFill>
                <a:effectLst/>
              </a:rPr>
              <a:t>It is a drag and drop tool (Azure Machine Learning Designer) where you can drag the data sets and further process the analysis on that data. </a:t>
            </a:r>
          </a:p>
          <a:p>
            <a:pPr>
              <a:buFont typeface="Wingdings" panose="05000000000000000000" pitchFamily="2" charset="2"/>
              <a:buChar char="v"/>
            </a:pPr>
            <a:r>
              <a:rPr lang="en-US" sz="2000" b="0" i="0" dirty="0">
                <a:solidFill>
                  <a:srgbClr val="000000"/>
                </a:solidFill>
                <a:effectLst/>
              </a:rPr>
              <a:t>It offers both no-code and low-code options for projects.</a:t>
            </a:r>
          </a:p>
          <a:p>
            <a:pPr>
              <a:buFont typeface="Wingdings" panose="05000000000000000000" pitchFamily="2" charset="2"/>
              <a:buChar char="v"/>
            </a:pPr>
            <a:r>
              <a:rPr lang="en-US" b="0" i="0" dirty="0">
                <a:solidFill>
                  <a:srgbClr val="000000"/>
                </a:solidFill>
                <a:effectLst/>
              </a:rPr>
              <a:t>we can drop datasets and modules for creating ML pipelines.</a:t>
            </a:r>
          </a:p>
          <a:p>
            <a:pPr>
              <a:buFont typeface="Wingdings" panose="05000000000000000000" pitchFamily="2" charset="2"/>
              <a:buChar char="v"/>
            </a:pPr>
            <a:r>
              <a:rPr lang="en-US" b="0" i="0" dirty="0">
                <a:solidFill>
                  <a:srgbClr val="171717"/>
                </a:solidFill>
                <a:effectLst/>
              </a:rPr>
              <a:t> drag-and-drop interface used to train and deploy models in Azure Machine Learning. </a:t>
            </a:r>
            <a:endParaRPr lang="en-US" sz="2000" b="0" i="0" dirty="0">
              <a:solidFill>
                <a:srgbClr val="000000"/>
              </a:solidFill>
              <a:effectLst/>
            </a:endParaRPr>
          </a:p>
          <a:p>
            <a:endParaRPr lang="en-IN" dirty="0"/>
          </a:p>
        </p:txBody>
      </p:sp>
      <p:sp>
        <p:nvSpPr>
          <p:cNvPr id="6" name="Content Placeholder 5">
            <a:extLst>
              <a:ext uri="{FF2B5EF4-FFF2-40B4-BE49-F238E27FC236}">
                <a16:creationId xmlns:a16="http://schemas.microsoft.com/office/drawing/2014/main" id="{775528EF-E62D-47E3-B413-865DBB3E5949}"/>
              </a:ext>
            </a:extLst>
          </p:cNvPr>
          <p:cNvSpPr>
            <a:spLocks noGrp="1"/>
          </p:cNvSpPr>
          <p:nvPr>
            <p:ph sz="half" idx="2"/>
          </p:nvPr>
        </p:nvSpPr>
        <p:spPr/>
        <p:txBody>
          <a:bodyPr>
            <a:normAutofit/>
          </a:bodyPr>
          <a:lstStyle/>
          <a:p>
            <a:endParaRPr lang="en-IN"/>
          </a:p>
        </p:txBody>
      </p:sp>
      <p:pic>
        <p:nvPicPr>
          <p:cNvPr id="4" name="Picture 3">
            <a:extLst>
              <a:ext uri="{FF2B5EF4-FFF2-40B4-BE49-F238E27FC236}">
                <a16:creationId xmlns:a16="http://schemas.microsoft.com/office/drawing/2014/main" id="{FB44D6F4-06F7-41F4-9C33-0E8A6FD69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7" y="286603"/>
            <a:ext cx="4637313" cy="1450757"/>
          </a:xfrm>
          <a:prstGeom prst="rect">
            <a:avLst/>
          </a:prstGeom>
        </p:spPr>
      </p:pic>
      <p:pic>
        <p:nvPicPr>
          <p:cNvPr id="5" name="Picture 2" descr="azure machine learning Designer(preview)">
            <a:extLst>
              <a:ext uri="{FF2B5EF4-FFF2-40B4-BE49-F238E27FC236}">
                <a16:creationId xmlns:a16="http://schemas.microsoft.com/office/drawing/2014/main" id="{B4C554E6-EDC2-4857-B4CE-04ACF595E07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217920" y="1845734"/>
            <a:ext cx="5135261" cy="448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9882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961</TotalTime>
  <Words>3517</Words>
  <Application>Microsoft Office PowerPoint</Application>
  <PresentationFormat>Widescreen</PresentationFormat>
  <Paragraphs>215</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Courier New</vt:lpstr>
      <vt:lpstr>OpenSans</vt:lpstr>
      <vt:lpstr>Poppins</vt:lpstr>
      <vt:lpstr>Segoe UI</vt:lpstr>
      <vt:lpstr>Wingdings</vt:lpstr>
      <vt:lpstr>Retrospect</vt:lpstr>
      <vt:lpstr>PowerPoint Presentation</vt:lpstr>
      <vt:lpstr> 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AZURE ML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Saitarun  Kovelamudi</dc:creator>
  <cp:lastModifiedBy>saitarun kovelamudi</cp:lastModifiedBy>
  <cp:revision>5</cp:revision>
  <dcterms:created xsi:type="dcterms:W3CDTF">2021-10-13T07:41:54Z</dcterms:created>
  <dcterms:modified xsi:type="dcterms:W3CDTF">2021-10-14T15:20:24Z</dcterms:modified>
</cp:coreProperties>
</file>