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77" r:id="rId5"/>
    <p:sldId id="259" r:id="rId6"/>
    <p:sldId id="260" r:id="rId7"/>
    <p:sldId id="261" r:id="rId8"/>
    <p:sldId id="278"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9" r:id="rId24"/>
    <p:sldId id="276"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D64F22-4DEE-4A79-9725-35C8B0219527}"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96A0D-1979-4F75-90E8-0305F20A3A3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93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64F22-4DEE-4A79-9725-35C8B0219527}"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365334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64F22-4DEE-4A79-9725-35C8B0219527}"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155265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64F22-4DEE-4A79-9725-35C8B0219527}"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268351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4F22-4DEE-4A79-9725-35C8B0219527}"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96A0D-1979-4F75-90E8-0305F20A3A3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99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64F22-4DEE-4A79-9725-35C8B0219527}" type="datetimeFigureOut">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65358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D64F22-4DEE-4A79-9725-35C8B0219527}" type="datetimeFigureOut">
              <a:rPr lang="en-IN" smtClean="0"/>
              <a:t>12-10-2021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351640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D64F22-4DEE-4A79-9725-35C8B0219527}" type="datetimeFigureOut">
              <a:rPr lang="en-IN" smtClean="0"/>
              <a:t>12-10-2021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214319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D64F22-4DEE-4A79-9725-35C8B0219527}" type="datetimeFigureOut">
              <a:rPr lang="en-IN" smtClean="0"/>
              <a:t>12-10-2021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330378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D64F22-4DEE-4A79-9725-35C8B0219527}" type="datetimeFigureOut">
              <a:rPr lang="en-IN" smtClean="0"/>
              <a:t>12-10-2021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E96A0D-1979-4F75-90E8-0305F20A3A31}" type="slidenum">
              <a:rPr lang="en-IN" smtClean="0"/>
              <a:t>‹#›</a:t>
            </a:fld>
            <a:endParaRPr lang="en-IN"/>
          </a:p>
        </p:txBody>
      </p:sp>
    </p:spTree>
    <p:extLst>
      <p:ext uri="{BB962C8B-B14F-4D97-AF65-F5344CB8AC3E}">
        <p14:creationId xmlns:p14="http://schemas.microsoft.com/office/powerpoint/2010/main" val="162701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D64F22-4DEE-4A79-9725-35C8B0219527}" type="datetimeFigureOut">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96A0D-1979-4F75-90E8-0305F20A3A31}" type="slidenum">
              <a:rPr lang="en-IN" smtClean="0"/>
              <a:t>‹#›</a:t>
            </a:fld>
            <a:endParaRPr lang="en-IN"/>
          </a:p>
        </p:txBody>
      </p:sp>
    </p:spTree>
    <p:extLst>
      <p:ext uri="{BB962C8B-B14F-4D97-AF65-F5344CB8AC3E}">
        <p14:creationId xmlns:p14="http://schemas.microsoft.com/office/powerpoint/2010/main" val="43576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D64F22-4DEE-4A79-9725-35C8B0219527}" type="datetimeFigureOut">
              <a:rPr lang="en-IN" smtClean="0"/>
              <a:t>12-10-2021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E96A0D-1979-4F75-90E8-0305F20A3A3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51630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257C-07C9-42EB-A372-6D612B02534A}"/>
              </a:ext>
            </a:extLst>
          </p:cNvPr>
          <p:cNvSpPr>
            <a:spLocks noGrp="1"/>
          </p:cNvSpPr>
          <p:nvPr>
            <p:ph type="ctrTitle"/>
          </p:nvPr>
        </p:nvSpPr>
        <p:spPr/>
        <p:txBody>
          <a:bodyPr>
            <a:normAutofit/>
          </a:bodyPr>
          <a:lstStyle/>
          <a:p>
            <a:endParaRPr lang="en-IN" sz="2800" dirty="0">
              <a:latin typeface="+mn-lt"/>
            </a:endParaRPr>
          </a:p>
        </p:txBody>
      </p:sp>
      <p:sp>
        <p:nvSpPr>
          <p:cNvPr id="3" name="Subtitle 2">
            <a:extLst>
              <a:ext uri="{FF2B5EF4-FFF2-40B4-BE49-F238E27FC236}">
                <a16:creationId xmlns:a16="http://schemas.microsoft.com/office/drawing/2014/main" id="{03C9B84B-F6E1-42B7-A5D4-D5B7678CBC86}"/>
              </a:ext>
            </a:extLst>
          </p:cNvPr>
          <p:cNvSpPr>
            <a:spLocks noGrp="1"/>
          </p:cNvSpPr>
          <p:nvPr>
            <p:ph type="subTitle" idx="1"/>
          </p:nvPr>
        </p:nvSpPr>
        <p:spPr/>
        <p:txBody>
          <a:bodyPr/>
          <a:lstStyle/>
          <a:p>
            <a:r>
              <a:rPr lang="en-IN" dirty="0"/>
              <a:t>introduction to Natural language processing</a:t>
            </a:r>
          </a:p>
          <a:p>
            <a:endParaRPr lang="en-IN" dirty="0"/>
          </a:p>
        </p:txBody>
      </p:sp>
      <p:pic>
        <p:nvPicPr>
          <p:cNvPr id="4" name="Picture 3">
            <a:extLst>
              <a:ext uri="{FF2B5EF4-FFF2-40B4-BE49-F238E27FC236}">
                <a16:creationId xmlns:a16="http://schemas.microsoft.com/office/drawing/2014/main" id="{A70969C8-1465-4D0A-B9F2-53D6443CD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735" y="758952"/>
            <a:ext cx="6816945" cy="1008192"/>
          </a:xfrm>
          <a:prstGeom prst="rect">
            <a:avLst/>
          </a:prstGeom>
        </p:spPr>
      </p:pic>
      <p:pic>
        <p:nvPicPr>
          <p:cNvPr id="5" name="Picture 4">
            <a:extLst>
              <a:ext uri="{FF2B5EF4-FFF2-40B4-BE49-F238E27FC236}">
                <a16:creationId xmlns:a16="http://schemas.microsoft.com/office/drawing/2014/main" id="{22969733-2194-45F9-B50D-7787EF262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70" y="453399"/>
            <a:ext cx="5020075" cy="1431386"/>
          </a:xfrm>
          <a:prstGeom prst="rect">
            <a:avLst/>
          </a:prstGeom>
        </p:spPr>
      </p:pic>
      <p:pic>
        <p:nvPicPr>
          <p:cNvPr id="11" name="Picture 10">
            <a:extLst>
              <a:ext uri="{FF2B5EF4-FFF2-40B4-BE49-F238E27FC236}">
                <a16:creationId xmlns:a16="http://schemas.microsoft.com/office/drawing/2014/main" id="{45637111-8853-4135-A7A0-B79209336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767144"/>
            <a:ext cx="4003982" cy="2557968"/>
          </a:xfrm>
          <a:prstGeom prst="rect">
            <a:avLst/>
          </a:prstGeom>
        </p:spPr>
      </p:pic>
      <p:pic>
        <p:nvPicPr>
          <p:cNvPr id="13" name="Content Placeholder 4">
            <a:extLst>
              <a:ext uri="{FF2B5EF4-FFF2-40B4-BE49-F238E27FC236}">
                <a16:creationId xmlns:a16="http://schemas.microsoft.com/office/drawing/2014/main" id="{0D09BC88-5431-49D8-8DCB-A41EB2926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1263" y="1767144"/>
            <a:ext cx="6054418" cy="2557969"/>
          </a:xfrm>
          <a:prstGeom prst="rect">
            <a:avLst/>
          </a:prstGeom>
        </p:spPr>
      </p:pic>
    </p:spTree>
    <p:extLst>
      <p:ext uri="{BB962C8B-B14F-4D97-AF65-F5344CB8AC3E}">
        <p14:creationId xmlns:p14="http://schemas.microsoft.com/office/powerpoint/2010/main" val="109708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AE9B-DDE3-42D1-9DD4-12AC34F3ACDC}"/>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8F3037CF-43A8-43B8-8290-D7B49A48013F}"/>
              </a:ext>
            </a:extLst>
          </p:cNvPr>
          <p:cNvSpPr>
            <a:spLocks noGrp="1"/>
          </p:cNvSpPr>
          <p:nvPr>
            <p:ph idx="1"/>
          </p:nvPr>
        </p:nvSpPr>
        <p:spPr>
          <a:xfrm>
            <a:off x="1097280" y="1845733"/>
            <a:ext cx="10058400" cy="4573727"/>
          </a:xfrm>
        </p:spPr>
        <p:txBody>
          <a:bodyPr>
            <a:normAutofit/>
          </a:bodyPr>
          <a:lstStyle/>
          <a:p>
            <a:pPr>
              <a:spcBef>
                <a:spcPts val="0"/>
              </a:spcBef>
              <a:spcAft>
                <a:spcPts val="0"/>
              </a:spcAft>
            </a:pPr>
            <a:r>
              <a:rPr lang="en-US" b="1" u="sng" dirty="0">
                <a:solidFill>
                  <a:srgbClr val="0E101A"/>
                </a:solidFill>
              </a:rPr>
              <a:t>T</a:t>
            </a:r>
            <a:r>
              <a:rPr lang="en-US" b="1" u="sng" dirty="0">
                <a:solidFill>
                  <a:srgbClr val="0E101A"/>
                </a:solidFill>
                <a:effectLst/>
              </a:rPr>
              <a:t>okenization</a:t>
            </a:r>
            <a:r>
              <a:rPr lang="en-US" u="sng" dirty="0">
                <a:solidFill>
                  <a:srgbClr val="0E101A"/>
                </a:solidFill>
              </a:rPr>
              <a:t>:</a:t>
            </a:r>
            <a:r>
              <a:rPr lang="en-US" dirty="0">
                <a:solidFill>
                  <a:srgbClr val="0E101A"/>
                </a:solidFill>
                <a:effectLst/>
              </a:rPr>
              <a:t> a technique that’s used to split the text into smaller elements. These elements can be characters, words, sentences, or even paragraphs depending on the application you’re working on.</a:t>
            </a:r>
          </a:p>
          <a:p>
            <a:pPr>
              <a:spcBef>
                <a:spcPts val="0"/>
              </a:spcBef>
              <a:spcAft>
                <a:spcPts val="0"/>
              </a:spcAft>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To tokenize words, you can use the split() method that just splits text into white spaces, by default. This method doesn’t always give good results.</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 You are better off using NLTK’s tokenizer which handles various complexities of the text. </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In NLTK, you also have different types of tokenizers present that you can use in different applications. The most popular tokenizers are:</a:t>
            </a:r>
          </a:p>
          <a:p>
            <a:pPr>
              <a:spcBef>
                <a:spcPts val="0"/>
              </a:spcBef>
              <a:spcAft>
                <a:spcPts val="0"/>
              </a:spcAft>
            </a:pPr>
            <a:endParaRPr lang="en-US" dirty="0">
              <a:solidFill>
                <a:srgbClr val="0E101A"/>
              </a:solidFill>
              <a:effectLst/>
            </a:endParaRPr>
          </a:p>
          <a:p>
            <a:pPr>
              <a:spcBef>
                <a:spcPts val="0"/>
              </a:spcBef>
              <a:spcAft>
                <a:spcPts val="0"/>
              </a:spcAft>
              <a:buFont typeface="+mj-lt"/>
              <a:buAutoNum type="arabicPeriod"/>
            </a:pPr>
            <a:r>
              <a:rPr lang="en-US" b="1" dirty="0">
                <a:solidFill>
                  <a:srgbClr val="0E101A"/>
                </a:solidFill>
                <a:effectLst/>
              </a:rPr>
              <a:t>Word tokenizer</a:t>
            </a:r>
            <a:r>
              <a:rPr lang="en-US" dirty="0">
                <a:solidFill>
                  <a:srgbClr val="0E101A"/>
                </a:solidFill>
                <a:effectLst/>
              </a:rPr>
              <a:t> splits text into different words.</a:t>
            </a:r>
          </a:p>
          <a:p>
            <a:pPr>
              <a:spcBef>
                <a:spcPts val="0"/>
              </a:spcBef>
              <a:spcAft>
                <a:spcPts val="0"/>
              </a:spcAft>
              <a:buFont typeface="+mj-lt"/>
              <a:buAutoNum type="arabicPeriod"/>
            </a:pPr>
            <a:r>
              <a:rPr lang="en-US" b="1" dirty="0">
                <a:solidFill>
                  <a:srgbClr val="0E101A"/>
                </a:solidFill>
                <a:effectLst/>
              </a:rPr>
              <a:t>Sentence tokenizer</a:t>
            </a:r>
            <a:r>
              <a:rPr lang="en-US" dirty="0">
                <a:solidFill>
                  <a:srgbClr val="0E101A"/>
                </a:solidFill>
                <a:effectLst/>
              </a:rPr>
              <a:t> splits text in a different sentence.</a:t>
            </a:r>
          </a:p>
          <a:p>
            <a:pPr>
              <a:spcBef>
                <a:spcPts val="0"/>
              </a:spcBef>
              <a:spcAft>
                <a:spcPts val="0"/>
              </a:spcAft>
              <a:buFont typeface="+mj-lt"/>
              <a:buAutoNum type="arabicPeriod"/>
            </a:pPr>
            <a:r>
              <a:rPr lang="en-US" b="1" dirty="0">
                <a:solidFill>
                  <a:srgbClr val="0E101A"/>
                </a:solidFill>
                <a:effectLst/>
              </a:rPr>
              <a:t>Tweet tokenizer </a:t>
            </a:r>
            <a:r>
              <a:rPr lang="en-US" dirty="0">
                <a:solidFill>
                  <a:srgbClr val="0E101A"/>
                </a:solidFill>
                <a:effectLst/>
              </a:rPr>
              <a:t>handles emojis and hashtags that you see in social media texts</a:t>
            </a:r>
          </a:p>
        </p:txBody>
      </p:sp>
      <p:pic>
        <p:nvPicPr>
          <p:cNvPr id="4" name="Picture 4" descr="Short guide to the notion of NLP">
            <a:extLst>
              <a:ext uri="{FF2B5EF4-FFF2-40B4-BE49-F238E27FC236}">
                <a16:creationId xmlns:a16="http://schemas.microsoft.com/office/drawing/2014/main" id="{78030E88-155D-4E1E-9B49-67753C698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18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FE5C-335B-452B-B938-18F9DAC359FE}"/>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297ED966-381A-47A1-BB82-D55E4143D68D}"/>
              </a:ext>
            </a:extLst>
          </p:cNvPr>
          <p:cNvSpPr>
            <a:spLocks noGrp="1"/>
          </p:cNvSpPr>
          <p:nvPr>
            <p:ph idx="1"/>
          </p:nvPr>
        </p:nvSpPr>
        <p:spPr>
          <a:xfrm>
            <a:off x="1097280" y="1845733"/>
            <a:ext cx="10058400" cy="5012267"/>
          </a:xfrm>
        </p:spPr>
        <p:txBody>
          <a:bodyPr>
            <a:normAutofit lnSpcReduction="10000"/>
          </a:bodyPr>
          <a:lstStyle/>
          <a:p>
            <a:pPr>
              <a:spcBef>
                <a:spcPts val="0"/>
              </a:spcBef>
              <a:spcAft>
                <a:spcPts val="0"/>
              </a:spcAft>
            </a:pPr>
            <a:r>
              <a:rPr lang="en-US" b="1" u="sng" dirty="0">
                <a:solidFill>
                  <a:srgbClr val="0E101A"/>
                </a:solidFill>
              </a:rPr>
              <a:t>T</a:t>
            </a:r>
            <a:r>
              <a:rPr lang="en-US" b="1" u="sng" dirty="0">
                <a:solidFill>
                  <a:srgbClr val="0E101A"/>
                </a:solidFill>
                <a:effectLst/>
              </a:rPr>
              <a:t>okenization</a:t>
            </a:r>
            <a:r>
              <a:rPr lang="en-US" u="sng" dirty="0">
                <a:solidFill>
                  <a:srgbClr val="0E101A"/>
                </a:solidFill>
              </a:rPr>
              <a:t>:</a:t>
            </a:r>
            <a:endParaRPr lang="en-IN" b="1" dirty="0">
              <a:solidFill>
                <a:srgbClr val="0E101A"/>
              </a:solidFill>
              <a:effectLst/>
            </a:endParaRPr>
          </a:p>
          <a:p>
            <a:pPr>
              <a:spcBef>
                <a:spcPts val="0"/>
              </a:spcBef>
              <a:spcAft>
                <a:spcPts val="0"/>
              </a:spcAft>
            </a:pPr>
            <a:endParaRPr lang="en-IN" b="1" dirty="0">
              <a:solidFill>
                <a:srgbClr val="0E101A"/>
              </a:solidFill>
            </a:endParaRPr>
          </a:p>
          <a:p>
            <a:pPr marL="0" indent="0">
              <a:spcBef>
                <a:spcPts val="0"/>
              </a:spcBef>
              <a:spcAft>
                <a:spcPts val="0"/>
              </a:spcAft>
              <a:buNone/>
            </a:pPr>
            <a:r>
              <a:rPr lang="en-IN" b="1" dirty="0">
                <a:solidFill>
                  <a:srgbClr val="0E101A"/>
                </a:solidFill>
                <a:effectLst/>
              </a:rPr>
              <a:t> 1. Word tokenizer:</a:t>
            </a:r>
            <a:endParaRPr lang="en-IN" dirty="0">
              <a:solidFill>
                <a:srgbClr val="0E101A"/>
              </a:solidFill>
              <a:effectLst/>
            </a:endParaRPr>
          </a:p>
          <a:p>
            <a:pPr>
              <a:spcBef>
                <a:spcPts val="0"/>
              </a:spcBef>
              <a:spcAft>
                <a:spcPts val="0"/>
              </a:spcAft>
            </a:pPr>
            <a:r>
              <a:rPr lang="en-IN" dirty="0">
                <a:solidFill>
                  <a:srgbClr val="0E101A"/>
                </a:solidFill>
                <a:effectLst/>
              </a:rPr>
              <a:t>document = "At nine o'clock I visited him myself. It looks like religious mania, and he'll soon think that he is God.“</a:t>
            </a:r>
          </a:p>
          <a:p>
            <a:pPr>
              <a:spcBef>
                <a:spcPts val="0"/>
              </a:spcBef>
              <a:spcAft>
                <a:spcPts val="0"/>
              </a:spcAft>
            </a:pPr>
            <a:endParaRPr lang="en-IN" dirty="0">
              <a:solidFill>
                <a:srgbClr val="0E101A"/>
              </a:solidFill>
              <a:effectLst/>
            </a:endParaRPr>
          </a:p>
          <a:p>
            <a:pPr>
              <a:spcBef>
                <a:spcPts val="0"/>
              </a:spcBef>
              <a:spcAft>
                <a:spcPts val="0"/>
              </a:spcAft>
            </a:pPr>
            <a:r>
              <a:rPr lang="en-IN" dirty="0">
                <a:solidFill>
                  <a:srgbClr val="0E101A"/>
                </a:solidFill>
                <a:effectLst/>
              </a:rPr>
              <a:t>from nltk.tokenize import word_tokenize</a:t>
            </a:r>
          </a:p>
          <a:p>
            <a:pPr>
              <a:spcBef>
                <a:spcPts val="0"/>
              </a:spcBef>
              <a:spcAft>
                <a:spcPts val="0"/>
              </a:spcAft>
            </a:pPr>
            <a:r>
              <a:rPr lang="en-IN" dirty="0">
                <a:solidFill>
                  <a:srgbClr val="0E101A"/>
                </a:solidFill>
                <a:effectLst/>
              </a:rPr>
              <a:t>words = word_tokenize(document)</a:t>
            </a:r>
          </a:p>
          <a:p>
            <a:pPr>
              <a:spcBef>
                <a:spcPts val="0"/>
              </a:spcBef>
              <a:spcAft>
                <a:spcPts val="0"/>
              </a:spcAft>
            </a:pPr>
            <a:endParaRPr lang="en-IN" dirty="0">
              <a:solidFill>
                <a:srgbClr val="0E101A"/>
              </a:solidFill>
              <a:effectLst/>
            </a:endParaRPr>
          </a:p>
          <a:p>
            <a:pPr>
              <a:spcBef>
                <a:spcPts val="0"/>
              </a:spcBef>
              <a:spcAft>
                <a:spcPts val="0"/>
              </a:spcAft>
            </a:pPr>
            <a:r>
              <a:rPr lang="en-IN" b="1" dirty="0">
                <a:solidFill>
                  <a:srgbClr val="0E101A"/>
                </a:solidFill>
                <a:effectLst/>
              </a:rPr>
              <a:t>2. Sentence tokenizer:</a:t>
            </a:r>
          </a:p>
          <a:p>
            <a:pPr>
              <a:spcBef>
                <a:spcPts val="0"/>
              </a:spcBef>
              <a:spcAft>
                <a:spcPts val="0"/>
              </a:spcAft>
            </a:pPr>
            <a:endParaRPr lang="en-IN" dirty="0">
              <a:solidFill>
                <a:srgbClr val="0E101A"/>
              </a:solidFill>
              <a:effectLst/>
            </a:endParaRPr>
          </a:p>
          <a:p>
            <a:pPr>
              <a:spcBef>
                <a:spcPts val="0"/>
              </a:spcBef>
              <a:spcAft>
                <a:spcPts val="0"/>
              </a:spcAft>
            </a:pPr>
            <a:r>
              <a:rPr lang="en-IN" dirty="0">
                <a:solidFill>
                  <a:srgbClr val="0E101A"/>
                </a:solidFill>
                <a:effectLst/>
              </a:rPr>
              <a:t>from nltk.tokenize import sent_tokenize</a:t>
            </a:r>
          </a:p>
          <a:p>
            <a:pPr>
              <a:spcBef>
                <a:spcPts val="0"/>
              </a:spcBef>
              <a:spcAft>
                <a:spcPts val="0"/>
              </a:spcAft>
            </a:pPr>
            <a:r>
              <a:rPr lang="en-IN" dirty="0">
                <a:solidFill>
                  <a:srgbClr val="0E101A"/>
                </a:solidFill>
                <a:effectLst/>
              </a:rPr>
              <a:t>sentences = sent_tokenize(document)</a:t>
            </a:r>
          </a:p>
          <a:p>
            <a:pPr>
              <a:spcBef>
                <a:spcPts val="0"/>
              </a:spcBef>
              <a:spcAft>
                <a:spcPts val="0"/>
              </a:spcAft>
            </a:pPr>
            <a:endParaRPr lang="en-IN" dirty="0">
              <a:solidFill>
                <a:srgbClr val="0E101A"/>
              </a:solidFill>
              <a:effectLst/>
            </a:endParaRPr>
          </a:p>
          <a:p>
            <a:pPr>
              <a:spcBef>
                <a:spcPts val="0"/>
              </a:spcBef>
              <a:spcAft>
                <a:spcPts val="0"/>
              </a:spcAft>
            </a:pPr>
            <a:r>
              <a:rPr lang="en-US" b="1" dirty="0">
                <a:solidFill>
                  <a:srgbClr val="0E101A"/>
                </a:solidFill>
                <a:effectLst/>
              </a:rPr>
              <a:t>3. Tweet tokenizer:</a:t>
            </a:r>
            <a:endParaRPr lang="en-IN" dirty="0">
              <a:solidFill>
                <a:srgbClr val="0E101A"/>
              </a:solidFill>
              <a:effectLst/>
            </a:endParaRPr>
          </a:p>
          <a:p>
            <a:pPr>
              <a:spcBef>
                <a:spcPts val="0"/>
              </a:spcBef>
              <a:spcAft>
                <a:spcPts val="0"/>
              </a:spcAft>
            </a:pPr>
            <a:r>
              <a:rPr lang="en-IN" dirty="0">
                <a:solidFill>
                  <a:srgbClr val="0E101A"/>
                </a:solidFill>
                <a:effectLst/>
              </a:rPr>
              <a:t>from nltk.tokenize import TweetTokenizer</a:t>
            </a:r>
          </a:p>
          <a:p>
            <a:pPr>
              <a:spcBef>
                <a:spcPts val="0"/>
              </a:spcBef>
              <a:spcAft>
                <a:spcPts val="0"/>
              </a:spcAft>
            </a:pPr>
            <a:r>
              <a:rPr lang="en-IN" dirty="0">
                <a:solidFill>
                  <a:srgbClr val="0E101A"/>
                </a:solidFill>
                <a:effectLst/>
              </a:rPr>
              <a:t>tknzr = TweetTokenizer()</a:t>
            </a:r>
          </a:p>
          <a:p>
            <a:pPr>
              <a:spcBef>
                <a:spcPts val="0"/>
              </a:spcBef>
              <a:spcAft>
                <a:spcPts val="0"/>
              </a:spcAft>
            </a:pPr>
            <a:r>
              <a:rPr lang="en-IN" dirty="0">
                <a:solidFill>
                  <a:srgbClr val="0E101A"/>
                </a:solidFill>
                <a:effectLst/>
              </a:rPr>
              <a:t>tknzr.tokenize(document)</a:t>
            </a:r>
          </a:p>
          <a:p>
            <a:endParaRPr lang="en-IN" dirty="0"/>
          </a:p>
        </p:txBody>
      </p:sp>
      <p:pic>
        <p:nvPicPr>
          <p:cNvPr id="4" name="Picture 4" descr="Short guide to the notion of NLP">
            <a:extLst>
              <a:ext uri="{FF2B5EF4-FFF2-40B4-BE49-F238E27FC236}">
                <a16:creationId xmlns:a16="http://schemas.microsoft.com/office/drawing/2014/main" id="{03EB2EDA-8CC2-4141-BB01-D78491899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89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0F9D-1EE8-4CD6-A400-ABEF3C2C50D6}"/>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DD638077-A3FE-43F4-9C0C-B82AAD812A84}"/>
              </a:ext>
            </a:extLst>
          </p:cNvPr>
          <p:cNvSpPr>
            <a:spLocks noGrp="1"/>
          </p:cNvSpPr>
          <p:nvPr>
            <p:ph idx="1"/>
          </p:nvPr>
        </p:nvSpPr>
        <p:spPr>
          <a:xfrm>
            <a:off x="1097280" y="1845734"/>
            <a:ext cx="10058400" cy="4639042"/>
          </a:xfrm>
        </p:spPr>
        <p:txBody>
          <a:bodyPr>
            <a:normAutofit lnSpcReduction="10000"/>
          </a:bodyPr>
          <a:lstStyle/>
          <a:p>
            <a:pPr>
              <a:spcBef>
                <a:spcPts val="0"/>
              </a:spcBef>
              <a:spcAft>
                <a:spcPts val="0"/>
              </a:spcAft>
            </a:pPr>
            <a:r>
              <a:rPr lang="en-US" b="1" u="sng" dirty="0">
                <a:solidFill>
                  <a:srgbClr val="0E101A"/>
                </a:solidFill>
                <a:effectLst/>
              </a:rPr>
              <a:t>Stemming: </a:t>
            </a:r>
            <a:r>
              <a:rPr lang="en-US" dirty="0">
                <a:solidFill>
                  <a:srgbClr val="0E101A"/>
                </a:solidFill>
                <a:effectLst/>
              </a:rPr>
              <a:t>Stemming means reducing a word to its ‘root form’.</a:t>
            </a:r>
          </a:p>
          <a:p>
            <a:pPr>
              <a:spcBef>
                <a:spcPts val="0"/>
              </a:spcBef>
              <a:spcAft>
                <a:spcPts val="0"/>
              </a:spcAft>
            </a:pPr>
            <a:endParaRPr lang="en-US" dirty="0">
              <a:solidFill>
                <a:srgbClr val="0E101A"/>
              </a:solidFill>
              <a:effectLst/>
            </a:endParaRPr>
          </a:p>
          <a:p>
            <a:pPr>
              <a:spcBef>
                <a:spcPts val="0"/>
              </a:spcBef>
              <a:spcAft>
                <a:spcPts val="0"/>
              </a:spcAft>
              <a:buFont typeface="Wingdings" panose="05000000000000000000" pitchFamily="2" charset="2"/>
              <a:buChar char="v"/>
            </a:pPr>
            <a:r>
              <a:rPr lang="en-US" b="1" dirty="0">
                <a:solidFill>
                  <a:srgbClr val="0E101A"/>
                </a:solidFill>
                <a:effectLst/>
              </a:rPr>
              <a:t>Stemming</a:t>
            </a:r>
            <a:r>
              <a:rPr lang="en-US" dirty="0">
                <a:solidFill>
                  <a:srgbClr val="0E101A"/>
                </a:solidFill>
                <a:effectLst/>
              </a:rPr>
              <a:t> makes sure that different variations of a word, say ‘warm’, warmer’, ‘warming’ and ‘warmed,’ are represented by a single token - ‘warm’ because they all represent the same information (represented by the 'stem' of the word).</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stemmer will convert all the variants of ‘drive’ and ‘racing’ to those root forms only. So, it will convert ‘drive’, ‘driving’, etc. to ‘driv’, and ‘race’, ‘racer’, etc. to ‘rac’. </a:t>
            </a:r>
          </a:p>
          <a:p>
            <a:pPr marL="0" indent="0">
              <a:spcBef>
                <a:spcPts val="0"/>
              </a:spcBef>
              <a:spcAft>
                <a:spcPts val="0"/>
              </a:spcAft>
              <a:buNone/>
            </a:pPr>
            <a:endParaRPr lang="en-US" dirty="0">
              <a:solidFill>
                <a:srgbClr val="0E101A"/>
              </a:solidFill>
              <a:effectLst/>
            </a:endParaRPr>
          </a:p>
          <a:p>
            <a:pPr marL="0" indent="0">
              <a:spcBef>
                <a:spcPts val="0"/>
              </a:spcBef>
              <a:spcAft>
                <a:spcPts val="0"/>
              </a:spcAft>
              <a:buNone/>
            </a:pPr>
            <a:r>
              <a:rPr lang="en-US" b="1" dirty="0">
                <a:solidFill>
                  <a:srgbClr val="0E101A"/>
                </a:solidFill>
                <a:effectLst/>
              </a:rPr>
              <a:t> Porter stemmer</a:t>
            </a:r>
            <a:r>
              <a:rPr lang="en-US" dirty="0">
                <a:solidFill>
                  <a:srgbClr val="0E101A"/>
                </a:solidFill>
                <a:effectLst/>
              </a:rPr>
              <a:t>: This was developed in 1980 and works only on English words. </a:t>
            </a:r>
          </a:p>
          <a:p>
            <a:pPr marL="0" indent="0">
              <a:spcBef>
                <a:spcPts val="0"/>
              </a:spcBef>
              <a:spcAft>
                <a:spcPts val="0"/>
              </a:spcAft>
              <a:buNone/>
            </a:pPr>
            <a:endParaRPr lang="en-US" dirty="0">
              <a:solidFill>
                <a:srgbClr val="0E101A"/>
              </a:solidFill>
              <a:effectLst/>
            </a:endParaRPr>
          </a:p>
          <a:p>
            <a:pPr marL="0" indent="0">
              <a:spcBef>
                <a:spcPts val="0"/>
              </a:spcBef>
              <a:spcAft>
                <a:spcPts val="0"/>
              </a:spcAft>
              <a:buNone/>
            </a:pPr>
            <a:r>
              <a:rPr lang="en-US" b="1" dirty="0">
                <a:solidFill>
                  <a:srgbClr val="0E101A"/>
                </a:solidFill>
              </a:rPr>
              <a:t> Code:</a:t>
            </a:r>
          </a:p>
          <a:p>
            <a:pPr marL="0" indent="0">
              <a:spcBef>
                <a:spcPts val="0"/>
              </a:spcBef>
              <a:spcAft>
                <a:spcPts val="0"/>
              </a:spcAft>
              <a:buNone/>
            </a:pPr>
            <a:endParaRPr lang="en-US" dirty="0">
              <a:solidFill>
                <a:srgbClr val="0E101A"/>
              </a:solidFill>
              <a:effectLst/>
            </a:endParaRPr>
          </a:p>
          <a:p>
            <a:pPr marL="0" indent="0">
              <a:spcBef>
                <a:spcPts val="0"/>
              </a:spcBef>
              <a:spcAft>
                <a:spcPts val="0"/>
              </a:spcAft>
              <a:buNone/>
            </a:pPr>
            <a:r>
              <a:rPr lang="en-US" dirty="0">
                <a:solidFill>
                  <a:srgbClr val="0E101A"/>
                </a:solidFill>
                <a:effectLst/>
              </a:rPr>
              <a:t>from nltk.stem.porter import PorterStemmer</a:t>
            </a:r>
          </a:p>
          <a:p>
            <a:pPr marL="0" indent="0">
              <a:spcBef>
                <a:spcPts val="0"/>
              </a:spcBef>
              <a:spcAft>
                <a:spcPts val="0"/>
              </a:spcAft>
              <a:buNone/>
            </a:pPr>
            <a:r>
              <a:rPr lang="en-US" dirty="0">
                <a:solidFill>
                  <a:srgbClr val="0E101A"/>
                </a:solidFill>
                <a:effectLst/>
              </a:rPr>
              <a:t>stemmer = PorterStemmer()</a:t>
            </a:r>
          </a:p>
          <a:p>
            <a:pPr marL="0" indent="0">
              <a:spcBef>
                <a:spcPts val="0"/>
              </a:spcBef>
              <a:spcAft>
                <a:spcPts val="0"/>
              </a:spcAft>
              <a:buNone/>
            </a:pPr>
            <a:r>
              <a:rPr lang="en-US" dirty="0">
                <a:solidFill>
                  <a:srgbClr val="0E101A"/>
                </a:solidFill>
                <a:effectLst/>
              </a:rPr>
              <a:t>stemmed = [stemmer.stem(token) for token in tokens]</a:t>
            </a:r>
          </a:p>
          <a:p>
            <a:pPr marL="0" indent="0">
              <a:spcBef>
                <a:spcPts val="0"/>
              </a:spcBef>
              <a:spcAft>
                <a:spcPts val="0"/>
              </a:spcAft>
              <a:buNone/>
            </a:pPr>
            <a:r>
              <a:rPr lang="en-US" dirty="0">
                <a:solidFill>
                  <a:srgbClr val="0E101A"/>
                </a:solidFill>
                <a:effectLst/>
              </a:rPr>
              <a:t>print(stemmed)</a:t>
            </a:r>
          </a:p>
          <a:p>
            <a:pPr marL="0" indent="0">
              <a:spcBef>
                <a:spcPts val="0"/>
              </a:spcBef>
              <a:spcAft>
                <a:spcPts val="0"/>
              </a:spcAft>
              <a:buNone/>
            </a:pPr>
            <a:endParaRPr lang="en-US" dirty="0">
              <a:solidFill>
                <a:srgbClr val="0E101A"/>
              </a:solidFill>
              <a:effectLst/>
            </a:endParaRPr>
          </a:p>
          <a:p>
            <a:endParaRPr lang="en-IN" dirty="0"/>
          </a:p>
        </p:txBody>
      </p:sp>
      <p:pic>
        <p:nvPicPr>
          <p:cNvPr id="4" name="Picture 4" descr="Short guide to the notion of NLP">
            <a:extLst>
              <a:ext uri="{FF2B5EF4-FFF2-40B4-BE49-F238E27FC236}">
                <a16:creationId xmlns:a16="http://schemas.microsoft.com/office/drawing/2014/main" id="{F5AACB40-F1F7-43C3-BDDC-436A15B32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5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0D24-E586-4F2C-A6C7-BB940229DFB6}"/>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D106224E-466C-4435-A58A-14C402A0B9F1}"/>
              </a:ext>
            </a:extLst>
          </p:cNvPr>
          <p:cNvSpPr>
            <a:spLocks noGrp="1"/>
          </p:cNvSpPr>
          <p:nvPr>
            <p:ph idx="1"/>
          </p:nvPr>
        </p:nvSpPr>
        <p:spPr>
          <a:xfrm>
            <a:off x="1097280" y="1845733"/>
            <a:ext cx="10058400" cy="4725663"/>
          </a:xfrm>
        </p:spPr>
        <p:txBody>
          <a:bodyPr>
            <a:normAutofit fontScale="92500" lnSpcReduction="10000"/>
          </a:bodyPr>
          <a:lstStyle/>
          <a:p>
            <a:pPr>
              <a:spcBef>
                <a:spcPts val="0"/>
              </a:spcBef>
              <a:spcAft>
                <a:spcPts val="0"/>
              </a:spcAft>
            </a:pPr>
            <a:r>
              <a:rPr lang="en-US" sz="2200" b="1" u="sng" dirty="0">
                <a:solidFill>
                  <a:srgbClr val="0E101A"/>
                </a:solidFill>
                <a:effectLst/>
              </a:rPr>
              <a:t>Lemmatization:</a:t>
            </a:r>
          </a:p>
          <a:p>
            <a:pPr>
              <a:spcBef>
                <a:spcPts val="0"/>
              </a:spcBef>
              <a:spcAft>
                <a:spcPts val="0"/>
              </a:spcAft>
              <a:buFont typeface="Wingdings" panose="05000000000000000000" pitchFamily="2" charset="2"/>
              <a:buChar char="v"/>
            </a:pPr>
            <a:endParaRPr lang="en-US" sz="2200" u="sng" dirty="0">
              <a:solidFill>
                <a:srgbClr val="0E101A"/>
              </a:solidFill>
              <a:effectLst/>
            </a:endParaRPr>
          </a:p>
          <a:p>
            <a:pPr>
              <a:spcBef>
                <a:spcPts val="0"/>
              </a:spcBef>
              <a:spcAft>
                <a:spcPts val="0"/>
              </a:spcAft>
              <a:buFont typeface="Wingdings" panose="05000000000000000000" pitchFamily="2" charset="2"/>
              <a:buChar char="v"/>
            </a:pPr>
            <a:r>
              <a:rPr lang="en-US" sz="2200" dirty="0">
                <a:solidFill>
                  <a:srgbClr val="0E101A"/>
                </a:solidFill>
                <a:effectLst/>
              </a:rPr>
              <a:t>This is a more sophisticated technique (and perhaps more 'intelligent') in the sense that it doesn’t just chop off the suffix of a word. </a:t>
            </a:r>
          </a:p>
          <a:p>
            <a:pPr>
              <a:spcBef>
                <a:spcPts val="0"/>
              </a:spcBef>
              <a:spcAft>
                <a:spcPts val="0"/>
              </a:spcAft>
              <a:buFont typeface="Wingdings" panose="05000000000000000000" pitchFamily="2" charset="2"/>
              <a:buChar char="v"/>
            </a:pPr>
            <a:endParaRPr lang="en-US" sz="2200" dirty="0">
              <a:solidFill>
                <a:srgbClr val="0E101A"/>
              </a:solidFill>
              <a:effectLst/>
            </a:endParaRPr>
          </a:p>
          <a:p>
            <a:pPr>
              <a:spcBef>
                <a:spcPts val="0"/>
              </a:spcBef>
              <a:spcAft>
                <a:spcPts val="0"/>
              </a:spcAft>
              <a:buFont typeface="Wingdings" panose="05000000000000000000" pitchFamily="2" charset="2"/>
              <a:buChar char="v"/>
            </a:pPr>
            <a:r>
              <a:rPr lang="en-US" sz="2200" dirty="0">
                <a:solidFill>
                  <a:srgbClr val="0E101A"/>
                </a:solidFill>
                <a:effectLst/>
              </a:rPr>
              <a:t>Instead, it takes an input word and searches for its base word by going recursively through all the variations of dictionary words.</a:t>
            </a:r>
          </a:p>
          <a:p>
            <a:pPr>
              <a:spcBef>
                <a:spcPts val="0"/>
              </a:spcBef>
              <a:spcAft>
                <a:spcPts val="0"/>
              </a:spcAft>
              <a:buFont typeface="Wingdings" panose="05000000000000000000" pitchFamily="2" charset="2"/>
              <a:buChar char="v"/>
            </a:pPr>
            <a:endParaRPr lang="en-US" sz="2200" dirty="0">
              <a:solidFill>
                <a:srgbClr val="0E101A"/>
              </a:solidFill>
            </a:endParaRPr>
          </a:p>
          <a:p>
            <a:pPr>
              <a:spcBef>
                <a:spcPts val="0"/>
              </a:spcBef>
              <a:spcAft>
                <a:spcPts val="0"/>
              </a:spcAft>
              <a:buFont typeface="Wingdings" panose="05000000000000000000" pitchFamily="2" charset="2"/>
              <a:buChar char="v"/>
            </a:pPr>
            <a:r>
              <a:rPr lang="en-US" sz="2200" dirty="0">
                <a:solidFill>
                  <a:srgbClr val="0E101A"/>
                </a:solidFill>
                <a:effectLst/>
              </a:rPr>
              <a:t> The base word in this case is called the </a:t>
            </a:r>
            <a:r>
              <a:rPr lang="en-US" sz="2200" b="1" dirty="0">
                <a:solidFill>
                  <a:srgbClr val="0E101A"/>
                </a:solidFill>
                <a:effectLst/>
              </a:rPr>
              <a:t>lemma</a:t>
            </a:r>
            <a:r>
              <a:rPr lang="en-US" sz="2200" dirty="0">
                <a:solidFill>
                  <a:srgbClr val="0E101A"/>
                </a:solidFill>
                <a:effectLst/>
              </a:rPr>
              <a:t>. Words such as ‘feet’, ‘drove’, ‘arose’, ‘bought’, etc. can’t be reduced to their correct base form using a stemmer. </a:t>
            </a:r>
          </a:p>
          <a:p>
            <a:pPr>
              <a:spcBef>
                <a:spcPts val="0"/>
              </a:spcBef>
              <a:spcAft>
                <a:spcPts val="0"/>
              </a:spcAft>
              <a:buFont typeface="Wingdings" panose="05000000000000000000" pitchFamily="2" charset="2"/>
              <a:buChar char="v"/>
            </a:pPr>
            <a:endParaRPr lang="en-US" sz="2200" dirty="0">
              <a:solidFill>
                <a:srgbClr val="0E101A"/>
              </a:solidFill>
            </a:endParaRPr>
          </a:p>
          <a:p>
            <a:pPr>
              <a:spcBef>
                <a:spcPts val="0"/>
              </a:spcBef>
              <a:spcAft>
                <a:spcPts val="0"/>
              </a:spcAft>
              <a:buFont typeface="Wingdings" panose="05000000000000000000" pitchFamily="2" charset="2"/>
              <a:buChar char="v"/>
            </a:pPr>
            <a:r>
              <a:rPr lang="en-US" sz="2200" dirty="0">
                <a:solidFill>
                  <a:srgbClr val="0E101A"/>
                </a:solidFill>
                <a:effectLst/>
              </a:rPr>
              <a:t>But a lemmatizer can reduce them to their correct base form. The most popular lemmatizer is the </a:t>
            </a:r>
            <a:r>
              <a:rPr lang="en-US" sz="2200" b="1" dirty="0">
                <a:solidFill>
                  <a:srgbClr val="0E101A"/>
                </a:solidFill>
                <a:effectLst/>
              </a:rPr>
              <a:t>WordNet lemmatizer</a:t>
            </a:r>
            <a:r>
              <a:rPr lang="en-US" sz="2200" dirty="0">
                <a:solidFill>
                  <a:srgbClr val="0E101A"/>
                </a:solidFill>
                <a:effectLst/>
              </a:rPr>
              <a:t> created by a team of researchers at the Princeton university. </a:t>
            </a:r>
          </a:p>
          <a:p>
            <a:pPr>
              <a:spcBef>
                <a:spcPts val="0"/>
              </a:spcBef>
              <a:spcAft>
                <a:spcPts val="0"/>
              </a:spcAft>
              <a:buFont typeface="Wingdings" panose="05000000000000000000" pitchFamily="2" charset="2"/>
              <a:buChar char="v"/>
            </a:pPr>
            <a:endParaRPr lang="en-US" sz="2200" dirty="0">
              <a:solidFill>
                <a:srgbClr val="0E101A"/>
              </a:solidFill>
            </a:endParaRPr>
          </a:p>
          <a:p>
            <a:pPr>
              <a:spcBef>
                <a:spcPts val="0"/>
              </a:spcBef>
              <a:spcAft>
                <a:spcPts val="0"/>
              </a:spcAft>
              <a:buFont typeface="Wingdings" panose="05000000000000000000" pitchFamily="2" charset="2"/>
              <a:buChar char="v"/>
            </a:pPr>
            <a:r>
              <a:rPr lang="en-US" sz="2200" dirty="0">
                <a:solidFill>
                  <a:srgbClr val="0E101A"/>
                </a:solidFill>
                <a:effectLst/>
              </a:rPr>
              <a:t>A lemmatizer is slower because of the dictionary lookup but gives better results than a stemmer. Now, as a side note, it is important to know that for a lemmatizer to perform accurately, you need to provide the </a:t>
            </a:r>
            <a:r>
              <a:rPr lang="en-US" sz="2200" b="1" dirty="0">
                <a:solidFill>
                  <a:srgbClr val="0E101A"/>
                </a:solidFill>
                <a:effectLst/>
              </a:rPr>
              <a:t>part-of-speech tag</a:t>
            </a:r>
            <a:r>
              <a:rPr lang="en-US" sz="2200" dirty="0">
                <a:solidFill>
                  <a:srgbClr val="0E101A"/>
                </a:solidFill>
                <a:effectLst/>
              </a:rPr>
              <a:t> of the input word.</a:t>
            </a:r>
          </a:p>
          <a:p>
            <a:endParaRPr lang="en-IN" dirty="0"/>
          </a:p>
        </p:txBody>
      </p:sp>
      <p:pic>
        <p:nvPicPr>
          <p:cNvPr id="4" name="Picture 4" descr="Short guide to the notion of NLP">
            <a:extLst>
              <a:ext uri="{FF2B5EF4-FFF2-40B4-BE49-F238E27FC236}">
                <a16:creationId xmlns:a16="http://schemas.microsoft.com/office/drawing/2014/main" id="{D9FCBCC9-D5EA-48EA-A57A-E4FFA0F14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22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2F46-B29D-4A5D-9D95-F0B9B91BBD38}"/>
              </a:ext>
            </a:extLst>
          </p:cNvPr>
          <p:cNvSpPr>
            <a:spLocks noGrp="1"/>
          </p:cNvSpPr>
          <p:nvPr>
            <p:ph type="title"/>
          </p:nvPr>
        </p:nvSpPr>
        <p:spPr/>
        <p:txBody>
          <a:bodyPr>
            <a:normAutofit/>
          </a:bodyPr>
          <a:lstStyle/>
          <a:p>
            <a:r>
              <a:rPr lang="en-US" sz="2800" dirty="0"/>
              <a:t>Text Analytics</a:t>
            </a:r>
            <a:endParaRPr lang="en-IN" sz="2800" dirty="0"/>
          </a:p>
        </p:txBody>
      </p:sp>
      <p:sp>
        <p:nvSpPr>
          <p:cNvPr id="5" name="Content Placeholder 4">
            <a:extLst>
              <a:ext uri="{FF2B5EF4-FFF2-40B4-BE49-F238E27FC236}">
                <a16:creationId xmlns:a16="http://schemas.microsoft.com/office/drawing/2014/main" id="{827A7DC9-9B0A-4965-BCD1-AD8CF06DAC55}"/>
              </a:ext>
            </a:extLst>
          </p:cNvPr>
          <p:cNvSpPr>
            <a:spLocks noGrp="1"/>
          </p:cNvSpPr>
          <p:nvPr>
            <p:ph sz="half" idx="1"/>
          </p:nvPr>
        </p:nvSpPr>
        <p:spPr/>
        <p:txBody>
          <a:bodyPr/>
          <a:lstStyle/>
          <a:p>
            <a:r>
              <a:rPr lang="en-IN" u="sng" dirty="0"/>
              <a:t>from nltk library</a:t>
            </a:r>
          </a:p>
          <a:p>
            <a:r>
              <a:rPr lang="en-IN" dirty="0"/>
              <a:t>wordnetnltk.download('wordnet’)</a:t>
            </a:r>
          </a:p>
          <a:p>
            <a:r>
              <a:rPr lang="en-IN" dirty="0"/>
              <a:t># Importing the lemmatizer</a:t>
            </a:r>
          </a:p>
          <a:p>
            <a:r>
              <a:rPr lang="en-IN" dirty="0"/>
              <a:t>from nltk.stem import WordNetLemmatizer</a:t>
            </a:r>
          </a:p>
          <a:p>
            <a:r>
              <a:rPr lang="en-IN" dirty="0"/>
              <a:t> # Initialize the Wordnet</a:t>
            </a:r>
          </a:p>
          <a:p>
            <a:r>
              <a:rPr lang="en-IN" dirty="0"/>
              <a:t> Lemmatizerlemmatizer =WordNetLemmatizer()</a:t>
            </a:r>
          </a:p>
          <a:p>
            <a:r>
              <a:rPr lang="en-IN" dirty="0"/>
              <a:t># Lemmatizing a single word</a:t>
            </a:r>
          </a:p>
          <a:p>
            <a:r>
              <a:rPr lang="en-IN" dirty="0"/>
              <a:t> lemmatizer.lemmatize("dances")</a:t>
            </a:r>
          </a:p>
        </p:txBody>
      </p:sp>
      <p:sp>
        <p:nvSpPr>
          <p:cNvPr id="6" name="Content Placeholder 5">
            <a:extLst>
              <a:ext uri="{FF2B5EF4-FFF2-40B4-BE49-F238E27FC236}">
                <a16:creationId xmlns:a16="http://schemas.microsoft.com/office/drawing/2014/main" id="{7206E720-8FFD-4A11-BF30-5D2CBD26197F}"/>
              </a:ext>
            </a:extLst>
          </p:cNvPr>
          <p:cNvSpPr>
            <a:spLocks noGrp="1"/>
          </p:cNvSpPr>
          <p:nvPr>
            <p:ph sz="half" idx="2"/>
          </p:nvPr>
        </p:nvSpPr>
        <p:spPr/>
        <p:txBody>
          <a:bodyPr/>
          <a:lstStyle/>
          <a:p>
            <a:endParaRPr lang="en-IN" dirty="0"/>
          </a:p>
          <a:p>
            <a:r>
              <a:rPr lang="en-IN" dirty="0"/>
              <a:t># Initialize the Wordnet</a:t>
            </a:r>
          </a:p>
          <a:p>
            <a:pPr marL="0" indent="0">
              <a:buNone/>
            </a:pPr>
            <a:r>
              <a:rPr lang="en-IN" dirty="0"/>
              <a:t> wordnet_lemmatizer = WordNetLemmatizer()</a:t>
            </a:r>
          </a:p>
          <a:p>
            <a:r>
              <a:rPr lang="en-IN" dirty="0"/>
              <a:t># Lemmatizing multiple words.</a:t>
            </a:r>
          </a:p>
          <a:p>
            <a:r>
              <a:rPr lang="en-IN" dirty="0"/>
              <a:t>lemmatized = [wordnet_lemmatizer.lemmatize(token) for token in tokens]</a:t>
            </a:r>
          </a:p>
          <a:p>
            <a:r>
              <a:rPr lang="en-IN" dirty="0"/>
              <a:t>print(lemmatized)</a:t>
            </a:r>
          </a:p>
        </p:txBody>
      </p:sp>
      <p:pic>
        <p:nvPicPr>
          <p:cNvPr id="4" name="Picture 4" descr="Short guide to the notion of NLP">
            <a:extLst>
              <a:ext uri="{FF2B5EF4-FFF2-40B4-BE49-F238E27FC236}">
                <a16:creationId xmlns:a16="http://schemas.microsoft.com/office/drawing/2014/main" id="{BFD3456F-DB37-47D8-BDF5-2C4777B15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94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206F-E282-4A4E-9500-3257FAC9457B}"/>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3D85CAEF-3228-41FB-B2DB-77FD69F3A91E}"/>
              </a:ext>
            </a:extLst>
          </p:cNvPr>
          <p:cNvSpPr>
            <a:spLocks noGrp="1"/>
          </p:cNvSpPr>
          <p:nvPr>
            <p:ph idx="1"/>
          </p:nvPr>
        </p:nvSpPr>
        <p:spPr/>
        <p:txBody>
          <a:bodyPr>
            <a:normAutofit/>
          </a:bodyPr>
          <a:lstStyle/>
          <a:p>
            <a:r>
              <a:rPr lang="en-US" b="1" u="sng" dirty="0"/>
              <a:t>Bag-of-words representation:</a:t>
            </a:r>
          </a:p>
          <a:p>
            <a:pPr>
              <a:buFont typeface="Wingdings" panose="05000000000000000000" pitchFamily="2" charset="2"/>
              <a:buChar char="v"/>
            </a:pPr>
            <a:r>
              <a:rPr lang="en-US" b="0" i="0" dirty="0">
                <a:solidFill>
                  <a:srgbClr val="222222"/>
                </a:solidFill>
                <a:effectLst/>
              </a:rPr>
              <a:t>The Bag of Words (Bow) model is the simplest form of text representation in numbers. Like the term itself, we can represent a sentence as a bag of words vector (a string of numbers).</a:t>
            </a:r>
            <a:endParaRPr lang="en-US" b="1" u="sng" dirty="0"/>
          </a:p>
          <a:p>
            <a:pPr>
              <a:buFont typeface="Wingdings" panose="05000000000000000000" pitchFamily="2" charset="2"/>
              <a:buChar char="v"/>
            </a:pPr>
            <a:r>
              <a:rPr lang="en-US" dirty="0"/>
              <a:t>After learning all the preprocessing steps such as tokenization, removal of stop words, stemming and lemmatization.</a:t>
            </a:r>
          </a:p>
          <a:p>
            <a:pPr>
              <a:buFont typeface="Wingdings" panose="05000000000000000000" pitchFamily="2" charset="2"/>
              <a:buChar char="v"/>
            </a:pPr>
            <a:r>
              <a:rPr lang="en-US" dirty="0"/>
              <a:t>The next thing we need to learn is changing the text from a textual form to a tabular form. </a:t>
            </a:r>
          </a:p>
          <a:p>
            <a:pPr>
              <a:buFont typeface="Wingdings" panose="05000000000000000000" pitchFamily="2" charset="2"/>
              <a:buChar char="v"/>
            </a:pPr>
            <a:r>
              <a:rPr lang="en-US" dirty="0"/>
              <a:t>It could be done using the bag-of-words representation, also called a bag-of-words model.</a:t>
            </a:r>
          </a:p>
          <a:p>
            <a:pPr>
              <a:buFont typeface="Wingdings" panose="05000000000000000000" pitchFamily="2" charset="2"/>
              <a:buChar char="v"/>
            </a:pPr>
            <a:r>
              <a:rPr lang="en-US" dirty="0"/>
              <a:t> where each row of the table represents each document. And the columns represent the   vocabulary of the text.</a:t>
            </a:r>
            <a:endParaRPr lang="en-IN" dirty="0"/>
          </a:p>
        </p:txBody>
      </p:sp>
      <p:pic>
        <p:nvPicPr>
          <p:cNvPr id="4" name="Picture 4" descr="Short guide to the notion of NLP">
            <a:extLst>
              <a:ext uri="{FF2B5EF4-FFF2-40B4-BE49-F238E27FC236}">
                <a16:creationId xmlns:a16="http://schemas.microsoft.com/office/drawing/2014/main" id="{C07B5C38-36B7-4C70-BDF8-E7E343178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10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ABC8-ADA6-4DDF-A646-CD6A4299FE49}"/>
              </a:ext>
            </a:extLst>
          </p:cNvPr>
          <p:cNvSpPr>
            <a:spLocks noGrp="1"/>
          </p:cNvSpPr>
          <p:nvPr>
            <p:ph type="title"/>
          </p:nvPr>
        </p:nvSpPr>
        <p:spPr/>
        <p:txBody>
          <a:bodyPr>
            <a:normAutofit/>
          </a:bodyPr>
          <a:lstStyle/>
          <a:p>
            <a:r>
              <a:rPr lang="en-US" sz="2800" dirty="0"/>
              <a:t>Text Analytics</a:t>
            </a:r>
            <a:endParaRPr lang="en-IN" sz="2800" dirty="0"/>
          </a:p>
        </p:txBody>
      </p:sp>
      <p:sp>
        <p:nvSpPr>
          <p:cNvPr id="5" name="Content Placeholder 4">
            <a:extLst>
              <a:ext uri="{FF2B5EF4-FFF2-40B4-BE49-F238E27FC236}">
                <a16:creationId xmlns:a16="http://schemas.microsoft.com/office/drawing/2014/main" id="{8BAB9527-43EA-475F-9C9A-7527C9386200}"/>
              </a:ext>
            </a:extLst>
          </p:cNvPr>
          <p:cNvSpPr>
            <a:spLocks noGrp="1"/>
          </p:cNvSpPr>
          <p:nvPr>
            <p:ph sz="half" idx="1"/>
          </p:nvPr>
        </p:nvSpPr>
        <p:spPr>
          <a:xfrm>
            <a:off x="1097279" y="1845733"/>
            <a:ext cx="4937760" cy="4480421"/>
          </a:xfrm>
        </p:spPr>
        <p:txBody>
          <a:bodyPr>
            <a:normAutofit lnSpcReduction="10000"/>
          </a:bodyPr>
          <a:lstStyle/>
          <a:p>
            <a:r>
              <a:rPr lang="en-US" b="1" u="sng" dirty="0"/>
              <a:t>Bag-of-Words Representation:</a:t>
            </a:r>
          </a:p>
          <a:p>
            <a:pPr>
              <a:buFont typeface="Wingdings" panose="05000000000000000000" pitchFamily="2" charset="2"/>
              <a:buChar char="v"/>
            </a:pPr>
            <a:r>
              <a:rPr lang="en-US" dirty="0"/>
              <a:t>In the model, all the stop words have been removed. </a:t>
            </a:r>
          </a:p>
          <a:p>
            <a:pPr>
              <a:buFont typeface="Wingdings" panose="05000000000000000000" pitchFamily="2" charset="2"/>
              <a:buChar char="v"/>
            </a:pPr>
            <a:r>
              <a:rPr lang="en-US" dirty="0"/>
              <a:t>The values in the cell represent the number of times a term ‘t’ is present in the document ‘d’, that is, the values represent the term frequencies. </a:t>
            </a:r>
          </a:p>
          <a:p>
            <a:pPr>
              <a:buFont typeface="Wingdings" panose="05000000000000000000" pitchFamily="2" charset="2"/>
              <a:buChar char="v"/>
            </a:pPr>
            <a:r>
              <a:rPr lang="en-US" dirty="0"/>
              <a:t>example, the term ‘actors’ is has occurred a single time in document, whereas the term ‘great’ is absent in the second document. </a:t>
            </a:r>
          </a:p>
          <a:p>
            <a:pPr>
              <a:buFont typeface="Wingdings" panose="05000000000000000000" pitchFamily="2" charset="2"/>
              <a:buChar char="v"/>
            </a:pPr>
            <a:r>
              <a:rPr lang="en-US" dirty="0"/>
              <a:t>You can also create a matrix with binary values – 0 and one where 0 signifies absence and 1 signifies the presence of the term in a document.</a:t>
            </a:r>
            <a:endParaRPr lang="en-IN" dirty="0"/>
          </a:p>
        </p:txBody>
      </p:sp>
      <p:pic>
        <p:nvPicPr>
          <p:cNvPr id="8" name="Content Placeholder 7">
            <a:extLst>
              <a:ext uri="{FF2B5EF4-FFF2-40B4-BE49-F238E27FC236}">
                <a16:creationId xmlns:a16="http://schemas.microsoft.com/office/drawing/2014/main" id="{EFE64B28-CB8E-44FB-B6B7-DFF3B28DC4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34073"/>
            <a:ext cx="4937125" cy="4208107"/>
          </a:xfrm>
        </p:spPr>
      </p:pic>
      <p:pic>
        <p:nvPicPr>
          <p:cNvPr id="4" name="Picture 4" descr="Short guide to the notion of NLP">
            <a:extLst>
              <a:ext uri="{FF2B5EF4-FFF2-40B4-BE49-F238E27FC236}">
                <a16:creationId xmlns:a16="http://schemas.microsoft.com/office/drawing/2014/main" id="{B140FE7E-2340-48BD-9D55-703C35231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95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F1B9-9252-4B53-839D-BCF20334F249}"/>
              </a:ext>
            </a:extLst>
          </p:cNvPr>
          <p:cNvSpPr>
            <a:spLocks noGrp="1"/>
          </p:cNvSpPr>
          <p:nvPr>
            <p:ph type="title"/>
          </p:nvPr>
        </p:nvSpPr>
        <p:spPr/>
        <p:txBody>
          <a:bodyPr>
            <a:normAutofit/>
          </a:bodyPr>
          <a:lstStyle/>
          <a:p>
            <a:r>
              <a:rPr lang="en-US" sz="2800" dirty="0"/>
              <a:t>Text Analytics</a:t>
            </a:r>
            <a:endParaRPr lang="en-IN" sz="2800" dirty="0"/>
          </a:p>
        </p:txBody>
      </p:sp>
      <p:pic>
        <p:nvPicPr>
          <p:cNvPr id="6" name="Content Placeholder 5">
            <a:extLst>
              <a:ext uri="{FF2B5EF4-FFF2-40B4-BE49-F238E27FC236}">
                <a16:creationId xmlns:a16="http://schemas.microsoft.com/office/drawing/2014/main" id="{EB5B40CD-E71F-47A7-BDD0-7E8F5A07E7AF}"/>
              </a:ext>
            </a:extLst>
          </p:cNvPr>
          <p:cNvPicPr>
            <a:picLocks noGrp="1" noChangeAspect="1"/>
          </p:cNvPicPr>
          <p:nvPr>
            <p:ph idx="1"/>
          </p:nvPr>
        </p:nvPicPr>
        <p:blipFill>
          <a:blip r:embed="rId2"/>
          <a:stretch>
            <a:fillRect/>
          </a:stretch>
        </p:blipFill>
        <p:spPr>
          <a:xfrm>
            <a:off x="1119986" y="1922106"/>
            <a:ext cx="9787500" cy="4189446"/>
          </a:xfrm>
        </p:spPr>
      </p:pic>
      <p:pic>
        <p:nvPicPr>
          <p:cNvPr id="4" name="Picture 4" descr="Short guide to the notion of NLP">
            <a:extLst>
              <a:ext uri="{FF2B5EF4-FFF2-40B4-BE49-F238E27FC236}">
                <a16:creationId xmlns:a16="http://schemas.microsoft.com/office/drawing/2014/main" id="{74039CA7-EFBD-4FCD-948A-70EA9A1E3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77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C101-4975-46B1-BC52-2A41C2E8C2E3}"/>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301F2FD7-070A-48C0-B1C2-330C990479BD}"/>
              </a:ext>
            </a:extLst>
          </p:cNvPr>
          <p:cNvSpPr>
            <a:spLocks noGrp="1"/>
          </p:cNvSpPr>
          <p:nvPr>
            <p:ph sz="half" idx="1"/>
          </p:nvPr>
        </p:nvSpPr>
        <p:spPr>
          <a:xfrm>
            <a:off x="1097278" y="1845733"/>
            <a:ext cx="5639423" cy="4424437"/>
          </a:xfrm>
        </p:spPr>
        <p:txBody>
          <a:bodyPr/>
          <a:lstStyle/>
          <a:p>
            <a:r>
              <a:rPr lang="en-US" sz="1800" b="1" i="0" u="sng" strike="noStrike" baseline="0" dirty="0">
                <a:solidFill>
                  <a:srgbClr val="000000"/>
                </a:solidFill>
                <a:latin typeface="Calibri" panose="020F0502020204030204" pitchFamily="34" charset="0"/>
              </a:rPr>
              <a:t>tf-idf model :</a:t>
            </a:r>
          </a:p>
          <a:p>
            <a:pPr>
              <a:buFont typeface="Wingdings" panose="05000000000000000000" pitchFamily="2" charset="2"/>
              <a:buChar char="v"/>
            </a:pPr>
            <a:r>
              <a:rPr lang="en-US" b="0" i="0" u="none" strike="noStrike" baseline="0" dirty="0">
                <a:solidFill>
                  <a:srgbClr val="000000"/>
                </a:solidFill>
                <a:latin typeface="Calibri" panose="020F0502020204030204" pitchFamily="34" charset="0"/>
              </a:rPr>
              <a:t>Instead of just having the word frequencies in the table that you created for the bag-of-words model.</a:t>
            </a:r>
          </a:p>
          <a:p>
            <a:pPr>
              <a:buFont typeface="Wingdings" panose="05000000000000000000" pitchFamily="2" charset="2"/>
              <a:buChar char="v"/>
            </a:pPr>
            <a:r>
              <a:rPr lang="en-US" b="0" i="0" u="none" strike="noStrike" baseline="0" dirty="0">
                <a:solidFill>
                  <a:srgbClr val="000000"/>
                </a:solidFill>
                <a:latin typeface="Calibri" panose="020F0502020204030204" pitchFamily="34" charset="0"/>
              </a:rPr>
              <a:t>you could have something that represents the word importance in a more meaningful way. </a:t>
            </a:r>
          </a:p>
          <a:p>
            <a:pPr>
              <a:buFont typeface="Wingdings" panose="05000000000000000000" pitchFamily="2" charset="2"/>
              <a:buChar char="v"/>
            </a:pPr>
            <a:r>
              <a:rPr lang="en-US" b="0" i="0" u="none" strike="noStrike" baseline="0" dirty="0">
                <a:solidFill>
                  <a:srgbClr val="000000"/>
                </a:solidFill>
                <a:latin typeface="Calibri" panose="020F0502020204030204" pitchFamily="34" charset="0"/>
              </a:rPr>
              <a:t>To calculate the tf-idf representation or tf-idf model, you need to calculate a tf-idf score for each word in each document. </a:t>
            </a:r>
          </a:p>
          <a:p>
            <a:pPr>
              <a:buFont typeface="Wingdings" panose="05000000000000000000" pitchFamily="2" charset="2"/>
              <a:buChar char="v"/>
            </a:pPr>
            <a:r>
              <a:rPr lang="en-US" b="0" i="0" u="none" strike="noStrike" baseline="0" dirty="0">
                <a:solidFill>
                  <a:srgbClr val="000000"/>
                </a:solidFill>
                <a:latin typeface="Calibri" panose="020F0502020204030204" pitchFamily="34" charset="0"/>
              </a:rPr>
              <a:t>The tf-idf score comprises of two terms – the ‘tf’ (term frequency), and the ‘idf’ (inverse document frequency). </a:t>
            </a:r>
            <a:endParaRPr lang="en-IN" dirty="0"/>
          </a:p>
        </p:txBody>
      </p:sp>
      <p:pic>
        <p:nvPicPr>
          <p:cNvPr id="7" name="Content Placeholder 6">
            <a:extLst>
              <a:ext uri="{FF2B5EF4-FFF2-40B4-BE49-F238E27FC236}">
                <a16:creationId xmlns:a16="http://schemas.microsoft.com/office/drawing/2014/main" id="{3C61C1AB-7565-4B82-99C2-65F4A822088D}"/>
              </a:ext>
            </a:extLst>
          </p:cNvPr>
          <p:cNvPicPr>
            <a:picLocks noGrp="1" noChangeAspect="1"/>
          </p:cNvPicPr>
          <p:nvPr>
            <p:ph sz="half" idx="2"/>
          </p:nvPr>
        </p:nvPicPr>
        <p:blipFill>
          <a:blip r:embed="rId2"/>
          <a:stretch>
            <a:fillRect/>
          </a:stretch>
        </p:blipFill>
        <p:spPr>
          <a:xfrm>
            <a:off x="6802016" y="2015412"/>
            <a:ext cx="4353664" cy="3396343"/>
          </a:xfrm>
        </p:spPr>
      </p:pic>
      <p:pic>
        <p:nvPicPr>
          <p:cNvPr id="4" name="Picture 4" descr="Short guide to the notion of NLP">
            <a:extLst>
              <a:ext uri="{FF2B5EF4-FFF2-40B4-BE49-F238E27FC236}">
                <a16:creationId xmlns:a16="http://schemas.microsoft.com/office/drawing/2014/main" id="{7786FB7F-7D04-47A0-A8B7-80188C1B3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27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2C57-8C95-4CB8-A1F8-31AD4E1B2D1F}"/>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406A39A9-6432-4B6D-BF6E-6ED524C1DAA1}"/>
              </a:ext>
            </a:extLst>
          </p:cNvPr>
          <p:cNvSpPr>
            <a:spLocks noGrp="1"/>
          </p:cNvSpPr>
          <p:nvPr>
            <p:ph idx="1"/>
          </p:nvPr>
        </p:nvSpPr>
        <p:spPr/>
        <p:txBody>
          <a:bodyPr/>
          <a:lstStyle/>
          <a:p>
            <a:pPr marL="0" indent="0">
              <a:buNone/>
            </a:pPr>
            <a:r>
              <a:rPr lang="en-IN" sz="1800" b="1" i="0" u="none" strike="noStrike" baseline="0" dirty="0">
                <a:solidFill>
                  <a:srgbClr val="000000"/>
                </a:solidFill>
              </a:rPr>
              <a:t> Code:</a:t>
            </a:r>
          </a:p>
          <a:p>
            <a:endParaRPr lang="en-IN" b="1" dirty="0"/>
          </a:p>
        </p:txBody>
      </p:sp>
      <p:pic>
        <p:nvPicPr>
          <p:cNvPr id="4" name="Picture 4" descr="Short guide to the notion of NLP">
            <a:extLst>
              <a:ext uri="{FF2B5EF4-FFF2-40B4-BE49-F238E27FC236}">
                <a16:creationId xmlns:a16="http://schemas.microsoft.com/office/drawing/2014/main" id="{75ABEA58-418A-4933-8229-2FAAD5E7D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E83E5D-6C4B-438A-8E80-893920DDB9C0}"/>
              </a:ext>
            </a:extLst>
          </p:cNvPr>
          <p:cNvPicPr>
            <a:picLocks noChangeAspect="1"/>
          </p:cNvPicPr>
          <p:nvPr/>
        </p:nvPicPr>
        <p:blipFill>
          <a:blip r:embed="rId3"/>
          <a:stretch>
            <a:fillRect/>
          </a:stretch>
        </p:blipFill>
        <p:spPr>
          <a:xfrm>
            <a:off x="1097280" y="2200158"/>
            <a:ext cx="9903512" cy="4023360"/>
          </a:xfrm>
          <a:prstGeom prst="rect">
            <a:avLst/>
          </a:prstGeom>
        </p:spPr>
      </p:pic>
    </p:spTree>
    <p:extLst>
      <p:ext uri="{BB962C8B-B14F-4D97-AF65-F5344CB8AC3E}">
        <p14:creationId xmlns:p14="http://schemas.microsoft.com/office/powerpoint/2010/main" val="341729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344460-3188-44F0-A616-CBA27F00615B}"/>
              </a:ext>
            </a:extLst>
          </p:cNvPr>
          <p:cNvSpPr>
            <a:spLocks noGrp="1"/>
          </p:cNvSpPr>
          <p:nvPr>
            <p:ph type="title"/>
          </p:nvPr>
        </p:nvSpPr>
        <p:spPr/>
        <p:txBody>
          <a:bodyPr>
            <a:normAutofit/>
          </a:bodyPr>
          <a:lstStyle/>
          <a:p>
            <a:r>
              <a:rPr lang="en-US" sz="2800" dirty="0"/>
              <a:t>Text Analytics</a:t>
            </a:r>
            <a:endParaRPr lang="en-IN" sz="2800" dirty="0"/>
          </a:p>
        </p:txBody>
      </p:sp>
      <p:sp>
        <p:nvSpPr>
          <p:cNvPr id="11" name="Content Placeholder 10">
            <a:extLst>
              <a:ext uri="{FF2B5EF4-FFF2-40B4-BE49-F238E27FC236}">
                <a16:creationId xmlns:a16="http://schemas.microsoft.com/office/drawing/2014/main" id="{3973CDD3-4B4F-461F-9C8F-81DAB36E0E91}"/>
              </a:ext>
            </a:extLst>
          </p:cNvPr>
          <p:cNvSpPr>
            <a:spLocks noGrp="1"/>
          </p:cNvSpPr>
          <p:nvPr>
            <p:ph idx="1"/>
          </p:nvPr>
        </p:nvSpPr>
        <p:spPr>
          <a:xfrm>
            <a:off x="1097280" y="1845733"/>
            <a:ext cx="10058400" cy="4480421"/>
          </a:xfrm>
        </p:spPr>
        <p:txBody>
          <a:bodyPr>
            <a:normAutofit lnSpcReduction="10000"/>
          </a:bodyPr>
          <a:lstStyle/>
          <a:p>
            <a:pPr>
              <a:spcBef>
                <a:spcPts val="0"/>
              </a:spcBef>
              <a:spcAft>
                <a:spcPts val="0"/>
              </a:spcAft>
            </a:pPr>
            <a:r>
              <a:rPr lang="en-US" b="1" u="sng" dirty="0">
                <a:solidFill>
                  <a:srgbClr val="0E101A"/>
                </a:solidFill>
                <a:effectLst/>
              </a:rPr>
              <a:t>Introduction:</a:t>
            </a:r>
          </a:p>
          <a:p>
            <a:pPr>
              <a:spcBef>
                <a:spcPts val="0"/>
              </a:spcBef>
              <a:spcAft>
                <a:spcPts val="0"/>
              </a:spcAft>
            </a:pPr>
            <a:endParaRPr lang="en-US" b="1" u="sng"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According to industry estimates, only 21% of the available data is present in structured form. Data is being generated as we speak, as we tweet, as we send messages on WhatsApp and in various other activities. Majority of this data exists in the textual form, which is highly unstructured in nature.</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Few examples include – tweets / posts on social media, user to user chat conversations, news, blogs and articles, product or services reviews and patient records in the healthcare sector. A few more recent ones includes chatbots and other voice driven bots.</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Despite having high dimension data, the information present in it is not directly accessible unless it is processed (read and understood) manually or analyzed by an automated system.</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In order to produce significant and actionable insights from text data, it is important to get acquainted with the techniques and principles of NLP.</a:t>
            </a:r>
            <a:endParaRPr lang="en-US" dirty="0"/>
          </a:p>
          <a:p>
            <a:endParaRPr lang="en-IN" dirty="0"/>
          </a:p>
        </p:txBody>
      </p:sp>
      <p:pic>
        <p:nvPicPr>
          <p:cNvPr id="2052" name="Picture 4" descr="Short guide to the notion of NLP">
            <a:extLst>
              <a:ext uri="{FF2B5EF4-FFF2-40B4-BE49-F238E27FC236}">
                <a16:creationId xmlns:a16="http://schemas.microsoft.com/office/drawing/2014/main" id="{9A1BA6CA-CEA1-426A-B064-48D1E264B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72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0988-CF75-411E-AA2D-5E8D593596AA}"/>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F3874748-0EA1-4DB3-B476-4E2903371F0A}"/>
              </a:ext>
            </a:extLst>
          </p:cNvPr>
          <p:cNvSpPr>
            <a:spLocks noGrp="1"/>
          </p:cNvSpPr>
          <p:nvPr>
            <p:ph idx="1"/>
          </p:nvPr>
        </p:nvSpPr>
        <p:spPr/>
        <p:txBody>
          <a:bodyPr/>
          <a:lstStyle/>
          <a:p>
            <a:pPr marL="0" indent="0">
              <a:spcBef>
                <a:spcPts val="0"/>
              </a:spcBef>
              <a:spcAft>
                <a:spcPts val="0"/>
              </a:spcAft>
              <a:buNone/>
            </a:pPr>
            <a:r>
              <a:rPr lang="en-IN" b="1" dirty="0">
                <a:solidFill>
                  <a:srgbClr val="0E101A"/>
                </a:solidFill>
              </a:rPr>
              <a:t> </a:t>
            </a:r>
            <a:r>
              <a:rPr lang="en-IN" b="1" u="sng" dirty="0">
                <a:solidFill>
                  <a:srgbClr val="0E101A"/>
                </a:solidFill>
              </a:rPr>
              <a:t>T</a:t>
            </a:r>
            <a:r>
              <a:rPr lang="en-IN" b="1" u="sng" dirty="0">
                <a:solidFill>
                  <a:srgbClr val="0E101A"/>
                </a:solidFill>
                <a:effectLst/>
              </a:rPr>
              <a:t>opic modelling:</a:t>
            </a:r>
          </a:p>
          <a:p>
            <a:pPr>
              <a:spcBef>
                <a:spcPts val="0"/>
              </a:spcBef>
              <a:spcAft>
                <a:spcPts val="0"/>
              </a:spcAft>
            </a:pPr>
            <a:endParaRPr lang="en-IN" dirty="0">
              <a:solidFill>
                <a:srgbClr val="0E101A"/>
              </a:solidFill>
            </a:endParaRPr>
          </a:p>
          <a:p>
            <a:pPr>
              <a:spcBef>
                <a:spcPts val="0"/>
              </a:spcBef>
              <a:spcAft>
                <a:spcPts val="0"/>
              </a:spcAft>
              <a:buFont typeface="Wingdings" panose="05000000000000000000" pitchFamily="2" charset="2"/>
              <a:buChar char="v"/>
            </a:pPr>
            <a:r>
              <a:rPr lang="en-IN" dirty="0">
                <a:solidFill>
                  <a:srgbClr val="0E101A"/>
                </a:solidFill>
                <a:effectLst/>
              </a:rPr>
              <a:t>The topic modelling task is to extract the 'topics being talked about in a given set of Documents.</a:t>
            </a:r>
          </a:p>
          <a:p>
            <a:pPr>
              <a:spcBef>
                <a:spcPts val="0"/>
              </a:spcBef>
              <a:spcAft>
                <a:spcPts val="0"/>
              </a:spcAft>
              <a:buFont typeface="Wingdings" panose="05000000000000000000" pitchFamily="2" charset="2"/>
              <a:buChar char="v"/>
            </a:pPr>
            <a:endParaRPr lang="en-IN" dirty="0">
              <a:solidFill>
                <a:srgbClr val="0E101A"/>
              </a:solidFill>
              <a:effectLst/>
            </a:endParaRPr>
          </a:p>
          <a:p>
            <a:pPr>
              <a:spcBef>
                <a:spcPts val="0"/>
              </a:spcBef>
              <a:spcAft>
                <a:spcPts val="0"/>
              </a:spcAft>
              <a:buFont typeface="Wingdings" panose="05000000000000000000" pitchFamily="2" charset="2"/>
              <a:buChar char="v"/>
            </a:pPr>
            <a:r>
              <a:rPr lang="en-IN" dirty="0">
                <a:solidFill>
                  <a:srgbClr val="0E101A"/>
                </a:solidFill>
                <a:effectLst/>
              </a:rPr>
              <a:t>Topic modelling is a method for unsupervised classification of documents, similar to clustering, topic modelling finds some natural groups of items (topics).</a:t>
            </a:r>
          </a:p>
          <a:p>
            <a:pPr>
              <a:spcBef>
                <a:spcPts val="0"/>
              </a:spcBef>
              <a:spcAft>
                <a:spcPts val="0"/>
              </a:spcAft>
              <a:buFont typeface="Wingdings" panose="05000000000000000000" pitchFamily="2" charset="2"/>
              <a:buChar char="v"/>
            </a:pPr>
            <a:endParaRPr lang="en-IN" dirty="0">
              <a:solidFill>
                <a:srgbClr val="0E101A"/>
              </a:solidFill>
              <a:effectLst/>
            </a:endParaRPr>
          </a:p>
          <a:p>
            <a:pPr>
              <a:spcBef>
                <a:spcPts val="0"/>
              </a:spcBef>
              <a:spcAft>
                <a:spcPts val="0"/>
              </a:spcAft>
              <a:buFont typeface="Wingdings" panose="05000000000000000000" pitchFamily="2" charset="2"/>
              <a:buChar char="v"/>
            </a:pPr>
            <a:r>
              <a:rPr lang="en-IN" i="1" dirty="0">
                <a:solidFill>
                  <a:srgbClr val="0E101A"/>
                </a:solidFill>
                <a:effectLst/>
              </a:rPr>
              <a:t>Latent Dirichlet Allocation(LDA) is a popular algorithm for topic modelling with excellent implementations in Python’s Genism package.</a:t>
            </a:r>
            <a:endParaRPr lang="en-IN" dirty="0">
              <a:solidFill>
                <a:srgbClr val="0E101A"/>
              </a:solidFill>
              <a:effectLst/>
            </a:endParaRPr>
          </a:p>
          <a:p>
            <a:pPr>
              <a:spcBef>
                <a:spcPts val="0"/>
              </a:spcBef>
              <a:spcAft>
                <a:spcPts val="0"/>
              </a:spcAft>
              <a:buFont typeface="Wingdings" panose="05000000000000000000" pitchFamily="2" charset="2"/>
              <a:buChar char="v"/>
            </a:pPr>
            <a:endParaRPr lang="en-IN"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A technique used for topic modelling is Latent Dirichlet Allocation (LDA). an automated algorithm that can read through the text documents and automatically output the topics discussed.</a:t>
            </a:r>
            <a:endParaRPr lang="en-IN" dirty="0"/>
          </a:p>
        </p:txBody>
      </p:sp>
      <p:pic>
        <p:nvPicPr>
          <p:cNvPr id="4" name="Picture 4" descr="Short guide to the notion of NLP">
            <a:extLst>
              <a:ext uri="{FF2B5EF4-FFF2-40B4-BE49-F238E27FC236}">
                <a16:creationId xmlns:a16="http://schemas.microsoft.com/office/drawing/2014/main" id="{AF23D965-023E-478A-8B44-CA53BA0B8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0779-D2EC-4B84-8EB7-726D9E42FBA1}"/>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5344310B-4500-4263-98A3-1149C6624B78}"/>
              </a:ext>
            </a:extLst>
          </p:cNvPr>
          <p:cNvSpPr>
            <a:spLocks noGrp="1"/>
          </p:cNvSpPr>
          <p:nvPr>
            <p:ph idx="1"/>
          </p:nvPr>
        </p:nvSpPr>
        <p:spPr>
          <a:xfrm>
            <a:off x="1097280" y="1845733"/>
            <a:ext cx="10058400" cy="4443099"/>
          </a:xfrm>
        </p:spPr>
        <p:txBody>
          <a:bodyPr/>
          <a:lstStyle/>
          <a:p>
            <a:r>
              <a:rPr lang="en-US" b="1" u="sng" dirty="0"/>
              <a:t>Basic idea:</a:t>
            </a:r>
          </a:p>
          <a:p>
            <a:pPr>
              <a:buFont typeface="Wingdings" panose="05000000000000000000" pitchFamily="2" charset="2"/>
              <a:buChar char="v"/>
            </a:pPr>
            <a:r>
              <a:rPr lang="en-US" dirty="0"/>
              <a:t>Topics and their discovery. </a:t>
            </a:r>
          </a:p>
          <a:p>
            <a:pPr>
              <a:buFont typeface="Wingdings" panose="05000000000000000000" pitchFamily="2" charset="2"/>
              <a:buChar char="v"/>
            </a:pPr>
            <a:r>
              <a:rPr lang="en-US" dirty="0"/>
              <a:t>The main idea being discussed in the text.</a:t>
            </a:r>
          </a:p>
          <a:p>
            <a:pPr>
              <a:buFont typeface="Wingdings" panose="05000000000000000000" pitchFamily="2" charset="2"/>
              <a:buChar char="v"/>
            </a:pPr>
            <a:r>
              <a:rPr lang="en-US" dirty="0"/>
              <a:t>Identifying the topics discussed in the text.</a:t>
            </a:r>
          </a:p>
          <a:p>
            <a:pPr>
              <a:buFont typeface="Wingdings" panose="05000000000000000000" pitchFamily="2" charset="2"/>
              <a:buChar char="v"/>
            </a:pPr>
            <a:r>
              <a:rPr lang="en-US" dirty="0"/>
              <a:t>This is the UN-supervised learning approach.</a:t>
            </a:r>
          </a:p>
          <a:p>
            <a:pPr>
              <a:buFont typeface="Wingdings" panose="05000000000000000000" pitchFamily="2" charset="2"/>
              <a:buChar char="v"/>
            </a:pPr>
            <a:r>
              <a:rPr lang="en-US" dirty="0"/>
              <a:t>The input to a topic model is the corpus of documents, for e.g. a set of customer reviews, research papers etc. </a:t>
            </a:r>
          </a:p>
          <a:p>
            <a:pPr>
              <a:buFont typeface="Wingdings" panose="05000000000000000000" pitchFamily="2" charset="2"/>
              <a:buChar char="v"/>
            </a:pPr>
            <a:r>
              <a:rPr lang="en-US" dirty="0"/>
              <a:t>There are two outputs of a topic model - 1. The distribution of topics in a document and 2. The distribution of words in a topic.</a:t>
            </a:r>
          </a:p>
          <a:p>
            <a:pPr>
              <a:buFont typeface="Wingdings" panose="05000000000000000000" pitchFamily="2" charset="2"/>
              <a:buChar char="v"/>
            </a:pPr>
            <a:r>
              <a:rPr lang="en-US" dirty="0"/>
              <a:t>extract the volume and percentage contribution of each topic to get an idea of how important a topic is.</a:t>
            </a:r>
            <a:endParaRPr lang="en-IN" dirty="0"/>
          </a:p>
        </p:txBody>
      </p:sp>
      <p:pic>
        <p:nvPicPr>
          <p:cNvPr id="4" name="Picture 4" descr="Short guide to the notion of NLP">
            <a:extLst>
              <a:ext uri="{FF2B5EF4-FFF2-40B4-BE49-F238E27FC236}">
                <a16:creationId xmlns:a16="http://schemas.microsoft.com/office/drawing/2014/main" id="{1D9F34AF-2C53-4D2A-855A-2DB4DA6D1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12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98F8-4B10-4BD9-8C66-D5FC28C102CF}"/>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EA45E41E-C7B4-4A98-B337-E78C61239F6D}"/>
              </a:ext>
            </a:extLst>
          </p:cNvPr>
          <p:cNvSpPr>
            <a:spLocks noGrp="1"/>
          </p:cNvSpPr>
          <p:nvPr>
            <p:ph idx="1"/>
          </p:nvPr>
        </p:nvSpPr>
        <p:spPr>
          <a:xfrm>
            <a:off x="1097280" y="1845733"/>
            <a:ext cx="10058400" cy="4629711"/>
          </a:xfrm>
        </p:spPr>
        <p:txBody>
          <a:bodyPr>
            <a:normAutofit/>
          </a:bodyPr>
          <a:lstStyle/>
          <a:p>
            <a:r>
              <a:rPr lang="en-US" b="1" u="sng" dirty="0"/>
              <a:t>LDA:</a:t>
            </a:r>
          </a:p>
          <a:p>
            <a:pPr>
              <a:buFont typeface="Wingdings" panose="05000000000000000000" pitchFamily="2" charset="2"/>
              <a:buChar char="v"/>
            </a:pPr>
            <a:r>
              <a:rPr lang="en-US" dirty="0"/>
              <a:t>Each document is made up of various words, and each topic also has various words belonging to it. The aim of LDA is to find topics a document belongs to, based on the words in it.</a:t>
            </a:r>
          </a:p>
          <a:p>
            <a:pPr>
              <a:buFont typeface="Wingdings" panose="05000000000000000000" pitchFamily="2" charset="2"/>
              <a:buChar char="v"/>
            </a:pPr>
            <a:r>
              <a:rPr lang="en-US" dirty="0"/>
              <a:t>In LDA, we assume that the document-topic and topic-term distributions are Dirichlet distributions (parameterized by some variables), and we want to infer these two distributions. </a:t>
            </a:r>
          </a:p>
          <a:p>
            <a:pPr>
              <a:buFont typeface="Wingdings" panose="05000000000000000000" pitchFamily="2" charset="2"/>
              <a:buChar char="v"/>
            </a:pPr>
            <a:r>
              <a:rPr lang="en-US" u="sng" dirty="0"/>
              <a:t>Generative process</a:t>
            </a:r>
            <a:r>
              <a:rPr lang="en-US" dirty="0"/>
              <a:t>: each document is a distribution of topics and each topic is a distribution of terms.</a:t>
            </a:r>
          </a:p>
          <a:p>
            <a:pPr>
              <a:buFont typeface="Wingdings" panose="05000000000000000000" pitchFamily="2" charset="2"/>
              <a:buChar char="v"/>
            </a:pPr>
            <a:r>
              <a:rPr lang="en-US" u="sng" dirty="0"/>
              <a:t>Dirichlet Distribution</a:t>
            </a:r>
            <a:r>
              <a:rPr lang="en-US" dirty="0"/>
              <a:t>: Both document-topic and topic-term distributions come from a Dirichlet distribution. (Distribution of a Distribution is a Dirichlet Distribution).</a:t>
            </a:r>
          </a:p>
          <a:p>
            <a:pPr>
              <a:buFont typeface="Wingdings" panose="05000000000000000000" pitchFamily="2" charset="2"/>
              <a:buChar char="v"/>
            </a:pPr>
            <a:r>
              <a:rPr lang="en-US" dirty="0"/>
              <a:t>To summarize, the </a:t>
            </a:r>
            <a:r>
              <a:rPr lang="en-US" u="sng" dirty="0"/>
              <a:t>generative process </a:t>
            </a:r>
            <a:r>
              <a:rPr lang="en-US" dirty="0"/>
              <a:t>is assumed to be as follows: For each term in a document, you first pick a topic from the document-topic distribution, then from the chosen topic, you pick a term from the topic-term distribution. You do this for all documents to create the corpus.</a:t>
            </a:r>
            <a:endParaRPr lang="en-IN" dirty="0"/>
          </a:p>
        </p:txBody>
      </p:sp>
      <p:pic>
        <p:nvPicPr>
          <p:cNvPr id="4" name="Picture 4" descr="Short guide to the notion of NLP">
            <a:extLst>
              <a:ext uri="{FF2B5EF4-FFF2-40B4-BE49-F238E27FC236}">
                <a16:creationId xmlns:a16="http://schemas.microsoft.com/office/drawing/2014/main" id="{A619DE3D-F958-41AC-8672-15E167471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89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5740-579B-48AA-9776-D5D278188A2C}"/>
              </a:ext>
            </a:extLst>
          </p:cNvPr>
          <p:cNvSpPr>
            <a:spLocks noGrp="1"/>
          </p:cNvSpPr>
          <p:nvPr>
            <p:ph type="title"/>
          </p:nvPr>
        </p:nvSpPr>
        <p:spPr/>
        <p:txBody>
          <a:bodyPr>
            <a:normAutofit/>
          </a:bodyPr>
          <a:lstStyle/>
          <a:p>
            <a:r>
              <a:rPr lang="en-US" sz="2800" dirty="0"/>
              <a:t>Text Analytics</a:t>
            </a:r>
            <a:endParaRPr lang="en-IN" sz="2800" dirty="0"/>
          </a:p>
        </p:txBody>
      </p:sp>
      <p:pic>
        <p:nvPicPr>
          <p:cNvPr id="6" name="Content Placeholder 5">
            <a:extLst>
              <a:ext uri="{FF2B5EF4-FFF2-40B4-BE49-F238E27FC236}">
                <a16:creationId xmlns:a16="http://schemas.microsoft.com/office/drawing/2014/main" id="{513692AC-1AB3-4C39-B6C1-D55257AA8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10058399" cy="4570134"/>
          </a:xfrm>
        </p:spPr>
      </p:pic>
      <p:pic>
        <p:nvPicPr>
          <p:cNvPr id="4" name="Picture 4" descr="Short guide to the notion of NLP">
            <a:extLst>
              <a:ext uri="{FF2B5EF4-FFF2-40B4-BE49-F238E27FC236}">
                <a16:creationId xmlns:a16="http://schemas.microsoft.com/office/drawing/2014/main" id="{9855FD52-C6C1-4340-ABE6-89F6C08A9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675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2CD1-3125-44BB-9029-4FBE9E5C547D}"/>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D76272DC-22B3-456D-AD15-9AAED2250EC3}"/>
              </a:ext>
            </a:extLst>
          </p:cNvPr>
          <p:cNvSpPr>
            <a:spLocks noGrp="1"/>
          </p:cNvSpPr>
          <p:nvPr>
            <p:ph idx="1"/>
          </p:nvPr>
        </p:nvSpPr>
        <p:spPr>
          <a:xfrm>
            <a:off x="1097280" y="1845734"/>
            <a:ext cx="10058400" cy="4461760"/>
          </a:xfrm>
        </p:spPr>
        <p:txBody>
          <a:bodyPr/>
          <a:lstStyle/>
          <a:p>
            <a:r>
              <a:rPr lang="en-US" b="1" u="sng" dirty="0"/>
              <a:t>Python Implementation:</a:t>
            </a:r>
          </a:p>
          <a:p>
            <a:pPr>
              <a:buFont typeface="Wingdings" panose="05000000000000000000" pitchFamily="2" charset="2"/>
              <a:buChar char="v"/>
            </a:pPr>
            <a:r>
              <a:rPr lang="en-US" dirty="0"/>
              <a:t>Once cleaning and pre-processing are finished.</a:t>
            </a:r>
          </a:p>
          <a:p>
            <a:pPr>
              <a:buFont typeface="Wingdings" panose="05000000000000000000" pitchFamily="2" charset="2"/>
              <a:buChar char="v"/>
            </a:pPr>
            <a:r>
              <a:rPr lang="en-US" dirty="0"/>
              <a:t>Preparing document term matrix is the next step. First, it need corpus as a dictionary of id word mapping (identifiers for the words), also needs corpus as a term frequency matrix. </a:t>
            </a:r>
          </a:p>
          <a:p>
            <a:pPr>
              <a:buFont typeface="Wingdings" panose="05000000000000000000" pitchFamily="2" charset="2"/>
              <a:buChar char="v"/>
            </a:pPr>
            <a:r>
              <a:rPr lang="en-US" dirty="0"/>
              <a:t>The (3, 7) represents the fact that the word with id=3 appears 7 times in the document. </a:t>
            </a:r>
          </a:p>
          <a:p>
            <a:pPr>
              <a:buFont typeface="Wingdings" panose="05000000000000000000" pitchFamily="2" charset="2"/>
              <a:buChar char="v"/>
            </a:pPr>
            <a:r>
              <a:rPr lang="en-US" dirty="0"/>
              <a:t>Feed your model with the data.</a:t>
            </a:r>
          </a:p>
          <a:p>
            <a:pPr>
              <a:buFont typeface="Wingdings" panose="05000000000000000000" pitchFamily="2" charset="2"/>
              <a:buChar char="v"/>
            </a:pPr>
            <a:r>
              <a:rPr lang="en-US" dirty="0"/>
              <a:t>Build your model. (parameters are important inside your function – number of topics – we define upfront, Choose a number of topics, start with 10 and improvise.</a:t>
            </a:r>
          </a:p>
          <a:p>
            <a:pPr>
              <a:buFont typeface="Wingdings" panose="05000000000000000000" pitchFamily="2" charset="2"/>
              <a:buChar char="v"/>
            </a:pPr>
            <a:r>
              <a:rPr lang="en-US" dirty="0"/>
              <a:t>Measure coherence score – if in a topic the words are very related and occurring together then that topic is coherent. A score is between 0 and 1. here 1 is the best and 0 is bad.</a:t>
            </a:r>
          </a:p>
          <a:p>
            <a:pPr>
              <a:buFont typeface="Wingdings" panose="05000000000000000000" pitchFamily="2" charset="2"/>
              <a:buChar char="v"/>
            </a:pPr>
            <a:endParaRPr lang="en-IN" dirty="0"/>
          </a:p>
        </p:txBody>
      </p:sp>
      <p:pic>
        <p:nvPicPr>
          <p:cNvPr id="4" name="Picture 4" descr="Short guide to the notion of NLP">
            <a:extLst>
              <a:ext uri="{FF2B5EF4-FFF2-40B4-BE49-F238E27FC236}">
                <a16:creationId xmlns:a16="http://schemas.microsoft.com/office/drawing/2014/main" id="{F4930078-25E9-4104-A46D-7875C011B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64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840-A3C8-44D0-96F0-21C9137B21A9}"/>
              </a:ext>
            </a:extLst>
          </p:cNvPr>
          <p:cNvSpPr>
            <a:spLocks noGrp="1"/>
          </p:cNvSpPr>
          <p:nvPr>
            <p:ph type="title"/>
          </p:nvPr>
        </p:nvSpPr>
        <p:spPr/>
        <p:txBody>
          <a:bodyPr>
            <a:normAutofit/>
          </a:bodyPr>
          <a:lstStyle/>
          <a:p>
            <a:r>
              <a:rPr lang="en-US" sz="2800" dirty="0"/>
              <a:t>THANK YOU</a:t>
            </a:r>
            <a:endParaRPr lang="en-IN" sz="2800" dirty="0"/>
          </a:p>
        </p:txBody>
      </p:sp>
      <p:pic>
        <p:nvPicPr>
          <p:cNvPr id="7" name="Picture Placeholder 8">
            <a:extLst>
              <a:ext uri="{FF2B5EF4-FFF2-40B4-BE49-F238E27FC236}">
                <a16:creationId xmlns:a16="http://schemas.microsoft.com/office/drawing/2014/main" id="{891FE931-C8EA-4270-A4F3-47F92F4348C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9844" b="29844"/>
          <a:stretch>
            <a:fillRect/>
          </a:stretch>
        </p:blipFill>
        <p:spPr>
          <a:xfrm>
            <a:off x="0" y="0"/>
            <a:ext cx="12192000" cy="4914900"/>
          </a:xfrm>
        </p:spPr>
      </p:pic>
    </p:spTree>
    <p:extLst>
      <p:ext uri="{BB962C8B-B14F-4D97-AF65-F5344CB8AC3E}">
        <p14:creationId xmlns:p14="http://schemas.microsoft.com/office/powerpoint/2010/main" val="228827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DFF2-518E-4BDA-A790-9163C9D30543}"/>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A77AAA20-AC67-421E-BC86-9E9B14B26262}"/>
              </a:ext>
            </a:extLst>
          </p:cNvPr>
          <p:cNvSpPr>
            <a:spLocks noGrp="1"/>
          </p:cNvSpPr>
          <p:nvPr>
            <p:ph idx="1"/>
          </p:nvPr>
        </p:nvSpPr>
        <p:spPr>
          <a:xfrm>
            <a:off x="1097280" y="1845733"/>
            <a:ext cx="10058400" cy="4480422"/>
          </a:xfrm>
        </p:spPr>
        <p:txBody>
          <a:bodyPr/>
          <a:lstStyle/>
          <a:p>
            <a:r>
              <a:rPr lang="en-US" b="1" u="sng" dirty="0"/>
              <a:t>Natural Language Processing:</a:t>
            </a:r>
            <a:r>
              <a:rPr lang="en-US" dirty="0"/>
              <a:t> </a:t>
            </a:r>
          </a:p>
          <a:p>
            <a:pPr>
              <a:buFont typeface="Wingdings" panose="05000000000000000000" pitchFamily="2" charset="2"/>
              <a:buChar char="v"/>
            </a:pPr>
            <a:r>
              <a:rPr lang="en-US" dirty="0"/>
              <a:t>usually shortened as NLP, is a branch of artificial intelligence that deals with the interaction between computers and humans using the natural language. </a:t>
            </a:r>
          </a:p>
          <a:p>
            <a:pPr>
              <a:buFont typeface="Wingdings" panose="05000000000000000000" pitchFamily="2" charset="2"/>
              <a:buChar char="v"/>
            </a:pPr>
            <a:r>
              <a:rPr lang="en-US" dirty="0"/>
              <a:t>The ultimate objective of NLP is to read, decipher, understand, and make sense of human languages in a valuable manner.</a:t>
            </a:r>
          </a:p>
          <a:p>
            <a:pPr>
              <a:buFont typeface="Wingdings" panose="05000000000000000000" pitchFamily="2" charset="2"/>
              <a:buChar char="v"/>
            </a:pPr>
            <a:r>
              <a:rPr lang="en-US" b="0" i="0" dirty="0">
                <a:solidFill>
                  <a:srgbClr val="222222"/>
                </a:solidFill>
                <a:effectLst/>
              </a:rPr>
              <a:t>NLP is a branch of data science that consists of systematic processes for analyzing, understanding, and deriving information from the text data in a smart and efficient manner. </a:t>
            </a:r>
          </a:p>
          <a:p>
            <a:pPr>
              <a:buFont typeface="Wingdings" panose="05000000000000000000" pitchFamily="2" charset="2"/>
              <a:buChar char="v"/>
            </a:pPr>
            <a:r>
              <a:rPr lang="en-US" b="0" i="0" dirty="0">
                <a:solidFill>
                  <a:srgbClr val="222222"/>
                </a:solidFill>
                <a:effectLst/>
              </a:rPr>
              <a:t>By utilizing NLP and its components, one can organize the massive chunks of text data, perform numerous automated tasks and solve a wide range of problems.</a:t>
            </a:r>
          </a:p>
          <a:p>
            <a:pPr>
              <a:buFont typeface="Wingdings" panose="05000000000000000000" pitchFamily="2" charset="2"/>
              <a:buChar char="v"/>
            </a:pPr>
            <a:r>
              <a:rPr lang="en-US" b="0" i="0" dirty="0">
                <a:solidFill>
                  <a:srgbClr val="222222"/>
                </a:solidFill>
                <a:effectLst/>
              </a:rPr>
              <a:t> such as – automatic summarization, machine translation, named entity recognition, relationship   extraction, sentiment analysis, speech recognition, and topic segmentation etc.</a:t>
            </a:r>
            <a:endParaRPr lang="en-IN" dirty="0"/>
          </a:p>
        </p:txBody>
      </p:sp>
      <p:pic>
        <p:nvPicPr>
          <p:cNvPr id="4" name="Picture 4" descr="Short guide to the notion of NLP">
            <a:extLst>
              <a:ext uri="{FF2B5EF4-FFF2-40B4-BE49-F238E27FC236}">
                <a16:creationId xmlns:a16="http://schemas.microsoft.com/office/drawing/2014/main" id="{654D7615-207B-4E8B-8B27-C52A7E084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9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AEBC-1F2C-4BD1-866B-5E3E8611BC5F}"/>
              </a:ext>
            </a:extLst>
          </p:cNvPr>
          <p:cNvSpPr>
            <a:spLocks noGrp="1"/>
          </p:cNvSpPr>
          <p:nvPr>
            <p:ph type="title"/>
          </p:nvPr>
        </p:nvSpPr>
        <p:spPr/>
        <p:txBody>
          <a:bodyPr>
            <a:normAutofit/>
          </a:bodyPr>
          <a:lstStyle/>
          <a:p>
            <a:r>
              <a:rPr lang="en-US" sz="2800" dirty="0"/>
              <a:t>Text Analytics</a:t>
            </a:r>
            <a:endParaRPr lang="en-IN" sz="2800" dirty="0"/>
          </a:p>
        </p:txBody>
      </p:sp>
      <p:pic>
        <p:nvPicPr>
          <p:cNvPr id="4" name="Picture 4" descr="Short guide to the notion of NLP">
            <a:extLst>
              <a:ext uri="{FF2B5EF4-FFF2-40B4-BE49-F238E27FC236}">
                <a16:creationId xmlns:a16="http://schemas.microsoft.com/office/drawing/2014/main" id="{67C5DDB0-5171-4C8C-B393-C34F9C185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193453E5-3F7A-4C85-AB17-98D5ACCA0F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166327" y="1737361"/>
            <a:ext cx="9989353" cy="457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90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09AF-7B37-4B77-B45E-85BD52E17309}"/>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C6E264B0-08B6-4A5E-A610-84D73B08E744}"/>
              </a:ext>
            </a:extLst>
          </p:cNvPr>
          <p:cNvSpPr>
            <a:spLocks noGrp="1"/>
          </p:cNvSpPr>
          <p:nvPr>
            <p:ph idx="1"/>
          </p:nvPr>
        </p:nvSpPr>
        <p:spPr>
          <a:xfrm>
            <a:off x="1097280" y="1845733"/>
            <a:ext cx="10058400" cy="4452429"/>
          </a:xfrm>
        </p:spPr>
        <p:txBody>
          <a:bodyPr>
            <a:normAutofit lnSpcReduction="10000"/>
          </a:bodyPr>
          <a:lstStyle/>
          <a:p>
            <a:pPr marL="0" indent="0">
              <a:spcBef>
                <a:spcPts val="0"/>
              </a:spcBef>
              <a:spcAft>
                <a:spcPts val="0"/>
              </a:spcAft>
              <a:buNone/>
            </a:pPr>
            <a:r>
              <a:rPr lang="en-US" b="1" dirty="0">
                <a:solidFill>
                  <a:srgbClr val="0E101A"/>
                </a:solidFill>
                <a:effectLst/>
              </a:rPr>
              <a:t> </a:t>
            </a:r>
            <a:r>
              <a:rPr lang="en-US" b="1" u="sng" dirty="0">
                <a:solidFill>
                  <a:srgbClr val="0E101A"/>
                </a:solidFill>
                <a:effectLst/>
              </a:rPr>
              <a:t>Text Preprocessing:</a:t>
            </a:r>
          </a:p>
          <a:p>
            <a:pPr>
              <a:spcBef>
                <a:spcPts val="0"/>
              </a:spcBef>
              <a:spcAft>
                <a:spcPts val="0"/>
              </a:spcAft>
            </a:pPr>
            <a:endParaRPr lang="en-US" b="1" u="sng"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Since, text is the most unstructured form of all the available data, various types of noise are present in it and the data is not readily analyzable without any pre-processing. </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The entire process of cleaning and standardization of text, making it noise-free and ready for analysis is known as </a:t>
            </a:r>
            <a:r>
              <a:rPr lang="en-US" u="sng" dirty="0">
                <a:solidFill>
                  <a:srgbClr val="0E101A"/>
                </a:solidFill>
                <a:effectLst/>
              </a:rPr>
              <a:t>text preprocessing</a:t>
            </a:r>
            <a:r>
              <a:rPr lang="en-US" dirty="0">
                <a:solidFill>
                  <a:srgbClr val="0E101A"/>
                </a:solidFill>
                <a:effectLst/>
              </a:rPr>
              <a:t>.</a:t>
            </a:r>
          </a:p>
          <a:p>
            <a:pPr>
              <a:spcBef>
                <a:spcPts val="0"/>
              </a:spcBef>
              <a:spcAft>
                <a:spcPts val="0"/>
              </a:spcAft>
            </a:pPr>
            <a:endParaRPr lang="en-US" dirty="0">
              <a:solidFill>
                <a:srgbClr val="0E101A"/>
              </a:solidFill>
            </a:endParaRPr>
          </a:p>
          <a:p>
            <a:pPr>
              <a:spcBef>
                <a:spcPts val="0"/>
              </a:spcBef>
              <a:spcAft>
                <a:spcPts val="0"/>
              </a:spcAft>
              <a:buFont typeface="Wingdings" panose="05000000000000000000" pitchFamily="2" charset="2"/>
              <a:buChar char="q"/>
            </a:pPr>
            <a:r>
              <a:rPr lang="en-US" b="1" i="1" dirty="0">
                <a:solidFill>
                  <a:srgbClr val="0E101A"/>
                </a:solidFill>
                <a:effectLst/>
              </a:rPr>
              <a:t>Why text preprocessing?</a:t>
            </a:r>
          </a:p>
          <a:p>
            <a:pPr>
              <a:spcBef>
                <a:spcPts val="0"/>
              </a:spcBef>
              <a:spcAft>
                <a:spcPts val="0"/>
              </a:spcAft>
            </a:pPr>
            <a:endParaRPr lang="en-US" b="1" u="sng"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As we know Machine Learning needs data in numeric form. We basically use the encoding technique (BagOfWord, Bi-gram, n-gram, TF-IDF, Word2Vec) to encode text into a numeric vector. </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But before encoding, we first need to clean the text data and </a:t>
            </a:r>
            <a:r>
              <a:rPr lang="en-US" i="1" dirty="0">
                <a:solidFill>
                  <a:srgbClr val="0E101A"/>
                </a:solidFill>
                <a:effectLst/>
              </a:rPr>
              <a:t>this process to prepare(or clean) text data before encoding is called text preprocessing, </a:t>
            </a:r>
            <a:r>
              <a:rPr lang="en-US" dirty="0">
                <a:solidFill>
                  <a:srgbClr val="0E101A"/>
                </a:solidFill>
                <a:effectLst/>
              </a:rPr>
              <a:t>this is the very first step to solve the NLP problems.</a:t>
            </a:r>
          </a:p>
          <a:p>
            <a:pPr>
              <a:spcBef>
                <a:spcPts val="0"/>
              </a:spcBef>
              <a:spcAft>
                <a:spcPts val="0"/>
              </a:spcAft>
            </a:pPr>
            <a:endParaRPr lang="en-US" dirty="0">
              <a:solidFill>
                <a:srgbClr val="0E101A"/>
              </a:solidFill>
              <a:effectLst/>
            </a:endParaRPr>
          </a:p>
          <a:p>
            <a:pPr>
              <a:spcBef>
                <a:spcPts val="0"/>
              </a:spcBef>
              <a:spcAft>
                <a:spcPts val="0"/>
              </a:spcAft>
            </a:pPr>
            <a:endParaRPr lang="en-US" dirty="0">
              <a:solidFill>
                <a:srgbClr val="0E101A"/>
              </a:solidFill>
              <a:effectLst/>
            </a:endParaRPr>
          </a:p>
          <a:p>
            <a:endParaRPr lang="en-IN" dirty="0"/>
          </a:p>
        </p:txBody>
      </p:sp>
      <p:pic>
        <p:nvPicPr>
          <p:cNvPr id="4" name="Picture 4" descr="Short guide to the notion of NLP">
            <a:extLst>
              <a:ext uri="{FF2B5EF4-FFF2-40B4-BE49-F238E27FC236}">
                <a16:creationId xmlns:a16="http://schemas.microsoft.com/office/drawing/2014/main" id="{1E6CB172-FB74-4049-A7D7-077D7229F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18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5E2F-EBBC-4816-9DDD-14EFF726D691}"/>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4B3CF94A-7435-441F-AD39-52D0CF2F682C}"/>
              </a:ext>
            </a:extLst>
          </p:cNvPr>
          <p:cNvSpPr>
            <a:spLocks noGrp="1"/>
          </p:cNvSpPr>
          <p:nvPr>
            <p:ph idx="1"/>
          </p:nvPr>
        </p:nvSpPr>
        <p:spPr>
          <a:xfrm>
            <a:off x="1097280" y="1845732"/>
            <a:ext cx="10058400" cy="5096244"/>
          </a:xfrm>
        </p:spPr>
        <p:txBody>
          <a:bodyPr>
            <a:normAutofit fontScale="92500" lnSpcReduction="20000"/>
          </a:bodyPr>
          <a:lstStyle/>
          <a:p>
            <a:pPr>
              <a:spcBef>
                <a:spcPts val="0"/>
              </a:spcBef>
              <a:spcAft>
                <a:spcPts val="0"/>
              </a:spcAft>
            </a:pPr>
            <a:r>
              <a:rPr lang="en-US" b="1" u="sng" dirty="0">
                <a:solidFill>
                  <a:srgbClr val="0E101A"/>
                </a:solidFill>
                <a:effectLst/>
              </a:rPr>
              <a:t>Types of text preprocessing techniques:</a:t>
            </a:r>
          </a:p>
          <a:p>
            <a:pPr>
              <a:spcBef>
                <a:spcPts val="0"/>
              </a:spcBef>
              <a:spcAft>
                <a:spcPts val="0"/>
              </a:spcAft>
            </a:pPr>
            <a:endParaRPr lang="en-US" b="1" u="sng" dirty="0">
              <a:solidFill>
                <a:srgbClr val="0E101A"/>
              </a:solidFill>
              <a:effectLst/>
            </a:endParaRPr>
          </a:p>
          <a:p>
            <a:pPr>
              <a:spcBef>
                <a:spcPts val="0"/>
              </a:spcBef>
              <a:spcAft>
                <a:spcPts val="0"/>
              </a:spcAft>
              <a:buFont typeface="Wingdings" panose="05000000000000000000" pitchFamily="2" charset="2"/>
              <a:buChar char="ü"/>
            </a:pPr>
            <a:r>
              <a:rPr lang="en-US" dirty="0">
                <a:solidFill>
                  <a:srgbClr val="0E101A"/>
                </a:solidFill>
                <a:effectLst/>
              </a:rPr>
              <a:t>There are different ways to preprocess text. Here are some of the approaches that we should know such as</a:t>
            </a:r>
          </a:p>
          <a:p>
            <a:pPr>
              <a:spcBef>
                <a:spcPts val="0"/>
              </a:spcBef>
              <a:spcAft>
                <a:spcPts val="0"/>
              </a:spcAft>
            </a:pPr>
            <a:endParaRPr lang="en-US" dirty="0">
              <a:solidFill>
                <a:srgbClr val="0E101A"/>
              </a:solidFill>
              <a:effectLst/>
            </a:endParaRPr>
          </a:p>
          <a:p>
            <a:pPr>
              <a:spcBef>
                <a:spcPts val="0"/>
              </a:spcBef>
              <a:spcAft>
                <a:spcPts val="0"/>
              </a:spcAft>
            </a:pPr>
            <a:r>
              <a:rPr lang="en-US" b="1" dirty="0">
                <a:solidFill>
                  <a:srgbClr val="0E101A"/>
                </a:solidFill>
                <a:effectLst/>
              </a:rPr>
              <a:t>Lowercasing:</a:t>
            </a:r>
          </a:p>
          <a:p>
            <a:pPr marL="0" indent="0">
              <a:spcBef>
                <a:spcPts val="0"/>
              </a:spcBef>
              <a:spcAft>
                <a:spcPts val="0"/>
              </a:spcAft>
              <a:buNone/>
            </a:pPr>
            <a:endParaRPr lang="en-US" b="1"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Lower casing is one of the simplest and most effective forms of text preprocessing. </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It is applicable to most text mining and NLP problems and can help in cases where your dataset is not very large and significantly helps with the consistency of expected output.</a:t>
            </a:r>
          </a:p>
          <a:p>
            <a:pPr>
              <a:spcBef>
                <a:spcPts val="0"/>
              </a:spcBef>
              <a:spcAft>
                <a:spcPts val="0"/>
              </a:spcAft>
            </a:pPr>
            <a:endParaRPr lang="en-US" dirty="0">
              <a:solidFill>
                <a:srgbClr val="0E101A"/>
              </a:solidFill>
              <a:effectLst/>
            </a:endParaRPr>
          </a:p>
          <a:p>
            <a:pPr>
              <a:spcBef>
                <a:spcPts val="0"/>
              </a:spcBef>
              <a:spcAft>
                <a:spcPts val="0"/>
              </a:spcAft>
            </a:pPr>
            <a:endParaRPr lang="en-US" b="1" dirty="0">
              <a:solidFill>
                <a:srgbClr val="0E101A"/>
              </a:solidFill>
              <a:effectLst/>
            </a:endParaRPr>
          </a:p>
          <a:p>
            <a:pPr marL="0" indent="0">
              <a:spcBef>
                <a:spcPts val="0"/>
              </a:spcBef>
              <a:spcAft>
                <a:spcPts val="0"/>
              </a:spcAft>
              <a:buNone/>
            </a:pPr>
            <a:r>
              <a:rPr lang="en-US" b="1" dirty="0">
                <a:solidFill>
                  <a:srgbClr val="0E101A"/>
                </a:solidFill>
              </a:rPr>
              <a:t> </a:t>
            </a:r>
            <a:r>
              <a:rPr lang="en-US" b="1" dirty="0">
                <a:solidFill>
                  <a:srgbClr val="0E101A"/>
                </a:solidFill>
                <a:effectLst/>
              </a:rPr>
              <a:t>Tokenization:</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Tokenization is one of the most common tasks when it comes to working with text data. But what does the term ‘tokenization’ actually mean?</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Tokenization is essentially splitting a phrase, sentence, paragraph, or an entire text document into smaller units, such as individual words or terms. Each of these smaller units is called a token.</a:t>
            </a:r>
          </a:p>
          <a:p>
            <a:pPr>
              <a:spcBef>
                <a:spcPts val="0"/>
              </a:spcBef>
              <a:spcAft>
                <a:spcPts val="0"/>
              </a:spcAft>
            </a:pPr>
            <a:br>
              <a:rPr lang="en-US" dirty="0">
                <a:solidFill>
                  <a:srgbClr val="0E101A"/>
                </a:solidFill>
                <a:effectLst/>
              </a:rPr>
            </a:br>
            <a:endParaRPr lang="en-US" dirty="0">
              <a:solidFill>
                <a:srgbClr val="0E101A"/>
              </a:solidFill>
              <a:effectLst/>
            </a:endParaRPr>
          </a:p>
          <a:p>
            <a:endParaRPr lang="en-IN" dirty="0"/>
          </a:p>
        </p:txBody>
      </p:sp>
      <p:pic>
        <p:nvPicPr>
          <p:cNvPr id="4" name="Picture 4" descr="Short guide to the notion of NLP">
            <a:extLst>
              <a:ext uri="{FF2B5EF4-FFF2-40B4-BE49-F238E27FC236}">
                <a16:creationId xmlns:a16="http://schemas.microsoft.com/office/drawing/2014/main" id="{DAE09DD9-6F09-4543-970D-11D2A2A55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82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04D0-24CD-4576-A46E-EE8DAF3FAA05}"/>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3142AFCB-E52E-40BE-B69D-6C5AEF73F87D}"/>
              </a:ext>
            </a:extLst>
          </p:cNvPr>
          <p:cNvSpPr>
            <a:spLocks noGrp="1"/>
          </p:cNvSpPr>
          <p:nvPr>
            <p:ph idx="1"/>
          </p:nvPr>
        </p:nvSpPr>
        <p:spPr>
          <a:xfrm>
            <a:off x="1097280" y="1845733"/>
            <a:ext cx="10058400" cy="4725663"/>
          </a:xfrm>
        </p:spPr>
        <p:txBody>
          <a:bodyPr>
            <a:normAutofit fontScale="92500" lnSpcReduction="10000"/>
          </a:bodyPr>
          <a:lstStyle/>
          <a:p>
            <a:pPr>
              <a:spcBef>
                <a:spcPts val="0"/>
              </a:spcBef>
              <a:spcAft>
                <a:spcPts val="0"/>
              </a:spcAft>
            </a:pPr>
            <a:r>
              <a:rPr lang="en-US" b="1" dirty="0">
                <a:solidFill>
                  <a:srgbClr val="0E101A"/>
                </a:solidFill>
                <a:effectLst/>
              </a:rPr>
              <a:t>Stop words removal:</a:t>
            </a:r>
          </a:p>
          <a:p>
            <a:pPr>
              <a:spcBef>
                <a:spcPts val="0"/>
              </a:spcBef>
              <a:spcAft>
                <a:spcPts val="0"/>
              </a:spcAft>
            </a:pPr>
            <a:endParaRPr lang="en-US" b="1"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Stop words are a set of commonly used words in a language. Examples of stop words in English are “a”, “the”, “is”, “are” and etc. The intuition behind using stop words is that, by removing low information words from the text, we can focus on the important words instead.</a:t>
            </a:r>
          </a:p>
          <a:p>
            <a:pPr>
              <a:spcBef>
                <a:spcPts val="0"/>
              </a:spcBef>
              <a:spcAft>
                <a:spcPts val="0"/>
              </a:spcAft>
            </a:pPr>
            <a:endParaRPr lang="en-US" dirty="0">
              <a:solidFill>
                <a:srgbClr val="0E101A"/>
              </a:solidFill>
              <a:effectLst/>
            </a:endParaRPr>
          </a:p>
          <a:p>
            <a:pPr>
              <a:spcBef>
                <a:spcPts val="0"/>
              </a:spcBef>
              <a:spcAft>
                <a:spcPts val="0"/>
              </a:spcAft>
            </a:pPr>
            <a:r>
              <a:rPr lang="en-US" b="1" dirty="0">
                <a:solidFill>
                  <a:srgbClr val="0E101A"/>
                </a:solidFill>
                <a:effectLst/>
              </a:rPr>
              <a:t>Stemming:</a:t>
            </a:r>
          </a:p>
          <a:p>
            <a:pPr>
              <a:spcBef>
                <a:spcPts val="0"/>
              </a:spcBef>
              <a:spcAft>
                <a:spcPts val="0"/>
              </a:spcAft>
            </a:pPr>
            <a:endParaRPr lang="en-US" b="1" u="sng"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Stemming is the process of reducing inflexion in words (e.g. troubled, troubles) to their root form (e.g. trouble). The “root” in this case may not be a real root word, but just a canonical form of the original word.</a:t>
            </a:r>
          </a:p>
          <a:p>
            <a:pPr>
              <a:spcBef>
                <a:spcPts val="0"/>
              </a:spcBef>
              <a:spcAft>
                <a:spcPts val="0"/>
              </a:spcAft>
            </a:pPr>
            <a:endParaRPr lang="en-US" dirty="0">
              <a:solidFill>
                <a:srgbClr val="0E101A"/>
              </a:solidFill>
              <a:effectLst/>
            </a:endParaRPr>
          </a:p>
          <a:p>
            <a:pPr>
              <a:spcBef>
                <a:spcPts val="0"/>
              </a:spcBef>
              <a:spcAft>
                <a:spcPts val="0"/>
              </a:spcAft>
            </a:pPr>
            <a:r>
              <a:rPr lang="en-US" b="1" dirty="0">
                <a:solidFill>
                  <a:srgbClr val="0E101A"/>
                </a:solidFill>
                <a:effectLst/>
              </a:rPr>
              <a:t>Lemmatization:</a:t>
            </a:r>
          </a:p>
          <a:p>
            <a:pPr>
              <a:spcBef>
                <a:spcPts val="0"/>
              </a:spcBef>
              <a:spcAft>
                <a:spcPts val="0"/>
              </a:spcAft>
            </a:pPr>
            <a:endParaRPr lang="en-US" b="1"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Lemmatization on the surface is very similar to stemming, where the goal is to remove inflexions and map a word to its root form. The only difference is that lemmatization tries to do it the proper way. </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It doesn’t just chop things off, it actually transforms words to the actual root. For example, the word “better” would map to “good”. It may use a dictionary such as wordnet for mappings.</a:t>
            </a:r>
          </a:p>
          <a:p>
            <a:endParaRPr lang="en-IN" dirty="0"/>
          </a:p>
        </p:txBody>
      </p:sp>
      <p:pic>
        <p:nvPicPr>
          <p:cNvPr id="4" name="Picture 4" descr="Short guide to the notion of NLP">
            <a:extLst>
              <a:ext uri="{FF2B5EF4-FFF2-40B4-BE49-F238E27FC236}">
                <a16:creationId xmlns:a16="http://schemas.microsoft.com/office/drawing/2014/main" id="{E3643258-DFCF-46BC-ACF7-F58898CF4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0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6E30-AF38-4716-B24E-A65E545E64AD}"/>
              </a:ext>
            </a:extLst>
          </p:cNvPr>
          <p:cNvSpPr>
            <a:spLocks noGrp="1"/>
          </p:cNvSpPr>
          <p:nvPr>
            <p:ph type="title"/>
          </p:nvPr>
        </p:nvSpPr>
        <p:spPr/>
        <p:txBody>
          <a:bodyPr>
            <a:normAutofit/>
          </a:bodyPr>
          <a:lstStyle/>
          <a:p>
            <a:r>
              <a:rPr lang="en-US" sz="2800" dirty="0"/>
              <a:t>Text Analytics</a:t>
            </a:r>
            <a:endParaRPr lang="en-IN" sz="2800" dirty="0"/>
          </a:p>
        </p:txBody>
      </p:sp>
      <p:pic>
        <p:nvPicPr>
          <p:cNvPr id="6" name="Content Placeholder 5">
            <a:extLst>
              <a:ext uri="{FF2B5EF4-FFF2-40B4-BE49-F238E27FC236}">
                <a16:creationId xmlns:a16="http://schemas.microsoft.com/office/drawing/2014/main" id="{D74B09F7-416F-46EB-B72A-95213D79F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57" y="1693878"/>
            <a:ext cx="9980023" cy="4650938"/>
          </a:xfrm>
        </p:spPr>
      </p:pic>
      <p:pic>
        <p:nvPicPr>
          <p:cNvPr id="4" name="Picture 4" descr="Short guide to the notion of NLP">
            <a:extLst>
              <a:ext uri="{FF2B5EF4-FFF2-40B4-BE49-F238E27FC236}">
                <a16:creationId xmlns:a16="http://schemas.microsoft.com/office/drawing/2014/main" id="{6956FAD5-486D-4205-A8EF-FBA6F4D02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38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9189-B19E-412C-AAFA-C030C8DDEC83}"/>
              </a:ext>
            </a:extLst>
          </p:cNvPr>
          <p:cNvSpPr>
            <a:spLocks noGrp="1"/>
          </p:cNvSpPr>
          <p:nvPr>
            <p:ph type="title"/>
          </p:nvPr>
        </p:nvSpPr>
        <p:spPr/>
        <p:txBody>
          <a:bodyPr>
            <a:normAutofit/>
          </a:bodyPr>
          <a:lstStyle/>
          <a:p>
            <a:r>
              <a:rPr lang="en-US" sz="2800" dirty="0"/>
              <a:t>Text Analytics</a:t>
            </a:r>
            <a:endParaRPr lang="en-IN" sz="2800" dirty="0"/>
          </a:p>
        </p:txBody>
      </p:sp>
      <p:sp>
        <p:nvSpPr>
          <p:cNvPr id="3" name="Content Placeholder 2">
            <a:extLst>
              <a:ext uri="{FF2B5EF4-FFF2-40B4-BE49-F238E27FC236}">
                <a16:creationId xmlns:a16="http://schemas.microsoft.com/office/drawing/2014/main" id="{79BE6734-9BA8-4A6D-B025-FFB26868673A}"/>
              </a:ext>
            </a:extLst>
          </p:cNvPr>
          <p:cNvSpPr>
            <a:spLocks noGrp="1"/>
          </p:cNvSpPr>
          <p:nvPr>
            <p:ph idx="1"/>
          </p:nvPr>
        </p:nvSpPr>
        <p:spPr>
          <a:xfrm>
            <a:off x="1097280" y="1845733"/>
            <a:ext cx="10058400" cy="4725664"/>
          </a:xfrm>
        </p:spPr>
        <p:txBody>
          <a:bodyPr>
            <a:normAutofit/>
          </a:bodyPr>
          <a:lstStyle/>
          <a:p>
            <a:r>
              <a:rPr lang="en-US" b="1" u="sng" dirty="0"/>
              <a:t>Stop words</a:t>
            </a:r>
            <a:r>
              <a:rPr lang="en-US" b="1" dirty="0"/>
              <a:t>: </a:t>
            </a:r>
            <a:r>
              <a:rPr lang="en-US" dirty="0"/>
              <a:t>are a set of commonly used words in a language. Examples of stop words in English are “a”, “the”, “is”, “are” and etc. The intuition behind using stop words is that, by removing low information words from the text, we can focus on the important words.</a:t>
            </a:r>
          </a:p>
          <a:p>
            <a:r>
              <a:rPr lang="en-US" b="1" dirty="0"/>
              <a:t>Code:</a:t>
            </a:r>
          </a:p>
          <a:p>
            <a:r>
              <a:rPr lang="en-US" dirty="0"/>
              <a:t>from nltk.corpus import stopwords</a:t>
            </a:r>
          </a:p>
          <a:p>
            <a:r>
              <a:rPr lang="en-US" dirty="0"/>
              <a:t>text = "the great aim of education is not knowledge but action“</a:t>
            </a:r>
          </a:p>
          <a:p>
            <a:r>
              <a:rPr lang="en-US" dirty="0"/>
              <a:t>words =text.split()</a:t>
            </a:r>
          </a:p>
          <a:p>
            <a:r>
              <a:rPr lang="en-US" dirty="0"/>
              <a:t>print(words)</a:t>
            </a:r>
          </a:p>
          <a:p>
            <a:r>
              <a:rPr lang="en-US" dirty="0"/>
              <a:t>stop_words = stopwords.words(‘english’)</a:t>
            </a:r>
          </a:p>
          <a:p>
            <a:r>
              <a:rPr lang="en-US" dirty="0"/>
              <a:t>no_stop_words = [word for word in words if word not in stop_words  )]</a:t>
            </a:r>
          </a:p>
          <a:p>
            <a:r>
              <a:rPr lang="en-US" dirty="0"/>
              <a:t>print(no_stop_words )</a:t>
            </a:r>
            <a:endParaRPr lang="en-IN" dirty="0"/>
          </a:p>
        </p:txBody>
      </p:sp>
      <p:pic>
        <p:nvPicPr>
          <p:cNvPr id="4" name="Picture 4" descr="Short guide to the notion of NLP">
            <a:extLst>
              <a:ext uri="{FF2B5EF4-FFF2-40B4-BE49-F238E27FC236}">
                <a16:creationId xmlns:a16="http://schemas.microsoft.com/office/drawing/2014/main" id="{BE4CCC14-D71C-49D8-BD44-673809B58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37" y="286603"/>
            <a:ext cx="4968843"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763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563</TotalTime>
  <Words>2463</Words>
  <Application>Microsoft Office PowerPoint</Application>
  <PresentationFormat>Widescreen</PresentationFormat>
  <Paragraphs>205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Retrospect</vt:lpstr>
      <vt:lpstr>PowerPoint Presentation</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Text Analytics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Saitarun  Kovelamudi</dc:creator>
  <cp:lastModifiedBy>Saitarun  Kovelamudi</cp:lastModifiedBy>
  <cp:revision>5</cp:revision>
  <dcterms:created xsi:type="dcterms:W3CDTF">2021-10-11T07:29:07Z</dcterms:created>
  <dcterms:modified xsi:type="dcterms:W3CDTF">2021-10-12T08:54:30Z</dcterms:modified>
</cp:coreProperties>
</file>