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9" r:id="rId3"/>
    <p:sldId id="260" r:id="rId4"/>
    <p:sldId id="266" r:id="rId5"/>
    <p:sldId id="267" r:id="rId6"/>
    <p:sldId id="268" r:id="rId7"/>
    <p:sldId id="269" r:id="rId8"/>
    <p:sldId id="273" r:id="rId9"/>
    <p:sldId id="270" r:id="rId10"/>
    <p:sldId id="274" r:id="rId11"/>
    <p:sldId id="275" r:id="rId12"/>
    <p:sldId id="271" r:id="rId13"/>
    <p:sldId id="272" r:id="rId14"/>
    <p:sldId id="277" r:id="rId15"/>
    <p:sldId id="276" r:id="rId16"/>
    <p:sldId id="278"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5407" autoAdjust="0"/>
  </p:normalViewPr>
  <p:slideViewPr>
    <p:cSldViewPr>
      <p:cViewPr varScale="1">
        <p:scale>
          <a:sx n="111" d="100"/>
          <a:sy n="111" d="100"/>
        </p:scale>
        <p:origin x="24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1372685-9FFB-4A8F-80A9-EEA9F19B8C0B}" type="datetimeFigureOut">
              <a:rPr lang="en-IN" smtClean="0"/>
              <a:t>16-07-2023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088E94E-8643-4BBA-BA86-FC39A1267517}" type="slidenum">
              <a:rPr lang="en-IN" smtClean="0"/>
              <a:t>‹#›</a:t>
            </a:fld>
            <a:endParaRPr lang="en-IN"/>
          </a:p>
        </p:txBody>
      </p:sp>
    </p:spTree>
    <p:extLst>
      <p:ext uri="{BB962C8B-B14F-4D97-AF65-F5344CB8AC3E}">
        <p14:creationId xmlns:p14="http://schemas.microsoft.com/office/powerpoint/2010/main" val="2197259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83167" y="1972382"/>
            <a:ext cx="4977665" cy="695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583213" y="4754014"/>
            <a:ext cx="1237592" cy="296342"/>
          </a:xfrm>
          <a:prstGeom prst="rect">
            <a:avLst/>
          </a:prstGeom>
        </p:spPr>
      </p:pic>
      <p:sp>
        <p:nvSpPr>
          <p:cNvPr id="17" name="bg object 17"/>
          <p:cNvSpPr/>
          <p:nvPr/>
        </p:nvSpPr>
        <p:spPr>
          <a:xfrm>
            <a:off x="4573190" y="0"/>
            <a:ext cx="4571365" cy="2571750"/>
          </a:xfrm>
          <a:custGeom>
            <a:avLst/>
            <a:gdLst/>
            <a:ahLst/>
            <a:cxnLst/>
            <a:rect l="l" t="t" r="r" b="b"/>
            <a:pathLst>
              <a:path w="4571365" h="2571750">
                <a:moveTo>
                  <a:pt x="4570808" y="2571749"/>
                </a:moveTo>
                <a:lnTo>
                  <a:pt x="0" y="2571749"/>
                </a:lnTo>
                <a:lnTo>
                  <a:pt x="0" y="0"/>
                </a:lnTo>
                <a:lnTo>
                  <a:pt x="4570808" y="0"/>
                </a:lnTo>
                <a:lnTo>
                  <a:pt x="4570808" y="2571749"/>
                </a:lnTo>
                <a:close/>
              </a:path>
            </a:pathLst>
          </a:custGeom>
          <a:solidFill>
            <a:srgbClr val="A4D76B"/>
          </a:solidFill>
        </p:spPr>
        <p:txBody>
          <a:bodyPr wrap="square" lIns="0" tIns="0" rIns="0" bIns="0" rtlCol="0"/>
          <a:lstStyle/>
          <a:p>
            <a:endParaRPr/>
          </a:p>
        </p:txBody>
      </p:sp>
      <p:sp>
        <p:nvSpPr>
          <p:cNvPr id="18" name="bg object 18"/>
          <p:cNvSpPr/>
          <p:nvPr/>
        </p:nvSpPr>
        <p:spPr>
          <a:xfrm>
            <a:off x="1190" y="0"/>
            <a:ext cx="4571365" cy="2571750"/>
          </a:xfrm>
          <a:custGeom>
            <a:avLst/>
            <a:gdLst/>
            <a:ahLst/>
            <a:cxnLst/>
            <a:rect l="l" t="t" r="r" b="b"/>
            <a:pathLst>
              <a:path w="4571365" h="2571750">
                <a:moveTo>
                  <a:pt x="4570808" y="2571749"/>
                </a:moveTo>
                <a:lnTo>
                  <a:pt x="0" y="2571749"/>
                </a:lnTo>
                <a:lnTo>
                  <a:pt x="0" y="0"/>
                </a:lnTo>
                <a:lnTo>
                  <a:pt x="4570808" y="0"/>
                </a:lnTo>
                <a:lnTo>
                  <a:pt x="4570808" y="2571749"/>
                </a:lnTo>
                <a:close/>
              </a:path>
            </a:pathLst>
          </a:custGeom>
          <a:solidFill>
            <a:srgbClr val="00B0F0"/>
          </a:solidFill>
        </p:spPr>
        <p:txBody>
          <a:bodyPr wrap="square" lIns="0" tIns="0" rIns="0" bIns="0" rtlCol="0"/>
          <a:lstStyle/>
          <a:p>
            <a:endParaRPr/>
          </a:p>
        </p:txBody>
      </p:sp>
      <p:sp>
        <p:nvSpPr>
          <p:cNvPr id="19" name="bg object 19"/>
          <p:cNvSpPr/>
          <p:nvPr/>
        </p:nvSpPr>
        <p:spPr>
          <a:xfrm>
            <a:off x="4573190" y="2571750"/>
            <a:ext cx="4571365" cy="2571750"/>
          </a:xfrm>
          <a:custGeom>
            <a:avLst/>
            <a:gdLst/>
            <a:ahLst/>
            <a:cxnLst/>
            <a:rect l="l" t="t" r="r" b="b"/>
            <a:pathLst>
              <a:path w="4571365" h="2571750">
                <a:moveTo>
                  <a:pt x="4570808" y="2571749"/>
                </a:moveTo>
                <a:lnTo>
                  <a:pt x="0" y="2571749"/>
                </a:lnTo>
                <a:lnTo>
                  <a:pt x="0" y="0"/>
                </a:lnTo>
                <a:lnTo>
                  <a:pt x="4570808" y="0"/>
                </a:lnTo>
                <a:lnTo>
                  <a:pt x="4570808" y="2571749"/>
                </a:lnTo>
                <a:close/>
              </a:path>
            </a:pathLst>
          </a:custGeom>
          <a:solidFill>
            <a:srgbClr val="7F7F7F"/>
          </a:solidFill>
        </p:spPr>
        <p:txBody>
          <a:bodyPr wrap="square" lIns="0" tIns="0" rIns="0" bIns="0" rtlCol="0"/>
          <a:lstStyle/>
          <a:p>
            <a:endParaRPr/>
          </a:p>
        </p:txBody>
      </p:sp>
      <p:sp>
        <p:nvSpPr>
          <p:cNvPr id="20" name="bg object 20"/>
          <p:cNvSpPr/>
          <p:nvPr/>
        </p:nvSpPr>
        <p:spPr>
          <a:xfrm>
            <a:off x="2381" y="2571750"/>
            <a:ext cx="4571365" cy="2571750"/>
          </a:xfrm>
          <a:custGeom>
            <a:avLst/>
            <a:gdLst/>
            <a:ahLst/>
            <a:cxnLst/>
            <a:rect l="l" t="t" r="r" b="b"/>
            <a:pathLst>
              <a:path w="4571365" h="2571750">
                <a:moveTo>
                  <a:pt x="4570808" y="2571749"/>
                </a:moveTo>
                <a:lnTo>
                  <a:pt x="0" y="2571749"/>
                </a:lnTo>
                <a:lnTo>
                  <a:pt x="0" y="0"/>
                </a:lnTo>
                <a:lnTo>
                  <a:pt x="4570808" y="0"/>
                </a:lnTo>
                <a:lnTo>
                  <a:pt x="4570808" y="2571749"/>
                </a:lnTo>
                <a:close/>
              </a:path>
            </a:pathLst>
          </a:custGeom>
          <a:solidFill>
            <a:srgbClr val="FF7301"/>
          </a:solidFill>
        </p:spPr>
        <p:txBody>
          <a:bodyPr wrap="square" lIns="0" tIns="0" rIns="0" bIns="0" rtlCol="0"/>
          <a:lstStyle/>
          <a:p>
            <a:endParaRPr/>
          </a:p>
        </p:txBody>
      </p:sp>
      <p:sp>
        <p:nvSpPr>
          <p:cNvPr id="21" name="bg object 21"/>
          <p:cNvSpPr/>
          <p:nvPr/>
        </p:nvSpPr>
        <p:spPr>
          <a:xfrm>
            <a:off x="4019549" y="1771650"/>
            <a:ext cx="1430020" cy="1333500"/>
          </a:xfrm>
          <a:custGeom>
            <a:avLst/>
            <a:gdLst/>
            <a:ahLst/>
            <a:cxnLst/>
            <a:rect l="l" t="t" r="r" b="b"/>
            <a:pathLst>
              <a:path w="1430020" h="1333500">
                <a:moveTo>
                  <a:pt x="714749" y="1333499"/>
                </a:moveTo>
                <a:lnTo>
                  <a:pt x="665813" y="1331961"/>
                </a:lnTo>
                <a:lnTo>
                  <a:pt x="617762" y="1327413"/>
                </a:lnTo>
                <a:lnTo>
                  <a:pt x="570702" y="1319954"/>
                </a:lnTo>
                <a:lnTo>
                  <a:pt x="524741" y="1309683"/>
                </a:lnTo>
                <a:lnTo>
                  <a:pt x="479983" y="1296699"/>
                </a:lnTo>
                <a:lnTo>
                  <a:pt x="436536" y="1281103"/>
                </a:lnTo>
                <a:lnTo>
                  <a:pt x="394507" y="1262993"/>
                </a:lnTo>
                <a:lnTo>
                  <a:pt x="354001" y="1242469"/>
                </a:lnTo>
                <a:lnTo>
                  <a:pt x="315126" y="1219629"/>
                </a:lnTo>
                <a:lnTo>
                  <a:pt x="277987" y="1194574"/>
                </a:lnTo>
                <a:lnTo>
                  <a:pt x="242691" y="1167402"/>
                </a:lnTo>
                <a:lnTo>
                  <a:pt x="209345" y="1138213"/>
                </a:lnTo>
                <a:lnTo>
                  <a:pt x="178054" y="1107106"/>
                </a:lnTo>
                <a:lnTo>
                  <a:pt x="148927" y="1074181"/>
                </a:lnTo>
                <a:lnTo>
                  <a:pt x="122068" y="1039536"/>
                </a:lnTo>
                <a:lnTo>
                  <a:pt x="97584" y="1003271"/>
                </a:lnTo>
                <a:lnTo>
                  <a:pt x="75582" y="965486"/>
                </a:lnTo>
                <a:lnTo>
                  <a:pt x="56168" y="926279"/>
                </a:lnTo>
                <a:lnTo>
                  <a:pt x="39449" y="885750"/>
                </a:lnTo>
                <a:lnTo>
                  <a:pt x="25531" y="843998"/>
                </a:lnTo>
                <a:lnTo>
                  <a:pt x="14521" y="801123"/>
                </a:lnTo>
                <a:lnTo>
                  <a:pt x="6524" y="757224"/>
                </a:lnTo>
                <a:lnTo>
                  <a:pt x="1648" y="712399"/>
                </a:lnTo>
                <a:lnTo>
                  <a:pt x="0" y="666749"/>
                </a:lnTo>
                <a:lnTo>
                  <a:pt x="1648" y="621100"/>
                </a:lnTo>
                <a:lnTo>
                  <a:pt x="6524" y="576275"/>
                </a:lnTo>
                <a:lnTo>
                  <a:pt x="14521" y="532376"/>
                </a:lnTo>
                <a:lnTo>
                  <a:pt x="25531" y="489501"/>
                </a:lnTo>
                <a:lnTo>
                  <a:pt x="39449" y="447749"/>
                </a:lnTo>
                <a:lnTo>
                  <a:pt x="56168" y="407220"/>
                </a:lnTo>
                <a:lnTo>
                  <a:pt x="75582" y="368013"/>
                </a:lnTo>
                <a:lnTo>
                  <a:pt x="97584" y="330228"/>
                </a:lnTo>
                <a:lnTo>
                  <a:pt x="122068" y="293963"/>
                </a:lnTo>
                <a:lnTo>
                  <a:pt x="148927" y="259318"/>
                </a:lnTo>
                <a:lnTo>
                  <a:pt x="178054" y="226393"/>
                </a:lnTo>
                <a:lnTo>
                  <a:pt x="209345" y="195286"/>
                </a:lnTo>
                <a:lnTo>
                  <a:pt x="242691" y="166097"/>
                </a:lnTo>
                <a:lnTo>
                  <a:pt x="277987" y="138925"/>
                </a:lnTo>
                <a:lnTo>
                  <a:pt x="315126" y="113870"/>
                </a:lnTo>
                <a:lnTo>
                  <a:pt x="354001" y="91030"/>
                </a:lnTo>
                <a:lnTo>
                  <a:pt x="394507" y="70506"/>
                </a:lnTo>
                <a:lnTo>
                  <a:pt x="436536" y="52396"/>
                </a:lnTo>
                <a:lnTo>
                  <a:pt x="479983" y="36800"/>
                </a:lnTo>
                <a:lnTo>
                  <a:pt x="524741" y="23816"/>
                </a:lnTo>
                <a:lnTo>
                  <a:pt x="570702" y="13545"/>
                </a:lnTo>
                <a:lnTo>
                  <a:pt x="617762" y="6086"/>
                </a:lnTo>
                <a:lnTo>
                  <a:pt x="665813" y="1538"/>
                </a:lnTo>
                <a:lnTo>
                  <a:pt x="714749" y="0"/>
                </a:lnTo>
                <a:lnTo>
                  <a:pt x="763686" y="1538"/>
                </a:lnTo>
                <a:lnTo>
                  <a:pt x="811737" y="6086"/>
                </a:lnTo>
                <a:lnTo>
                  <a:pt x="858797" y="13545"/>
                </a:lnTo>
                <a:lnTo>
                  <a:pt x="904758" y="23816"/>
                </a:lnTo>
                <a:lnTo>
                  <a:pt x="949516" y="36800"/>
                </a:lnTo>
                <a:lnTo>
                  <a:pt x="992963" y="52396"/>
                </a:lnTo>
                <a:lnTo>
                  <a:pt x="1034992" y="70506"/>
                </a:lnTo>
                <a:lnTo>
                  <a:pt x="1075498" y="91030"/>
                </a:lnTo>
                <a:lnTo>
                  <a:pt x="1114373" y="113870"/>
                </a:lnTo>
                <a:lnTo>
                  <a:pt x="1151512" y="138925"/>
                </a:lnTo>
                <a:lnTo>
                  <a:pt x="1186808" y="166097"/>
                </a:lnTo>
                <a:lnTo>
                  <a:pt x="1220154" y="195286"/>
                </a:lnTo>
                <a:lnTo>
                  <a:pt x="1251444" y="226393"/>
                </a:lnTo>
                <a:lnTo>
                  <a:pt x="1280572" y="259318"/>
                </a:lnTo>
                <a:lnTo>
                  <a:pt x="1307431" y="293963"/>
                </a:lnTo>
                <a:lnTo>
                  <a:pt x="1331915" y="330228"/>
                </a:lnTo>
                <a:lnTo>
                  <a:pt x="1353917" y="368013"/>
                </a:lnTo>
                <a:lnTo>
                  <a:pt x="1373331" y="407220"/>
                </a:lnTo>
                <a:lnTo>
                  <a:pt x="1390050" y="447749"/>
                </a:lnTo>
                <a:lnTo>
                  <a:pt x="1403968" y="489501"/>
                </a:lnTo>
                <a:lnTo>
                  <a:pt x="1414978" y="532376"/>
                </a:lnTo>
                <a:lnTo>
                  <a:pt x="1422975" y="576275"/>
                </a:lnTo>
                <a:lnTo>
                  <a:pt x="1427851" y="621100"/>
                </a:lnTo>
                <a:lnTo>
                  <a:pt x="1429499" y="666749"/>
                </a:lnTo>
                <a:lnTo>
                  <a:pt x="1427851" y="712399"/>
                </a:lnTo>
                <a:lnTo>
                  <a:pt x="1422975" y="757224"/>
                </a:lnTo>
                <a:lnTo>
                  <a:pt x="1414978" y="801123"/>
                </a:lnTo>
                <a:lnTo>
                  <a:pt x="1403968" y="843998"/>
                </a:lnTo>
                <a:lnTo>
                  <a:pt x="1390050" y="885750"/>
                </a:lnTo>
                <a:lnTo>
                  <a:pt x="1373331" y="926279"/>
                </a:lnTo>
                <a:lnTo>
                  <a:pt x="1353917" y="965486"/>
                </a:lnTo>
                <a:lnTo>
                  <a:pt x="1331915" y="1003271"/>
                </a:lnTo>
                <a:lnTo>
                  <a:pt x="1307431" y="1039536"/>
                </a:lnTo>
                <a:lnTo>
                  <a:pt x="1280572" y="1074181"/>
                </a:lnTo>
                <a:lnTo>
                  <a:pt x="1251444" y="1107106"/>
                </a:lnTo>
                <a:lnTo>
                  <a:pt x="1220154" y="1138213"/>
                </a:lnTo>
                <a:lnTo>
                  <a:pt x="1186808" y="1167402"/>
                </a:lnTo>
                <a:lnTo>
                  <a:pt x="1151512" y="1194574"/>
                </a:lnTo>
                <a:lnTo>
                  <a:pt x="1114373" y="1219629"/>
                </a:lnTo>
                <a:lnTo>
                  <a:pt x="1075498" y="1242469"/>
                </a:lnTo>
                <a:lnTo>
                  <a:pt x="1034992" y="1262993"/>
                </a:lnTo>
                <a:lnTo>
                  <a:pt x="992963" y="1281103"/>
                </a:lnTo>
                <a:lnTo>
                  <a:pt x="949516" y="1296699"/>
                </a:lnTo>
                <a:lnTo>
                  <a:pt x="904758" y="1309683"/>
                </a:lnTo>
                <a:lnTo>
                  <a:pt x="858797" y="1319954"/>
                </a:lnTo>
                <a:lnTo>
                  <a:pt x="811737" y="1327413"/>
                </a:lnTo>
                <a:lnTo>
                  <a:pt x="763686" y="1331961"/>
                </a:lnTo>
                <a:lnTo>
                  <a:pt x="714749" y="1333499"/>
                </a:lnTo>
                <a:close/>
              </a:path>
            </a:pathLst>
          </a:custGeom>
          <a:solidFill>
            <a:srgbClr val="FFFFFF"/>
          </a:solidFill>
        </p:spPr>
        <p:txBody>
          <a:bodyPr wrap="square" lIns="0" tIns="0" rIns="0" bIns="0" rtlCol="0"/>
          <a:lstStyle/>
          <a:p>
            <a:endParaRPr/>
          </a:p>
        </p:txBody>
      </p:sp>
      <p:sp>
        <p:nvSpPr>
          <p:cNvPr id="22" name="bg object 22"/>
          <p:cNvSpPr/>
          <p:nvPr/>
        </p:nvSpPr>
        <p:spPr>
          <a:xfrm>
            <a:off x="4019549" y="1771650"/>
            <a:ext cx="1430020" cy="1333500"/>
          </a:xfrm>
          <a:custGeom>
            <a:avLst/>
            <a:gdLst/>
            <a:ahLst/>
            <a:cxnLst/>
            <a:rect l="l" t="t" r="r" b="b"/>
            <a:pathLst>
              <a:path w="1430020" h="1333500">
                <a:moveTo>
                  <a:pt x="0" y="666749"/>
                </a:moveTo>
                <a:lnTo>
                  <a:pt x="1648" y="621100"/>
                </a:lnTo>
                <a:lnTo>
                  <a:pt x="6524" y="576275"/>
                </a:lnTo>
                <a:lnTo>
                  <a:pt x="14521" y="532376"/>
                </a:lnTo>
                <a:lnTo>
                  <a:pt x="25531" y="489501"/>
                </a:lnTo>
                <a:lnTo>
                  <a:pt x="39449" y="447749"/>
                </a:lnTo>
                <a:lnTo>
                  <a:pt x="56168" y="407220"/>
                </a:lnTo>
                <a:lnTo>
                  <a:pt x="75582" y="368013"/>
                </a:lnTo>
                <a:lnTo>
                  <a:pt x="97584" y="330228"/>
                </a:lnTo>
                <a:lnTo>
                  <a:pt x="122068" y="293963"/>
                </a:lnTo>
                <a:lnTo>
                  <a:pt x="148927" y="259318"/>
                </a:lnTo>
                <a:lnTo>
                  <a:pt x="178054" y="226393"/>
                </a:lnTo>
                <a:lnTo>
                  <a:pt x="209345" y="195286"/>
                </a:lnTo>
                <a:lnTo>
                  <a:pt x="242691" y="166097"/>
                </a:lnTo>
                <a:lnTo>
                  <a:pt x="277987" y="138925"/>
                </a:lnTo>
                <a:lnTo>
                  <a:pt x="315126" y="113870"/>
                </a:lnTo>
                <a:lnTo>
                  <a:pt x="354001" y="91030"/>
                </a:lnTo>
                <a:lnTo>
                  <a:pt x="394507" y="70506"/>
                </a:lnTo>
                <a:lnTo>
                  <a:pt x="436536" y="52396"/>
                </a:lnTo>
                <a:lnTo>
                  <a:pt x="479983" y="36800"/>
                </a:lnTo>
                <a:lnTo>
                  <a:pt x="524741" y="23816"/>
                </a:lnTo>
                <a:lnTo>
                  <a:pt x="570702" y="13545"/>
                </a:lnTo>
                <a:lnTo>
                  <a:pt x="617762" y="6086"/>
                </a:lnTo>
                <a:lnTo>
                  <a:pt x="665813" y="1538"/>
                </a:lnTo>
                <a:lnTo>
                  <a:pt x="714749" y="0"/>
                </a:lnTo>
                <a:lnTo>
                  <a:pt x="763686" y="1538"/>
                </a:lnTo>
                <a:lnTo>
                  <a:pt x="811737" y="6086"/>
                </a:lnTo>
                <a:lnTo>
                  <a:pt x="858797" y="13545"/>
                </a:lnTo>
                <a:lnTo>
                  <a:pt x="904758" y="23816"/>
                </a:lnTo>
                <a:lnTo>
                  <a:pt x="949516" y="36800"/>
                </a:lnTo>
                <a:lnTo>
                  <a:pt x="992963" y="52396"/>
                </a:lnTo>
                <a:lnTo>
                  <a:pt x="1034992" y="70506"/>
                </a:lnTo>
                <a:lnTo>
                  <a:pt x="1075498" y="91030"/>
                </a:lnTo>
                <a:lnTo>
                  <a:pt x="1114373" y="113870"/>
                </a:lnTo>
                <a:lnTo>
                  <a:pt x="1151512" y="138925"/>
                </a:lnTo>
                <a:lnTo>
                  <a:pt x="1186808" y="166097"/>
                </a:lnTo>
                <a:lnTo>
                  <a:pt x="1220154" y="195286"/>
                </a:lnTo>
                <a:lnTo>
                  <a:pt x="1251444" y="226393"/>
                </a:lnTo>
                <a:lnTo>
                  <a:pt x="1280572" y="259318"/>
                </a:lnTo>
                <a:lnTo>
                  <a:pt x="1307431" y="293963"/>
                </a:lnTo>
                <a:lnTo>
                  <a:pt x="1331915" y="330228"/>
                </a:lnTo>
                <a:lnTo>
                  <a:pt x="1353917" y="368013"/>
                </a:lnTo>
                <a:lnTo>
                  <a:pt x="1373331" y="407220"/>
                </a:lnTo>
                <a:lnTo>
                  <a:pt x="1390050" y="447749"/>
                </a:lnTo>
                <a:lnTo>
                  <a:pt x="1403968" y="489501"/>
                </a:lnTo>
                <a:lnTo>
                  <a:pt x="1414978" y="532376"/>
                </a:lnTo>
                <a:lnTo>
                  <a:pt x="1422975" y="576275"/>
                </a:lnTo>
                <a:lnTo>
                  <a:pt x="1427851" y="621100"/>
                </a:lnTo>
                <a:lnTo>
                  <a:pt x="1429499" y="666749"/>
                </a:lnTo>
                <a:lnTo>
                  <a:pt x="1427851" y="712399"/>
                </a:lnTo>
                <a:lnTo>
                  <a:pt x="1422975" y="757224"/>
                </a:lnTo>
                <a:lnTo>
                  <a:pt x="1414978" y="801123"/>
                </a:lnTo>
                <a:lnTo>
                  <a:pt x="1403968" y="843998"/>
                </a:lnTo>
                <a:lnTo>
                  <a:pt x="1390050" y="885750"/>
                </a:lnTo>
                <a:lnTo>
                  <a:pt x="1373331" y="926279"/>
                </a:lnTo>
                <a:lnTo>
                  <a:pt x="1353917" y="965486"/>
                </a:lnTo>
                <a:lnTo>
                  <a:pt x="1331915" y="1003271"/>
                </a:lnTo>
                <a:lnTo>
                  <a:pt x="1307431" y="1039536"/>
                </a:lnTo>
                <a:lnTo>
                  <a:pt x="1280572" y="1074181"/>
                </a:lnTo>
                <a:lnTo>
                  <a:pt x="1251444" y="1107106"/>
                </a:lnTo>
                <a:lnTo>
                  <a:pt x="1220154" y="1138213"/>
                </a:lnTo>
                <a:lnTo>
                  <a:pt x="1186808" y="1167402"/>
                </a:lnTo>
                <a:lnTo>
                  <a:pt x="1151512" y="1194574"/>
                </a:lnTo>
                <a:lnTo>
                  <a:pt x="1114373" y="1219629"/>
                </a:lnTo>
                <a:lnTo>
                  <a:pt x="1075498" y="1242469"/>
                </a:lnTo>
                <a:lnTo>
                  <a:pt x="1034992" y="1262993"/>
                </a:lnTo>
                <a:lnTo>
                  <a:pt x="992963" y="1281103"/>
                </a:lnTo>
                <a:lnTo>
                  <a:pt x="949516" y="1296699"/>
                </a:lnTo>
                <a:lnTo>
                  <a:pt x="904758" y="1309683"/>
                </a:lnTo>
                <a:lnTo>
                  <a:pt x="858797" y="1319954"/>
                </a:lnTo>
                <a:lnTo>
                  <a:pt x="811737" y="1327413"/>
                </a:lnTo>
                <a:lnTo>
                  <a:pt x="763686" y="1331961"/>
                </a:lnTo>
                <a:lnTo>
                  <a:pt x="714749" y="1333499"/>
                </a:lnTo>
                <a:lnTo>
                  <a:pt x="665813" y="1331961"/>
                </a:lnTo>
                <a:lnTo>
                  <a:pt x="617762" y="1327413"/>
                </a:lnTo>
                <a:lnTo>
                  <a:pt x="570702" y="1319954"/>
                </a:lnTo>
                <a:lnTo>
                  <a:pt x="524741" y="1309683"/>
                </a:lnTo>
                <a:lnTo>
                  <a:pt x="479983" y="1296699"/>
                </a:lnTo>
                <a:lnTo>
                  <a:pt x="436536" y="1281103"/>
                </a:lnTo>
                <a:lnTo>
                  <a:pt x="394507" y="1262993"/>
                </a:lnTo>
                <a:lnTo>
                  <a:pt x="354001" y="1242469"/>
                </a:lnTo>
                <a:lnTo>
                  <a:pt x="315126" y="1219629"/>
                </a:lnTo>
                <a:lnTo>
                  <a:pt x="277987" y="1194574"/>
                </a:lnTo>
                <a:lnTo>
                  <a:pt x="242691" y="1167402"/>
                </a:lnTo>
                <a:lnTo>
                  <a:pt x="209345" y="1138213"/>
                </a:lnTo>
                <a:lnTo>
                  <a:pt x="178054" y="1107106"/>
                </a:lnTo>
                <a:lnTo>
                  <a:pt x="148927" y="1074181"/>
                </a:lnTo>
                <a:lnTo>
                  <a:pt x="122068" y="1039536"/>
                </a:lnTo>
                <a:lnTo>
                  <a:pt x="97584" y="1003271"/>
                </a:lnTo>
                <a:lnTo>
                  <a:pt x="75582" y="965486"/>
                </a:lnTo>
                <a:lnTo>
                  <a:pt x="56168" y="926279"/>
                </a:lnTo>
                <a:lnTo>
                  <a:pt x="39449" y="885750"/>
                </a:lnTo>
                <a:lnTo>
                  <a:pt x="25531" y="843998"/>
                </a:lnTo>
                <a:lnTo>
                  <a:pt x="14521" y="801123"/>
                </a:lnTo>
                <a:lnTo>
                  <a:pt x="6524" y="757224"/>
                </a:lnTo>
                <a:lnTo>
                  <a:pt x="1648" y="712399"/>
                </a:lnTo>
                <a:lnTo>
                  <a:pt x="0" y="666749"/>
                </a:lnTo>
                <a:close/>
              </a:path>
            </a:pathLst>
          </a:custGeom>
          <a:ln w="25399">
            <a:solidFill>
              <a:srgbClr val="000000"/>
            </a:solidFill>
          </a:ln>
        </p:spPr>
        <p:txBody>
          <a:bodyPr wrap="square" lIns="0" tIns="0" rIns="0" bIns="0" rtlCol="0"/>
          <a:lstStyle/>
          <a:p>
            <a:endParaRPr/>
          </a:p>
        </p:txBody>
      </p:sp>
      <p:pic>
        <p:nvPicPr>
          <p:cNvPr id="23" name="bg object 23"/>
          <p:cNvPicPr/>
          <p:nvPr/>
        </p:nvPicPr>
        <p:blipFill>
          <a:blip r:embed="rId3" cstate="print"/>
          <a:stretch>
            <a:fillRect/>
          </a:stretch>
        </p:blipFill>
        <p:spPr>
          <a:xfrm>
            <a:off x="4156072" y="1946171"/>
            <a:ext cx="1096172" cy="1022557"/>
          </a:xfrm>
          <a:prstGeom prst="rect">
            <a:avLst/>
          </a:prstGeom>
        </p:spPr>
      </p:pic>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583214" y="4754014"/>
            <a:ext cx="1237592" cy="296342"/>
          </a:xfrm>
          <a:prstGeom prst="rect">
            <a:avLst/>
          </a:prstGeom>
        </p:spPr>
      </p:pic>
      <p:sp>
        <p:nvSpPr>
          <p:cNvPr id="2" name="Holder 2"/>
          <p:cNvSpPr>
            <a:spLocks noGrp="1"/>
          </p:cNvSpPr>
          <p:nvPr>
            <p:ph type="title"/>
          </p:nvPr>
        </p:nvSpPr>
        <p:spPr>
          <a:xfrm>
            <a:off x="73025" y="80005"/>
            <a:ext cx="903605" cy="391159"/>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465340" y="822197"/>
            <a:ext cx="8213318" cy="35140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5084" y="2651180"/>
            <a:ext cx="1710689" cy="171450"/>
          </a:xfrm>
          <a:custGeom>
            <a:avLst/>
            <a:gdLst/>
            <a:ahLst/>
            <a:cxnLst/>
            <a:rect l="l" t="t" r="r" b="b"/>
            <a:pathLst>
              <a:path w="1710689" h="171450">
                <a:moveTo>
                  <a:pt x="1710557" y="171449"/>
                </a:moveTo>
                <a:lnTo>
                  <a:pt x="0" y="171449"/>
                </a:lnTo>
                <a:lnTo>
                  <a:pt x="0" y="0"/>
                </a:lnTo>
                <a:lnTo>
                  <a:pt x="1710557" y="0"/>
                </a:lnTo>
                <a:lnTo>
                  <a:pt x="1710557" y="171449"/>
                </a:lnTo>
                <a:close/>
              </a:path>
            </a:pathLst>
          </a:custGeom>
          <a:solidFill>
            <a:srgbClr val="70AD47"/>
          </a:solidFill>
        </p:spPr>
        <p:txBody>
          <a:bodyPr wrap="square" lIns="0" tIns="0" rIns="0" bIns="0" rtlCol="0"/>
          <a:lstStyle/>
          <a:p>
            <a:endParaRPr/>
          </a:p>
        </p:txBody>
      </p:sp>
      <p:sp>
        <p:nvSpPr>
          <p:cNvPr id="4" name="object 4"/>
          <p:cNvSpPr txBox="1"/>
          <p:nvPr/>
        </p:nvSpPr>
        <p:spPr>
          <a:xfrm>
            <a:off x="-381000" y="3562350"/>
            <a:ext cx="5486400" cy="1833194"/>
          </a:xfrm>
          <a:prstGeom prst="rect">
            <a:avLst/>
          </a:prstGeom>
        </p:spPr>
        <p:txBody>
          <a:bodyPr vert="horz" wrap="square" lIns="0" tIns="67945" rIns="0" bIns="0" rtlCol="0">
            <a:spAutoFit/>
          </a:bodyPr>
          <a:lstStyle/>
          <a:p>
            <a:pPr marL="847090">
              <a:lnSpc>
                <a:spcPct val="100000"/>
              </a:lnSpc>
              <a:spcBef>
                <a:spcPts val="535"/>
              </a:spcBef>
            </a:pPr>
            <a:r>
              <a:rPr lang="en-IN" sz="2400" spc="10" dirty="0">
                <a:cs typeface="Roboto"/>
              </a:rPr>
              <a:t>AGILE PRODUCT MANAGMENT</a:t>
            </a:r>
            <a:endParaRPr lang="en-IN" sz="2400" spc="10" dirty="0">
              <a:cs typeface="Poppins" panose="00000500000000000000" pitchFamily="2" charset="0"/>
            </a:endParaRPr>
          </a:p>
          <a:p>
            <a:pPr marL="847090">
              <a:lnSpc>
                <a:spcPct val="100000"/>
              </a:lnSpc>
              <a:spcBef>
                <a:spcPts val="535"/>
              </a:spcBef>
            </a:pPr>
            <a:r>
              <a:rPr lang="en-IN" sz="2400" spc="-10" dirty="0">
                <a:cs typeface="Roboto"/>
              </a:rPr>
              <a:t>ICPM</a:t>
            </a:r>
            <a:r>
              <a:rPr lang="en-IN" sz="2400" spc="-15" dirty="0">
                <a:cs typeface="Roboto"/>
              </a:rPr>
              <a:t> </a:t>
            </a:r>
            <a:r>
              <a:rPr lang="en-IN" sz="2400" spc="-65" dirty="0">
                <a:cs typeface="Roboto"/>
              </a:rPr>
              <a:t>–</a:t>
            </a:r>
            <a:r>
              <a:rPr lang="en-IN" sz="2400" spc="10" dirty="0">
                <a:cs typeface="Roboto"/>
              </a:rPr>
              <a:t> </a:t>
            </a:r>
            <a:r>
              <a:rPr lang="en-IN" sz="2400" spc="10" dirty="0">
                <a:cs typeface="Poppins" panose="00000500000000000000" pitchFamily="2" charset="0"/>
              </a:rPr>
              <a:t>FAPM401 ASSIGNMENT</a:t>
            </a:r>
          </a:p>
          <a:p>
            <a:pPr marL="847090">
              <a:lnSpc>
                <a:spcPct val="100000"/>
              </a:lnSpc>
              <a:spcBef>
                <a:spcPts val="535"/>
              </a:spcBef>
            </a:pPr>
            <a:endParaRPr sz="2400" dirty="0">
              <a:latin typeface="Poppins" panose="00000500000000000000" pitchFamily="2" charset="0"/>
              <a:cs typeface="Poppins" panose="00000500000000000000" pitchFamily="2" charset="0"/>
            </a:endParaRPr>
          </a:p>
          <a:p>
            <a:pPr marL="847090">
              <a:lnSpc>
                <a:spcPct val="100000"/>
              </a:lnSpc>
              <a:spcBef>
                <a:spcPts val="434"/>
              </a:spcBef>
            </a:pPr>
            <a:endParaRPr sz="1550" dirty="0">
              <a:latin typeface="Roboto"/>
              <a:cs typeface="Roboto"/>
            </a:endParaRPr>
          </a:p>
          <a:p>
            <a:pPr>
              <a:lnSpc>
                <a:spcPct val="100000"/>
              </a:lnSpc>
              <a:spcBef>
                <a:spcPts val="5"/>
              </a:spcBef>
            </a:pPr>
            <a:endParaRPr sz="1550" dirty="0">
              <a:latin typeface="Roboto"/>
              <a:cs typeface="Roboto"/>
            </a:endParaRPr>
          </a:p>
        </p:txBody>
      </p:sp>
      <p:sp>
        <p:nvSpPr>
          <p:cNvPr id="3" name="TextBox 2">
            <a:extLst>
              <a:ext uri="{FF2B5EF4-FFF2-40B4-BE49-F238E27FC236}">
                <a16:creationId xmlns:a16="http://schemas.microsoft.com/office/drawing/2014/main" id="{F0DD7EE0-DC18-FA3F-3056-1A164C2E5059}"/>
              </a:ext>
            </a:extLst>
          </p:cNvPr>
          <p:cNvSpPr txBox="1"/>
          <p:nvPr/>
        </p:nvSpPr>
        <p:spPr>
          <a:xfrm>
            <a:off x="304800" y="1047750"/>
            <a:ext cx="3276600" cy="707886"/>
          </a:xfrm>
          <a:prstGeom prst="rect">
            <a:avLst/>
          </a:prstGeom>
          <a:noFill/>
        </p:spPr>
        <p:txBody>
          <a:bodyPr wrap="square" rtlCol="0">
            <a:spAutoFit/>
          </a:bodyPr>
          <a:lstStyle/>
          <a:p>
            <a:r>
              <a:rPr lang="en-IN" sz="4000" dirty="0"/>
              <a:t>ZIPPY RIDES</a:t>
            </a:r>
          </a:p>
        </p:txBody>
      </p:sp>
      <p:pic>
        <p:nvPicPr>
          <p:cNvPr id="6" name="Picture 5">
            <a:extLst>
              <a:ext uri="{FF2B5EF4-FFF2-40B4-BE49-F238E27FC236}">
                <a16:creationId xmlns:a16="http://schemas.microsoft.com/office/drawing/2014/main" id="{4BCDECAF-0C8E-F957-C0A7-DD40615C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22" y="209550"/>
            <a:ext cx="4362450" cy="2943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5410200" cy="369332"/>
          </a:xfrm>
        </p:spPr>
        <p:txBody>
          <a:bodyPr/>
          <a:lstStyle/>
          <a:p>
            <a:r>
              <a:rPr lang="en-IN" dirty="0">
                <a:solidFill>
                  <a:schemeClr val="tx1"/>
                </a:solidFill>
                <a:latin typeface="+mn-lt"/>
              </a:rPr>
              <a:t> Business Model Solution – Contd.,</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724096"/>
          </a:xfrm>
        </p:spPr>
        <p:txBody>
          <a:bodyPr/>
          <a:lstStyle/>
          <a:p>
            <a:r>
              <a:rPr lang="en-IN" sz="1400" dirty="0"/>
              <a:t>4. The transportation occurs, and both parties ride with each other while following precautionary measures.</a:t>
            </a:r>
          </a:p>
          <a:p>
            <a:endParaRPr lang="en-IN" sz="1400" dirty="0"/>
          </a:p>
          <a:p>
            <a:r>
              <a:rPr lang="en-IN" sz="1400" dirty="0"/>
              <a:t>5. After the ride, users can provide ratings and reviews to maintain accountability and improve their overall experience. Payout is handled through the platform.</a:t>
            </a:r>
          </a:p>
          <a:p>
            <a:endParaRPr lang="en-IN" sz="1400" dirty="0"/>
          </a:p>
          <a:p>
            <a:r>
              <a:rPr lang="en-IN" sz="1400" dirty="0">
                <a:effectLst/>
              </a:rPr>
              <a:t>Financial KPI’s:</a:t>
            </a:r>
          </a:p>
          <a:p>
            <a:endParaRPr lang="en-IN" sz="1400" dirty="0">
              <a:effectLst/>
            </a:endParaRPr>
          </a:p>
          <a:p>
            <a:pPr marL="342900" indent="-342900">
              <a:buFont typeface="+mj-lt"/>
              <a:buAutoNum type="arabicPeriod"/>
            </a:pPr>
            <a:r>
              <a:rPr lang="en-IN" sz="1400" dirty="0">
                <a:effectLst/>
              </a:rPr>
              <a:t>Included in the platform's overall revenue are transaction costs, service fees, and commissions.</a:t>
            </a:r>
          </a:p>
          <a:p>
            <a:pPr marL="342900" indent="-342900">
              <a:buFont typeface="+mj-lt"/>
              <a:buAutoNum type="arabicPeriod"/>
            </a:pPr>
            <a:endParaRPr lang="en-IN" sz="1400" dirty="0">
              <a:effectLst/>
            </a:endParaRPr>
          </a:p>
          <a:p>
            <a:pPr marL="342900" indent="-342900">
              <a:buFont typeface="+mj-lt"/>
              <a:buAutoNum type="arabicPeriod"/>
            </a:pPr>
            <a:r>
              <a:rPr lang="en-IN" sz="1400" dirty="0">
                <a:effectLst/>
              </a:rPr>
              <a:t>After operating costs like marketing, customer service, technology infrastructure, and administrative costs have been subtracted.</a:t>
            </a:r>
          </a:p>
          <a:p>
            <a:pPr marL="342900" indent="-342900">
              <a:buFont typeface="+mj-lt"/>
              <a:buAutoNum type="arabicPeriod"/>
            </a:pPr>
            <a:endParaRPr lang="en-IN" sz="1400" dirty="0">
              <a:effectLst/>
            </a:endParaRPr>
          </a:p>
          <a:p>
            <a:pPr marL="342900" indent="-342900">
              <a:buFont typeface="+mj-lt"/>
              <a:buAutoNum type="arabicPeriod"/>
            </a:pPr>
            <a:r>
              <a:rPr lang="en-IN" sz="1400" dirty="0">
                <a:effectLst/>
              </a:rPr>
              <a:t>The price paid to add a new user to the platform. It includes spending on marketing and advertising.</a:t>
            </a:r>
          </a:p>
          <a:p>
            <a:pPr marL="342900" indent="-342900">
              <a:buFont typeface="+mj-lt"/>
              <a:buAutoNum type="arabicPeriod"/>
            </a:pPr>
            <a:endParaRPr lang="en-IN" sz="1400" dirty="0">
              <a:effectLst/>
            </a:endParaRPr>
          </a:p>
          <a:p>
            <a:pPr marL="342900" indent="-342900">
              <a:buFont typeface="+mj-lt"/>
              <a:buAutoNum type="arabicPeriod"/>
            </a:pPr>
            <a:r>
              <a:rPr lang="en-IN" sz="1400" dirty="0">
                <a:effectLst/>
              </a:rPr>
              <a:t>Return on Investment (ROI): Calculates the profitability of platform investments. </a:t>
            </a:r>
          </a:p>
          <a:p>
            <a:endParaRPr lang="en-IN" sz="1400" dirty="0"/>
          </a:p>
          <a:p>
            <a:endParaRPr lang="en-IN" dirty="0"/>
          </a:p>
        </p:txBody>
      </p:sp>
    </p:spTree>
    <p:extLst>
      <p:ext uri="{BB962C8B-B14F-4D97-AF65-F5344CB8AC3E}">
        <p14:creationId xmlns:p14="http://schemas.microsoft.com/office/powerpoint/2010/main" val="8218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5410200" cy="369332"/>
          </a:xfrm>
        </p:spPr>
        <p:txBody>
          <a:bodyPr/>
          <a:lstStyle/>
          <a:p>
            <a:r>
              <a:rPr lang="en-IN" dirty="0">
                <a:solidFill>
                  <a:schemeClr val="tx1"/>
                </a:solidFill>
                <a:latin typeface="+mn-lt"/>
              </a:rPr>
              <a:t> Business Model Solution – Contd.,</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939540"/>
          </a:xfrm>
        </p:spPr>
        <p:txBody>
          <a:bodyPr/>
          <a:lstStyle/>
          <a:p>
            <a:r>
              <a:rPr lang="en-IN" sz="1400" dirty="0">
                <a:effectLst/>
              </a:rPr>
              <a:t>Partners:</a:t>
            </a:r>
          </a:p>
          <a:p>
            <a:endParaRPr lang="en-IN" sz="1400" dirty="0">
              <a:effectLst/>
            </a:endParaRPr>
          </a:p>
          <a:p>
            <a:pPr marL="342900" indent="-342900">
              <a:buFont typeface="+mj-lt"/>
              <a:buAutoNum type="arabicPeriod"/>
            </a:pPr>
            <a:r>
              <a:rPr lang="en-IN" sz="1400" dirty="0"/>
              <a:t>Collaborations between corporations and academic institutions can make employee/student carpooling programs easier to implement.</a:t>
            </a:r>
          </a:p>
          <a:p>
            <a:pPr marL="342900" indent="-342900">
              <a:buFont typeface="+mj-lt"/>
              <a:buAutoNum type="arabicPeriod"/>
            </a:pPr>
            <a:endParaRPr lang="en-IN" sz="1400" dirty="0"/>
          </a:p>
          <a:p>
            <a:pPr marL="342900" indent="-342900">
              <a:buFont typeface="+mj-lt"/>
              <a:buAutoNum type="arabicPeriod"/>
            </a:pPr>
            <a:r>
              <a:rPr lang="en-IN" sz="1400" dirty="0"/>
              <a:t>Municipalities and the government: Collaborations with regional authorities can offer assistance and incentives.</a:t>
            </a:r>
          </a:p>
          <a:p>
            <a:pPr marL="342900" indent="-342900">
              <a:buFont typeface="+mj-lt"/>
              <a:buAutoNum type="arabicPeriod"/>
            </a:pPr>
            <a:endParaRPr lang="en-IN" sz="1400" dirty="0"/>
          </a:p>
          <a:p>
            <a:pPr marL="342900" indent="-342900">
              <a:buFont typeface="+mj-lt"/>
              <a:buAutoNum type="arabicPeriod"/>
            </a:pPr>
            <a:r>
              <a:rPr lang="en-IN" sz="1400" dirty="0"/>
              <a:t>Partnerships with businesses that generate revenue.</a:t>
            </a:r>
          </a:p>
          <a:p>
            <a:r>
              <a:rPr lang="en-IN" sz="1400" dirty="0">
                <a:effectLst/>
              </a:rPr>
              <a:t> </a:t>
            </a:r>
          </a:p>
          <a:p>
            <a:r>
              <a:rPr lang="en-IN" sz="1400" dirty="0">
                <a:effectLst/>
              </a:rPr>
              <a:t>Concerns:</a:t>
            </a:r>
          </a:p>
          <a:p>
            <a:endParaRPr lang="en-IN" sz="1400" dirty="0">
              <a:effectLst/>
            </a:endParaRPr>
          </a:p>
          <a:p>
            <a:pPr marL="342900" indent="-342900">
              <a:buFont typeface="+mj-lt"/>
              <a:buAutoNum type="arabicPeriod"/>
            </a:pPr>
            <a:r>
              <a:rPr lang="en-IN" sz="1400" dirty="0"/>
              <a:t>User Security: It is of utmost importance to guarantee users' safety and security during their shared rides.</a:t>
            </a:r>
          </a:p>
          <a:p>
            <a:pPr marL="342900" indent="-342900">
              <a:buFont typeface="+mj-lt"/>
              <a:buAutoNum type="arabicPeriod"/>
            </a:pPr>
            <a:endParaRPr lang="en-IN" sz="1400" dirty="0"/>
          </a:p>
          <a:p>
            <a:pPr marL="342900" indent="-342900">
              <a:buFont typeface="+mj-lt"/>
              <a:buAutoNum type="arabicPeriod"/>
            </a:pPr>
            <a:r>
              <a:rPr lang="en-IN" sz="1400" dirty="0"/>
              <a:t>Legal and Regulatory Compliance: For the platform to function, it is crucial to abide by regional laws and transportation regulations.</a:t>
            </a:r>
          </a:p>
          <a:p>
            <a:endParaRPr lang="en-IN" sz="1400" dirty="0"/>
          </a:p>
          <a:p>
            <a:endParaRPr lang="en-IN" dirty="0"/>
          </a:p>
        </p:txBody>
      </p:sp>
    </p:spTree>
    <p:extLst>
      <p:ext uri="{BB962C8B-B14F-4D97-AF65-F5344CB8AC3E}">
        <p14:creationId xmlns:p14="http://schemas.microsoft.com/office/powerpoint/2010/main" val="384388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3962400" cy="738664"/>
          </a:xfrm>
        </p:spPr>
        <p:txBody>
          <a:bodyPr/>
          <a:lstStyle/>
          <a:p>
            <a:r>
              <a:rPr lang="en-IN" dirty="0">
                <a:solidFill>
                  <a:schemeClr val="tx1"/>
                </a:solidFill>
                <a:latin typeface="+mn-lt"/>
              </a:rPr>
              <a:t> Requirement Design - MVP</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1" y="689633"/>
            <a:ext cx="8213318" cy="215444"/>
          </a:xfrm>
        </p:spPr>
        <p:txBody>
          <a:bodyPr/>
          <a:lstStyle/>
          <a:p>
            <a:pPr marL="285750" indent="-285750">
              <a:buFont typeface="Arial" panose="020B0604020202020204" pitchFamily="34" charset="0"/>
              <a:buChar char="•"/>
            </a:pPr>
            <a:r>
              <a:rPr lang="en-IN" sz="1400" dirty="0"/>
              <a:t>Application Requirements for the minimum viable product.</a:t>
            </a:r>
          </a:p>
        </p:txBody>
      </p:sp>
      <p:graphicFrame>
        <p:nvGraphicFramePr>
          <p:cNvPr id="4" name="Table 3">
            <a:extLst>
              <a:ext uri="{FF2B5EF4-FFF2-40B4-BE49-F238E27FC236}">
                <a16:creationId xmlns:a16="http://schemas.microsoft.com/office/drawing/2014/main" id="{AEF6C666-345A-0362-E929-F3B629F93194}"/>
              </a:ext>
            </a:extLst>
          </p:cNvPr>
          <p:cNvGraphicFramePr>
            <a:graphicFrameLocks noGrp="1"/>
          </p:cNvGraphicFramePr>
          <p:nvPr>
            <p:extLst>
              <p:ext uri="{D42A27DB-BD31-4B8C-83A1-F6EECF244321}">
                <p14:modId xmlns:p14="http://schemas.microsoft.com/office/powerpoint/2010/main" val="2676018621"/>
              </p:ext>
            </p:extLst>
          </p:nvPr>
        </p:nvGraphicFramePr>
        <p:xfrm>
          <a:off x="465340" y="971551"/>
          <a:ext cx="8213319" cy="3721386"/>
        </p:xfrm>
        <a:graphic>
          <a:graphicData uri="http://schemas.openxmlformats.org/drawingml/2006/table">
            <a:tbl>
              <a:tblPr>
                <a:tableStyleId>{5C22544A-7EE6-4342-B048-85BDC9FD1C3A}</a:tableStyleId>
              </a:tblPr>
              <a:tblGrid>
                <a:gridCol w="777210">
                  <a:extLst>
                    <a:ext uri="{9D8B030D-6E8A-4147-A177-3AD203B41FA5}">
                      <a16:colId xmlns:a16="http://schemas.microsoft.com/office/drawing/2014/main" val="2477148260"/>
                    </a:ext>
                  </a:extLst>
                </a:gridCol>
                <a:gridCol w="2979301">
                  <a:extLst>
                    <a:ext uri="{9D8B030D-6E8A-4147-A177-3AD203B41FA5}">
                      <a16:colId xmlns:a16="http://schemas.microsoft.com/office/drawing/2014/main" val="2104119186"/>
                    </a:ext>
                  </a:extLst>
                </a:gridCol>
                <a:gridCol w="4456808">
                  <a:extLst>
                    <a:ext uri="{9D8B030D-6E8A-4147-A177-3AD203B41FA5}">
                      <a16:colId xmlns:a16="http://schemas.microsoft.com/office/drawing/2014/main" val="2858171186"/>
                    </a:ext>
                  </a:extLst>
                </a:gridCol>
              </a:tblGrid>
              <a:tr h="293827">
                <a:tc>
                  <a:txBody>
                    <a:bodyPr/>
                    <a:lstStyle/>
                    <a:p>
                      <a:pPr lvl="0" algn="ctr" fontAlgn="b"/>
                      <a:r>
                        <a:rPr lang="en-IN" sz="1100" u="none" strike="noStrike" dirty="0">
                          <a:effectLst/>
                        </a:rPr>
                        <a:t>S.no</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MVP Requirements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Description</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3887579"/>
                  </a:ext>
                </a:extLst>
              </a:tr>
              <a:tr h="202189">
                <a:tc>
                  <a:txBody>
                    <a:bodyPr/>
                    <a:lstStyle/>
                    <a:p>
                      <a:pPr algn="ctr" fontAlgn="t"/>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a:effectLst/>
                        </a:rPr>
                        <a:t>User Registration and Authentication</a:t>
                      </a:r>
                      <a:endParaRPr lang="en-IN"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Signup and login by following the authentication process.</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44439517"/>
                  </a:ext>
                </a:extLst>
              </a:tr>
              <a:tr h="404380">
                <a:tc>
                  <a:txBody>
                    <a:bodyPr/>
                    <a:lstStyle/>
                    <a:p>
                      <a:pPr algn="ctr" fontAlgn="t"/>
                      <a:r>
                        <a:rPr lang="en-IN" sz="1100" b="0" i="0" u="none" strike="noStrike" dirty="0">
                          <a:solidFill>
                            <a:srgbClr val="000000"/>
                          </a:solidFill>
                          <a:effectLst/>
                          <a:latin typeface="Calibri" panose="020F0502020204030204" pitchFamily="34" charset="0"/>
                        </a:rPr>
                        <a:t>2</a:t>
                      </a:r>
                    </a:p>
                  </a:txBody>
                  <a:tcPr marL="9525" marR="9525" marT="9525" marB="0"/>
                </a:tc>
                <a:tc>
                  <a:txBody>
                    <a:bodyPr/>
                    <a:lstStyle/>
                    <a:p>
                      <a:pPr algn="l" fontAlgn="t"/>
                      <a:r>
                        <a:rPr lang="en-IN" sz="1100" b="0" i="0" u="none" strike="noStrike" dirty="0">
                          <a:solidFill>
                            <a:srgbClr val="000000"/>
                          </a:solidFill>
                          <a:effectLst/>
                          <a:latin typeface="Calibri" panose="020F0502020204030204" pitchFamily="34" charset="0"/>
                        </a:rPr>
                        <a:t>Ride Creation</a:t>
                      </a:r>
                    </a:p>
                  </a:txBody>
                  <a:tcPr marL="9525" marR="9525" marT="9525" marB="0"/>
                </a:tc>
                <a:tc>
                  <a:txBody>
                    <a:bodyPr/>
                    <a:lstStyle/>
                    <a:p>
                      <a:pPr algn="l" fontAlgn="t"/>
                      <a:r>
                        <a:rPr lang="en-IN" sz="1100" b="0" i="0" u="none" strike="noStrike" dirty="0">
                          <a:solidFill>
                            <a:srgbClr val="000000"/>
                          </a:solidFill>
                          <a:effectLst/>
                          <a:latin typeface="Calibri" panose="020F0502020204030204" pitchFamily="34" charset="0"/>
                        </a:rPr>
                        <a:t>Car owner or driver creates the rides specifying the starting and the destination, date, time.</a:t>
                      </a:r>
                    </a:p>
                  </a:txBody>
                  <a:tcPr marL="9525" marR="9525" marT="9525" marB="0"/>
                </a:tc>
                <a:extLst>
                  <a:ext uri="{0D108BD9-81ED-4DB2-BD59-A6C34878D82A}">
                    <a16:rowId xmlns:a16="http://schemas.microsoft.com/office/drawing/2014/main" val="498106101"/>
                  </a:ext>
                </a:extLst>
              </a:tr>
              <a:tr h="404380">
                <a:tc>
                  <a:txBody>
                    <a:bodyPr/>
                    <a:lstStyle/>
                    <a:p>
                      <a:pPr algn="ctr" fontAlgn="t"/>
                      <a:r>
                        <a:rPr lang="en-IN" sz="1100" b="0" i="0" u="none" strike="noStrike" dirty="0">
                          <a:solidFill>
                            <a:srgbClr val="000000"/>
                          </a:solidFill>
                          <a:effectLst/>
                          <a:latin typeface="Calibri" panose="020F0502020204030204" pitchFamily="34" charset="0"/>
                        </a:rPr>
                        <a:t>3</a:t>
                      </a:r>
                    </a:p>
                  </a:txBody>
                  <a:tcPr marL="9525" marR="9525" marT="9525" marB="0"/>
                </a:tc>
                <a:tc>
                  <a:txBody>
                    <a:bodyPr/>
                    <a:lstStyle/>
                    <a:p>
                      <a:pPr algn="l" fontAlgn="t"/>
                      <a:r>
                        <a:rPr lang="en-IN" sz="1100" u="none" strike="noStrike" dirty="0">
                          <a:effectLst/>
                        </a:rPr>
                        <a:t>Ride Requests</a:t>
                      </a:r>
                      <a:endParaRPr lang="en-IN"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Passenger creates the ride requests by specifying the starting and the destination, date, time.</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45871479"/>
                  </a:ext>
                </a:extLst>
              </a:tr>
              <a:tr h="405850">
                <a:tc>
                  <a:txBody>
                    <a:bodyPr/>
                    <a:lstStyle/>
                    <a:p>
                      <a:pPr algn="ctr" fontAlgn="t"/>
                      <a:r>
                        <a:rPr lang="en-IN" sz="1100" b="0" i="0" u="none" strike="noStrike" dirty="0">
                          <a:solidFill>
                            <a:srgbClr val="000000"/>
                          </a:solidFill>
                          <a:effectLst/>
                          <a:latin typeface="Calibri" panose="020F0502020204030204" pitchFamily="34" charset="0"/>
                        </a:rPr>
                        <a:t>4</a:t>
                      </a:r>
                    </a:p>
                  </a:txBody>
                  <a:tcPr marL="9525" marR="9525" marT="9525" marB="0"/>
                </a:tc>
                <a:tc>
                  <a:txBody>
                    <a:bodyPr/>
                    <a:lstStyle/>
                    <a:p>
                      <a:pPr algn="l" fontAlgn="t"/>
                      <a:r>
                        <a:rPr lang="en-IN" sz="1100" u="none" strike="noStrike" dirty="0">
                          <a:effectLst/>
                        </a:rPr>
                        <a:t>Matching and Notifications</a:t>
                      </a:r>
                      <a:endParaRPr lang="en-IN"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Algorithm-based matching of ride requests with available ride offers.</a:t>
                      </a:r>
                      <a:br>
                        <a:rPr lang="en-IN" sz="1100" u="none" strike="noStrike" dirty="0">
                          <a:effectLst/>
                        </a:rPr>
                      </a:br>
                      <a:r>
                        <a:rPr lang="en-IN" sz="1100" u="none" strike="noStrike" dirty="0">
                          <a:effectLst/>
                        </a:rPr>
                        <a:t>Notify users when a match is found.</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764354391"/>
                  </a:ext>
                </a:extLst>
              </a:tr>
              <a:tr h="404380">
                <a:tc>
                  <a:txBody>
                    <a:bodyPr/>
                    <a:lstStyle/>
                    <a:p>
                      <a:pPr algn="ctr" fontAlgn="t"/>
                      <a:r>
                        <a:rPr lang="en-IN" sz="11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IN" sz="1100" b="0" i="0" u="none" strike="noStrike" dirty="0">
                          <a:solidFill>
                            <a:srgbClr val="000000"/>
                          </a:solidFill>
                          <a:effectLst/>
                          <a:latin typeface="Calibri" panose="020F0502020204030204" pitchFamily="34" charset="0"/>
                        </a:rPr>
                        <a:t>Chat functionality</a:t>
                      </a:r>
                    </a:p>
                  </a:txBody>
                  <a:tcPr marL="9525" marR="9525" marT="9525" marB="0"/>
                </a:tc>
                <a:tc>
                  <a:txBody>
                    <a:bodyPr/>
                    <a:lstStyle/>
                    <a:p>
                      <a:pPr algn="l" fontAlgn="t"/>
                      <a:r>
                        <a:rPr lang="en-IN" sz="1100" u="none" strike="noStrike" dirty="0">
                          <a:effectLst/>
                        </a:rPr>
                        <a:t>In-app messaging or chat functionality to communicate with matched ride partners.</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403952415"/>
                  </a:ext>
                </a:extLst>
              </a:tr>
              <a:tr h="404380">
                <a:tc>
                  <a:txBody>
                    <a:bodyPr/>
                    <a:lstStyle/>
                    <a:p>
                      <a:pPr algn="ctr" fontAlgn="t"/>
                      <a:r>
                        <a:rPr lang="en-IN" sz="11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IN" sz="1100" u="none" strike="noStrike">
                          <a:effectLst/>
                        </a:rPr>
                        <a:t>Payment Integration</a:t>
                      </a:r>
                      <a:endParaRPr lang="en-IN"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Integration of a payment gateway, provision to show transactions and their receipts.</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30746951"/>
                  </a:ext>
                </a:extLst>
              </a:tr>
              <a:tr h="202189">
                <a:tc>
                  <a:txBody>
                    <a:bodyPr/>
                    <a:lstStyle/>
                    <a:p>
                      <a:pPr algn="ctr" fontAlgn="t"/>
                      <a:r>
                        <a:rPr lang="en-IN" sz="11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IN" sz="1100" u="none" strike="noStrike">
                          <a:effectLst/>
                        </a:rPr>
                        <a:t>User Profile and Preferences</a:t>
                      </a:r>
                      <a:endParaRPr lang="en-IN"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Creation and management of user profiles.</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167477650"/>
                  </a:ext>
                </a:extLst>
              </a:tr>
              <a:tr h="332392">
                <a:tc>
                  <a:txBody>
                    <a:bodyPr/>
                    <a:lstStyle/>
                    <a:p>
                      <a:pPr algn="ctr" fontAlgn="t"/>
                      <a:r>
                        <a:rPr lang="en-IN" sz="1100" b="0" i="0" u="none" strike="noStrike" dirty="0">
                          <a:solidFill>
                            <a:srgbClr val="000000"/>
                          </a:solidFill>
                          <a:effectLst/>
                          <a:latin typeface="Calibri" panose="020F0502020204030204" pitchFamily="34" charset="0"/>
                        </a:rPr>
                        <a:t>8</a:t>
                      </a:r>
                    </a:p>
                  </a:txBody>
                  <a:tcPr marL="9525" marR="9525" marT="9525" marB="0"/>
                </a:tc>
                <a:tc>
                  <a:txBody>
                    <a:bodyPr/>
                    <a:lstStyle/>
                    <a:p>
                      <a:pPr algn="l" fontAlgn="t"/>
                      <a:r>
                        <a:rPr lang="en-IN" sz="1100" u="none" strike="noStrike" dirty="0">
                          <a:effectLst/>
                        </a:rPr>
                        <a:t>Dashboard</a:t>
                      </a:r>
                      <a:endParaRPr lang="en-IN"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Overview of upcoming and past rides with details.</a:t>
                      </a:r>
                      <a:br>
                        <a:rPr lang="en-IN" sz="1100" u="none" strike="noStrike" dirty="0">
                          <a:effectLst/>
                        </a:rPr>
                      </a:b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308108640"/>
                  </a:ext>
                </a:extLst>
              </a:tr>
              <a:tr h="271240">
                <a:tc>
                  <a:txBody>
                    <a:bodyPr/>
                    <a:lstStyle/>
                    <a:p>
                      <a:pPr algn="ctr" fontAlgn="t"/>
                      <a:r>
                        <a:rPr lang="en-IN" sz="1100" b="0" i="0" u="none" strike="noStrike" dirty="0">
                          <a:solidFill>
                            <a:srgbClr val="000000"/>
                          </a:solidFill>
                          <a:effectLst/>
                          <a:latin typeface="Calibri" panose="020F0502020204030204" pitchFamily="34" charset="0"/>
                        </a:rPr>
                        <a:t>9</a:t>
                      </a:r>
                    </a:p>
                  </a:txBody>
                  <a:tcPr marL="9525" marR="9525" marT="9525" marB="0"/>
                </a:tc>
                <a:tc>
                  <a:txBody>
                    <a:bodyPr/>
                    <a:lstStyle/>
                    <a:p>
                      <a:pPr algn="l" fontAlgn="t"/>
                      <a:r>
                        <a:rPr lang="en-IN" sz="1100" u="none" strike="noStrike" dirty="0">
                          <a:effectLst/>
                        </a:rPr>
                        <a:t>Manage Bookings</a:t>
                      </a:r>
                      <a:endParaRPr lang="en-IN"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100" u="none" strike="noStrike" dirty="0">
                          <a:effectLst/>
                        </a:rPr>
                        <a:t>Ability to manage bookings, including cancellations or modifications.</a:t>
                      </a:r>
                      <a:endParaRPr lang="en-IN"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80017482"/>
                  </a:ext>
                </a:extLst>
              </a:tr>
              <a:tr h="383766">
                <a:tc>
                  <a:txBody>
                    <a:bodyPr/>
                    <a:lstStyle/>
                    <a:p>
                      <a:pPr algn="ctr" fontAlgn="t"/>
                      <a:r>
                        <a:rPr lang="en-IN" sz="1100" b="0" i="0" u="none" strike="noStrike" dirty="0">
                          <a:solidFill>
                            <a:srgbClr val="000000"/>
                          </a:solidFill>
                          <a:effectLst/>
                          <a:latin typeface="Calibri" panose="020F0502020204030204" pitchFamily="34" charset="0"/>
                        </a:rPr>
                        <a:t>10</a:t>
                      </a:r>
                    </a:p>
                  </a:txBody>
                  <a:tcPr marL="9525" marR="9525" marT="9525" marB="0"/>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n-IN" sz="1100" dirty="0">
                          <a:effectLst/>
                        </a:rPr>
                        <a:t>Ratings and Reviews:</a:t>
                      </a:r>
                    </a:p>
                    <a:p>
                      <a:pPr algn="l" fontAlgn="t"/>
                      <a:endParaRPr lang="en-IN" sz="1100" b="0" i="0" u="none" strike="noStrike" dirty="0">
                        <a:solidFill>
                          <a:srgbClr val="000000"/>
                        </a:solidFill>
                        <a:effectLst/>
                        <a:latin typeface="Calibri" panose="020F0502020204030204" pitchFamily="34" charset="0"/>
                      </a:endParaRPr>
                    </a:p>
                  </a:txBody>
                  <a:tcPr marL="9525" marR="9525" marT="9525" marB="0"/>
                </a:tc>
                <a:tc>
                  <a:txBody>
                    <a:bodyPr/>
                    <a:lstStyle/>
                    <a:p>
                      <a:r>
                        <a:rPr lang="en-IN" sz="1100" dirty="0"/>
                        <a:t>Ability to rate and provide feedback on ride experiences.</a:t>
                      </a:r>
                    </a:p>
                  </a:txBody>
                  <a:tcPr marL="9525" marR="9525" marT="9525" marB="0"/>
                </a:tc>
                <a:extLst>
                  <a:ext uri="{0D108BD9-81ED-4DB2-BD59-A6C34878D82A}">
                    <a16:rowId xmlns:a16="http://schemas.microsoft.com/office/drawing/2014/main" val="3492732816"/>
                  </a:ext>
                </a:extLst>
              </a:tr>
            </a:tbl>
          </a:graphicData>
        </a:graphic>
      </p:graphicFrame>
    </p:spTree>
    <p:extLst>
      <p:ext uri="{BB962C8B-B14F-4D97-AF65-F5344CB8AC3E}">
        <p14:creationId xmlns:p14="http://schemas.microsoft.com/office/powerpoint/2010/main" val="20413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5257800" cy="738664"/>
          </a:xfrm>
        </p:spPr>
        <p:txBody>
          <a:bodyPr/>
          <a:lstStyle/>
          <a:p>
            <a:r>
              <a:rPr lang="en-IN" dirty="0">
                <a:solidFill>
                  <a:schemeClr val="tx1"/>
                </a:solidFill>
                <a:latin typeface="+mn-lt"/>
              </a:rPr>
              <a:t> High-level Backlog &amp; Release roadmap</a:t>
            </a:r>
          </a:p>
        </p:txBody>
      </p:sp>
      <p:graphicFrame>
        <p:nvGraphicFramePr>
          <p:cNvPr id="4" name="Table 3">
            <a:extLst>
              <a:ext uri="{FF2B5EF4-FFF2-40B4-BE49-F238E27FC236}">
                <a16:creationId xmlns:a16="http://schemas.microsoft.com/office/drawing/2014/main" id="{9236D44D-7446-464B-F614-932745A4B213}"/>
              </a:ext>
            </a:extLst>
          </p:cNvPr>
          <p:cNvGraphicFramePr>
            <a:graphicFrameLocks noGrp="1"/>
          </p:cNvGraphicFramePr>
          <p:nvPr>
            <p:extLst>
              <p:ext uri="{D42A27DB-BD31-4B8C-83A1-F6EECF244321}">
                <p14:modId xmlns:p14="http://schemas.microsoft.com/office/powerpoint/2010/main" val="1775585868"/>
              </p:ext>
            </p:extLst>
          </p:nvPr>
        </p:nvGraphicFramePr>
        <p:xfrm>
          <a:off x="457200" y="500565"/>
          <a:ext cx="8229600" cy="4239338"/>
        </p:xfrm>
        <a:graphic>
          <a:graphicData uri="http://schemas.openxmlformats.org/drawingml/2006/table">
            <a:tbl>
              <a:tblPr>
                <a:tableStyleId>{5C22544A-7EE6-4342-B048-85BDC9FD1C3A}</a:tableStyleId>
              </a:tblPr>
              <a:tblGrid>
                <a:gridCol w="767055">
                  <a:extLst>
                    <a:ext uri="{9D8B030D-6E8A-4147-A177-3AD203B41FA5}">
                      <a16:colId xmlns:a16="http://schemas.microsoft.com/office/drawing/2014/main" val="1355634447"/>
                    </a:ext>
                  </a:extLst>
                </a:gridCol>
                <a:gridCol w="6682488">
                  <a:extLst>
                    <a:ext uri="{9D8B030D-6E8A-4147-A177-3AD203B41FA5}">
                      <a16:colId xmlns:a16="http://schemas.microsoft.com/office/drawing/2014/main" val="26501537"/>
                    </a:ext>
                  </a:extLst>
                </a:gridCol>
                <a:gridCol w="780057">
                  <a:extLst>
                    <a:ext uri="{9D8B030D-6E8A-4147-A177-3AD203B41FA5}">
                      <a16:colId xmlns:a16="http://schemas.microsoft.com/office/drawing/2014/main" val="3771047664"/>
                    </a:ext>
                  </a:extLst>
                </a:gridCol>
              </a:tblGrid>
              <a:tr h="291650">
                <a:tc>
                  <a:txBody>
                    <a:bodyPr/>
                    <a:lstStyle/>
                    <a:p>
                      <a:pPr algn="ctr" fontAlgn="b"/>
                      <a:endParaRPr lang="en-IN" sz="1100" b="0" i="0" u="none" strike="noStrike" dirty="0">
                        <a:solidFill>
                          <a:srgbClr val="000000"/>
                        </a:solidFill>
                        <a:effectLst/>
                        <a:latin typeface="Calibri" panose="020F0502020204030204" pitchFamily="34" charset="0"/>
                      </a:endParaRPr>
                    </a:p>
                  </a:txBody>
                  <a:tcPr marL="7029" marR="7029" marT="7029" marB="0" anchor="b"/>
                </a:tc>
                <a:tc>
                  <a:txBody>
                    <a:bodyPr/>
                    <a:lstStyle/>
                    <a:p>
                      <a:pPr algn="ctr" fontAlgn="t"/>
                      <a:r>
                        <a:rPr lang="en-IN" sz="1100" u="none" strike="noStrike" dirty="0">
                          <a:effectLst/>
                        </a:rPr>
                        <a:t>Milestone 1</a:t>
                      </a:r>
                      <a:endParaRPr lang="en-IN" sz="1100" b="0" i="0" u="none" strike="noStrike" dirty="0">
                        <a:solidFill>
                          <a:srgbClr val="000000"/>
                        </a:solidFill>
                        <a:effectLst/>
                        <a:latin typeface="Calibri" panose="020F0502020204030204" pitchFamily="34" charset="0"/>
                      </a:endParaRPr>
                    </a:p>
                  </a:txBody>
                  <a:tcPr marL="7029" marR="7029" marT="7029" marB="0"/>
                </a:tc>
                <a:tc>
                  <a:txBody>
                    <a:bodyPr/>
                    <a:lstStyle/>
                    <a:p>
                      <a:pPr algn="l" fontAlgn="t"/>
                      <a:r>
                        <a:rPr lang="en-IN" sz="1100" u="none" strike="noStrike">
                          <a:effectLst/>
                        </a:rPr>
                        <a:t>Priority</a:t>
                      </a:r>
                      <a:endParaRPr lang="en-IN" sz="1100" b="0" i="0" u="none" strike="noStrike">
                        <a:solidFill>
                          <a:srgbClr val="000000"/>
                        </a:solidFill>
                        <a:effectLst/>
                        <a:latin typeface="Calibri" panose="020F0502020204030204" pitchFamily="34" charset="0"/>
                      </a:endParaRPr>
                    </a:p>
                  </a:txBody>
                  <a:tcPr marL="7029" marR="7029" marT="7029" marB="0"/>
                </a:tc>
                <a:extLst>
                  <a:ext uri="{0D108BD9-81ED-4DB2-BD59-A6C34878D82A}">
                    <a16:rowId xmlns:a16="http://schemas.microsoft.com/office/drawing/2014/main" val="2026879293"/>
                  </a:ext>
                </a:extLst>
              </a:tr>
              <a:tr h="923139">
                <a:tc>
                  <a:txBody>
                    <a:bodyPr/>
                    <a:lstStyle/>
                    <a:p>
                      <a:pPr algn="ctr" fontAlgn="t"/>
                      <a:r>
                        <a:rPr lang="en-IN" sz="1100" u="none" strike="noStrike" dirty="0">
                          <a:effectLst/>
                        </a:rPr>
                        <a:t>Application Features</a:t>
                      </a:r>
                      <a:endParaRPr lang="en-IN" sz="1100" b="0" i="0" u="none" strike="noStrike" dirty="0">
                        <a:solidFill>
                          <a:srgbClr val="000000"/>
                        </a:solidFill>
                        <a:effectLst/>
                        <a:latin typeface="Calibri" panose="020F0502020204030204" pitchFamily="34" charset="0"/>
                      </a:endParaRPr>
                    </a:p>
                  </a:txBody>
                  <a:tcPr marL="7029" marR="7029" marT="7029" marB="0"/>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n-IN" sz="1100" u="none" strike="noStrike" dirty="0">
                          <a:effectLst/>
                        </a:rPr>
                        <a:t>  1. User Registration and Authentication</a:t>
                      </a:r>
                      <a:br>
                        <a:rPr lang="en-IN" sz="1100" u="none" strike="noStrike" dirty="0">
                          <a:effectLst/>
                        </a:rPr>
                      </a:br>
                      <a:r>
                        <a:rPr lang="en-IN" sz="1100" u="none" strike="noStrike" dirty="0">
                          <a:effectLst/>
                        </a:rPr>
                        <a:t>  2. User profile and preferences</a:t>
                      </a:r>
                      <a:br>
                        <a:rPr lang="en-IN" sz="1100" u="none" strike="noStrike" dirty="0">
                          <a:effectLst/>
                        </a:rPr>
                      </a:br>
                      <a:r>
                        <a:rPr lang="en-IN" sz="1100" u="none" strike="noStrike" dirty="0">
                          <a:effectLst/>
                        </a:rPr>
                        <a:t>  3. Ride Creation</a:t>
                      </a:r>
                      <a:br>
                        <a:rPr lang="en-IN" sz="1100" u="none" strike="noStrike" dirty="0">
                          <a:effectLst/>
                        </a:rPr>
                      </a:br>
                      <a:r>
                        <a:rPr lang="en-IN" sz="1100" u="none" strike="noStrike" dirty="0">
                          <a:effectLst/>
                        </a:rPr>
                        <a:t>  4. Ride Requests</a:t>
                      </a:r>
                      <a:br>
                        <a:rPr lang="en-IN" sz="1100" u="none" strike="noStrike" dirty="0">
                          <a:effectLst/>
                        </a:rPr>
                      </a:br>
                      <a:r>
                        <a:rPr lang="en-IN" sz="1100" u="none" strike="noStrike" dirty="0">
                          <a:effectLst/>
                        </a:rPr>
                        <a:t>  5. Matching and Notifications</a:t>
                      </a:r>
                      <a:endParaRPr lang="en-IN" sz="1100" b="0" i="0" u="none" strike="noStrike" dirty="0">
                        <a:solidFill>
                          <a:srgbClr val="000000"/>
                        </a:solidFill>
                        <a:effectLst/>
                        <a:latin typeface="Calibri" panose="020F0502020204030204" pitchFamily="34" charset="0"/>
                      </a:endParaRPr>
                    </a:p>
                  </a:txBody>
                  <a:tcPr marL="7029" marR="7029" marT="7029" marB="0"/>
                </a:tc>
                <a:tc>
                  <a:txBody>
                    <a:bodyPr/>
                    <a:lstStyle/>
                    <a:p>
                      <a:pPr algn="l" fontAlgn="t"/>
                      <a:r>
                        <a:rPr lang="en-IN" sz="1100" u="none" strike="noStrike">
                          <a:effectLst/>
                        </a:rPr>
                        <a:t>Priority 1</a:t>
                      </a:r>
                      <a:endParaRPr lang="en-IN" sz="1100" b="0" i="0" u="none" strike="noStrike">
                        <a:solidFill>
                          <a:srgbClr val="000000"/>
                        </a:solidFill>
                        <a:effectLst/>
                        <a:latin typeface="Calibri" panose="020F0502020204030204" pitchFamily="34" charset="0"/>
                      </a:endParaRPr>
                    </a:p>
                  </a:txBody>
                  <a:tcPr marL="7029" marR="7029" marT="7029" marB="0"/>
                </a:tc>
                <a:extLst>
                  <a:ext uri="{0D108BD9-81ED-4DB2-BD59-A6C34878D82A}">
                    <a16:rowId xmlns:a16="http://schemas.microsoft.com/office/drawing/2014/main" val="2648467060"/>
                  </a:ext>
                </a:extLst>
              </a:tr>
              <a:tr h="2987878">
                <a:tc>
                  <a:txBody>
                    <a:bodyPr/>
                    <a:lstStyle/>
                    <a:p>
                      <a:pPr algn="ctr" fontAlgn="t"/>
                      <a:r>
                        <a:rPr lang="en-IN" sz="1100" u="none" strike="noStrike" dirty="0">
                          <a:effectLst/>
                        </a:rPr>
                        <a:t>Notes</a:t>
                      </a:r>
                      <a:endParaRPr lang="en-IN" sz="1100" b="0" i="0" u="none" strike="noStrike" dirty="0">
                        <a:solidFill>
                          <a:srgbClr val="000000"/>
                        </a:solidFill>
                        <a:effectLst/>
                        <a:latin typeface="Calibri" panose="020F0502020204030204" pitchFamily="34" charset="0"/>
                      </a:endParaRPr>
                    </a:p>
                  </a:txBody>
                  <a:tcPr marL="7029" marR="7029" marT="7029" marB="0"/>
                </a:tc>
                <a:tc>
                  <a:txBody>
                    <a:bodyPr/>
                    <a:lstStyle/>
                    <a:p>
                      <a:pPr marL="0" marR="0" lvl="0" indent="0" algn="l" defTabSz="914400" eaLnBrk="1" fontAlgn="t" latinLnBrk="0" hangingPunct="1">
                        <a:lnSpc>
                          <a:spcPct val="100000"/>
                        </a:lnSpc>
                        <a:spcBef>
                          <a:spcPts val="0"/>
                        </a:spcBef>
                        <a:spcAft>
                          <a:spcPts val="0"/>
                        </a:spcAft>
                        <a:buClrTx/>
                        <a:buSzTx/>
                        <a:buFontTx/>
                        <a:buNone/>
                        <a:tabLst/>
                        <a:defRPr/>
                      </a:pPr>
                      <a:r>
                        <a:rPr lang="en-IN" sz="1100" u="none" strike="noStrike" dirty="0">
                          <a:effectLst/>
                        </a:rPr>
                        <a:t>1. Feature Description</a:t>
                      </a:r>
                      <a:br>
                        <a:rPr lang="en-IN" sz="1100" u="none" strike="noStrike" dirty="0">
                          <a:effectLst/>
                        </a:rPr>
                      </a:br>
                      <a:r>
                        <a:rPr lang="en-IN" sz="1100" u="none" strike="noStrike" dirty="0">
                          <a:effectLst/>
                        </a:rPr>
                        <a:t>    a. Users to sign up using their email or social media accounts.</a:t>
                      </a:r>
                      <a:br>
                        <a:rPr lang="en-IN" sz="1100" u="none" strike="noStrike" dirty="0">
                          <a:effectLst/>
                        </a:rPr>
                      </a:br>
                      <a:r>
                        <a:rPr lang="en-IN" sz="1100" u="none" strike="noStrike" dirty="0">
                          <a:effectLst/>
                        </a:rPr>
                        <a:t>    b. Account verification mechanisms to ensure the authenticity of user profiles.</a:t>
                      </a:r>
                      <a:br>
                        <a:rPr lang="en-IN" sz="1100" u="none" strike="noStrike" dirty="0">
                          <a:effectLst/>
                        </a:rPr>
                      </a:br>
                      <a:r>
                        <a:rPr lang="en-IN" sz="1100" u="none" strike="noStrike" dirty="0">
                          <a:effectLst/>
                        </a:rPr>
                        <a:t>    c. Password encryption and other security measures to protect user accounts and personal information.</a:t>
                      </a:r>
                      <a:br>
                        <a:rPr lang="en-IN" sz="1100" u="none" strike="noStrike" dirty="0">
                          <a:effectLst/>
                        </a:rPr>
                      </a:br>
                      <a:r>
                        <a:rPr lang="en-IN" sz="1100" u="none" strike="noStrike" dirty="0">
                          <a:effectLst/>
                        </a:rPr>
                        <a:t>2. Feature Description</a:t>
                      </a:r>
                      <a:br>
                        <a:rPr lang="en-IN" sz="1100" u="none" strike="noStrike" dirty="0">
                          <a:effectLst/>
                        </a:rPr>
                      </a:br>
                      <a:r>
                        <a:rPr lang="en-IN" sz="1100" u="none" strike="noStrike" dirty="0">
                          <a:effectLst/>
                        </a:rPr>
                        <a:t>    a. Users to add personal information, profile pictures, and vehicle details.</a:t>
                      </a:r>
                      <a:br>
                        <a:rPr lang="en-IN" sz="1100" u="none" strike="noStrike" dirty="0">
                          <a:effectLst/>
                        </a:rPr>
                      </a:br>
                      <a:r>
                        <a:rPr lang="en-IN" sz="1100" u="none" strike="noStrike" dirty="0">
                          <a:effectLst/>
                        </a:rPr>
                        <a:t>    b. Submit KYC documents.</a:t>
                      </a:r>
                      <a:br>
                        <a:rPr lang="en-IN" sz="1100" u="none" strike="noStrike" dirty="0">
                          <a:effectLst/>
                        </a:rPr>
                      </a:br>
                      <a:r>
                        <a:rPr lang="en-IN" sz="1100" u="none" strike="noStrike" dirty="0">
                          <a:effectLst/>
                        </a:rPr>
                        <a:t>    c. Privacy settings </a:t>
                      </a:r>
                      <a:br>
                        <a:rPr lang="en-IN" sz="1100" u="none" strike="noStrike" dirty="0">
                          <a:effectLst/>
                        </a:rPr>
                      </a:br>
                      <a:r>
                        <a:rPr lang="en-IN" sz="1100" u="none" strike="noStrike" dirty="0">
                          <a:effectLst/>
                        </a:rPr>
                        <a:t>3. Feature Description</a:t>
                      </a:r>
                      <a:br>
                        <a:rPr lang="en-IN" sz="1100" u="none" strike="noStrike" dirty="0">
                          <a:effectLst/>
                        </a:rPr>
                      </a:br>
                      <a:r>
                        <a:rPr lang="en-IN" sz="1100" u="none" strike="noStrike" dirty="0">
                          <a:effectLst/>
                        </a:rPr>
                        <a:t>    a. Car owner or driver creates the ride requests by specifying the starting and the destination, date, time.</a:t>
                      </a:r>
                      <a:br>
                        <a:rPr lang="en-IN" sz="1100" u="none" strike="noStrike" dirty="0">
                          <a:effectLst/>
                        </a:rPr>
                      </a:br>
                      <a:r>
                        <a:rPr lang="en-IN" sz="1100" u="none" strike="noStrike" dirty="0">
                          <a:effectLst/>
                        </a:rPr>
                        <a:t>    b. Specify their preferences such as the number of available seats, cost-sharing , carpooling with specific genders.</a:t>
                      </a:r>
                      <a:br>
                        <a:rPr lang="en-IN" sz="1100" u="none" strike="noStrike" dirty="0">
                          <a:effectLst/>
                        </a:rPr>
                      </a:br>
                      <a:r>
                        <a:rPr lang="en-IN" sz="1100" u="none" strike="noStrike" dirty="0">
                          <a:effectLst/>
                        </a:rPr>
                        <a:t>4. Feature Description</a:t>
                      </a:r>
                      <a:br>
                        <a:rPr lang="en-IN" sz="1100" u="none" strike="noStrike" dirty="0">
                          <a:effectLst/>
                        </a:rPr>
                      </a:br>
                      <a:r>
                        <a:rPr lang="en-IN" sz="1100" u="none" strike="noStrike" dirty="0">
                          <a:effectLst/>
                        </a:rPr>
                        <a:t>    a. Passenger enter their preferred starting point, destination, date, and time of travel.</a:t>
                      </a:r>
                      <a:br>
                        <a:rPr lang="en-IN" sz="1100" u="none" strike="noStrike" dirty="0">
                          <a:effectLst/>
                        </a:rPr>
                      </a:br>
                      <a:r>
                        <a:rPr lang="en-IN" sz="1100" u="none" strike="noStrike" dirty="0">
                          <a:effectLst/>
                        </a:rPr>
                        <a:t>    b. On the basis of factors like location, timing, or shared interests, advanced search filters can be used.</a:t>
                      </a:r>
                      <a:br>
                        <a:rPr lang="en-IN" sz="1100" u="none" strike="noStrike" dirty="0">
                          <a:effectLst/>
                        </a:rPr>
                      </a:br>
                      <a:r>
                        <a:rPr lang="en-IN" sz="1100" u="none" strike="noStrike" dirty="0">
                          <a:effectLst/>
                        </a:rPr>
                        <a:t>5. Feature Description</a:t>
                      </a:r>
                      <a:br>
                        <a:rPr lang="en-IN" sz="1100" u="none" strike="noStrike" dirty="0">
                          <a:effectLst/>
                        </a:rPr>
                      </a:br>
                      <a:r>
                        <a:rPr lang="en-IN" sz="1100" u="none" strike="noStrike" dirty="0">
                          <a:effectLst/>
                        </a:rPr>
                        <a:t>    a. Algorithm-based matching of ride requests with available ride offers.</a:t>
                      </a:r>
                    </a:p>
                    <a:p>
                      <a:pPr marL="0" marR="0" lvl="0" indent="0" algn="l" defTabSz="914400" eaLnBrk="1" fontAlgn="t" latinLnBrk="0" hangingPunct="1">
                        <a:lnSpc>
                          <a:spcPct val="100000"/>
                        </a:lnSpc>
                        <a:spcBef>
                          <a:spcPts val="0"/>
                        </a:spcBef>
                        <a:spcAft>
                          <a:spcPts val="0"/>
                        </a:spcAft>
                        <a:buClrTx/>
                        <a:buSzTx/>
                        <a:buFontTx/>
                        <a:buNone/>
                        <a:tabLst/>
                        <a:defRPr/>
                      </a:pPr>
                      <a:r>
                        <a:rPr lang="en-IN" sz="1100" u="none" strike="noStrike" dirty="0">
                          <a:effectLst/>
                        </a:rPr>
                        <a:t>    b. Notify users when a match is found.</a:t>
                      </a:r>
                      <a:endParaRPr lang="en-IN" sz="1100" b="0" i="0" u="none" strike="noStrike" dirty="0">
                        <a:solidFill>
                          <a:srgbClr val="000000"/>
                        </a:solidFill>
                        <a:effectLst/>
                        <a:latin typeface="Calibri" panose="020F0502020204030204" pitchFamily="34" charset="0"/>
                      </a:endParaRPr>
                    </a:p>
                    <a:p>
                      <a:pPr algn="l" fontAlgn="t"/>
                      <a:endParaRPr lang="en-IN" sz="1100" b="0" i="0" u="none" strike="noStrike" dirty="0">
                        <a:solidFill>
                          <a:srgbClr val="000000"/>
                        </a:solidFill>
                        <a:effectLst/>
                        <a:latin typeface="Calibri" panose="020F0502020204030204" pitchFamily="34" charset="0"/>
                      </a:endParaRPr>
                    </a:p>
                  </a:txBody>
                  <a:tcPr marL="63265" marR="7029" marT="7029" marB="0"/>
                </a:tc>
                <a:tc>
                  <a:txBody>
                    <a:bodyPr/>
                    <a:lstStyle/>
                    <a:p>
                      <a:pPr algn="l" fontAlgn="t"/>
                      <a:r>
                        <a:rPr lang="en-IN" sz="1100" u="none" strike="noStrike" dirty="0">
                          <a:effectLst/>
                        </a:rPr>
                        <a:t>Priority 1</a:t>
                      </a:r>
                      <a:endParaRPr lang="en-IN" sz="1100" b="0" i="0" u="none" strike="noStrike" dirty="0">
                        <a:solidFill>
                          <a:srgbClr val="000000"/>
                        </a:solidFill>
                        <a:effectLst/>
                        <a:latin typeface="Calibri" panose="020F0502020204030204" pitchFamily="34" charset="0"/>
                      </a:endParaRPr>
                    </a:p>
                  </a:txBody>
                  <a:tcPr marL="7029" marR="7029" marT="7029" marB="0"/>
                </a:tc>
                <a:extLst>
                  <a:ext uri="{0D108BD9-81ED-4DB2-BD59-A6C34878D82A}">
                    <a16:rowId xmlns:a16="http://schemas.microsoft.com/office/drawing/2014/main" val="1314923873"/>
                  </a:ext>
                </a:extLst>
              </a:tr>
            </a:tbl>
          </a:graphicData>
        </a:graphic>
      </p:graphicFrame>
    </p:spTree>
    <p:extLst>
      <p:ext uri="{BB962C8B-B14F-4D97-AF65-F5344CB8AC3E}">
        <p14:creationId xmlns:p14="http://schemas.microsoft.com/office/powerpoint/2010/main" val="366114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5257800" cy="738664"/>
          </a:xfrm>
        </p:spPr>
        <p:txBody>
          <a:bodyPr/>
          <a:lstStyle/>
          <a:p>
            <a:r>
              <a:rPr lang="en-IN" dirty="0">
                <a:solidFill>
                  <a:schemeClr val="tx1"/>
                </a:solidFill>
                <a:latin typeface="+mn-lt"/>
              </a:rPr>
              <a:t> High-level Backlog &amp; Release roadmap</a:t>
            </a:r>
          </a:p>
        </p:txBody>
      </p:sp>
      <p:graphicFrame>
        <p:nvGraphicFramePr>
          <p:cNvPr id="3" name="Table 2">
            <a:extLst>
              <a:ext uri="{FF2B5EF4-FFF2-40B4-BE49-F238E27FC236}">
                <a16:creationId xmlns:a16="http://schemas.microsoft.com/office/drawing/2014/main" id="{0A082C6B-29F7-0072-903A-1C5CF19221FE}"/>
              </a:ext>
            </a:extLst>
          </p:cNvPr>
          <p:cNvGraphicFramePr>
            <a:graphicFrameLocks noGrp="1"/>
          </p:cNvGraphicFramePr>
          <p:nvPr>
            <p:extLst>
              <p:ext uri="{D42A27DB-BD31-4B8C-83A1-F6EECF244321}">
                <p14:modId xmlns:p14="http://schemas.microsoft.com/office/powerpoint/2010/main" val="556662240"/>
              </p:ext>
            </p:extLst>
          </p:nvPr>
        </p:nvGraphicFramePr>
        <p:xfrm>
          <a:off x="457200" y="514350"/>
          <a:ext cx="8229599" cy="4228802"/>
        </p:xfrm>
        <a:graphic>
          <a:graphicData uri="http://schemas.openxmlformats.org/drawingml/2006/table">
            <a:tbl>
              <a:tblPr>
                <a:tableStyleId>{5C22544A-7EE6-4342-B048-85BDC9FD1C3A}</a:tableStyleId>
              </a:tblPr>
              <a:tblGrid>
                <a:gridCol w="767055">
                  <a:extLst>
                    <a:ext uri="{9D8B030D-6E8A-4147-A177-3AD203B41FA5}">
                      <a16:colId xmlns:a16="http://schemas.microsoft.com/office/drawing/2014/main" val="2236044901"/>
                    </a:ext>
                  </a:extLst>
                </a:gridCol>
                <a:gridCol w="6682488">
                  <a:extLst>
                    <a:ext uri="{9D8B030D-6E8A-4147-A177-3AD203B41FA5}">
                      <a16:colId xmlns:a16="http://schemas.microsoft.com/office/drawing/2014/main" val="3405794743"/>
                    </a:ext>
                  </a:extLst>
                </a:gridCol>
                <a:gridCol w="780056">
                  <a:extLst>
                    <a:ext uri="{9D8B030D-6E8A-4147-A177-3AD203B41FA5}">
                      <a16:colId xmlns:a16="http://schemas.microsoft.com/office/drawing/2014/main" val="2595046447"/>
                    </a:ext>
                  </a:extLst>
                </a:gridCol>
              </a:tblGrid>
              <a:tr h="304469">
                <a:tc>
                  <a:txBody>
                    <a:bodyPr/>
                    <a:lstStyle/>
                    <a:p>
                      <a:pPr algn="l" fontAlgn="b"/>
                      <a:endParaRPr lang="en-IN" sz="1100" b="0" i="0" u="none" strike="noStrike" dirty="0">
                        <a:solidFill>
                          <a:srgbClr val="000000"/>
                        </a:solidFill>
                        <a:effectLst/>
                        <a:latin typeface="Calibri" panose="020F0502020204030204" pitchFamily="34" charset="0"/>
                      </a:endParaRPr>
                    </a:p>
                  </a:txBody>
                  <a:tcPr marL="7322" marR="7322" marT="7322" marB="0" anchor="b"/>
                </a:tc>
                <a:tc>
                  <a:txBody>
                    <a:bodyPr/>
                    <a:lstStyle/>
                    <a:p>
                      <a:pPr lvl="0" algn="ctr" fontAlgn="t"/>
                      <a:r>
                        <a:rPr lang="en-IN" sz="1100" u="none" strike="noStrike" dirty="0">
                          <a:effectLst/>
                        </a:rPr>
                        <a:t>Milestone 1</a:t>
                      </a:r>
                      <a:endParaRPr lang="en-IN" sz="1100" b="0" i="0" u="none" strike="noStrike" dirty="0">
                        <a:solidFill>
                          <a:srgbClr val="000000"/>
                        </a:solidFill>
                        <a:effectLst/>
                        <a:latin typeface="Calibri" panose="020F0502020204030204" pitchFamily="34" charset="0"/>
                      </a:endParaRPr>
                    </a:p>
                  </a:txBody>
                  <a:tcPr marL="7322" marR="7322" marT="7322" marB="0"/>
                </a:tc>
                <a:tc>
                  <a:txBody>
                    <a:bodyPr/>
                    <a:lstStyle/>
                    <a:p>
                      <a:pPr algn="l" fontAlgn="t"/>
                      <a:r>
                        <a:rPr lang="en-IN" sz="1100" u="none" strike="noStrike" dirty="0">
                          <a:effectLst/>
                        </a:rPr>
                        <a:t>Priority</a:t>
                      </a:r>
                      <a:endParaRPr lang="en-IN" sz="1100" b="0" i="0" u="none" strike="noStrike" dirty="0">
                        <a:solidFill>
                          <a:srgbClr val="000000"/>
                        </a:solidFill>
                        <a:effectLst/>
                        <a:latin typeface="Calibri" panose="020F0502020204030204" pitchFamily="34" charset="0"/>
                      </a:endParaRPr>
                    </a:p>
                  </a:txBody>
                  <a:tcPr marL="7322" marR="7322" marT="7322" marB="0"/>
                </a:tc>
                <a:extLst>
                  <a:ext uri="{0D108BD9-81ED-4DB2-BD59-A6C34878D82A}">
                    <a16:rowId xmlns:a16="http://schemas.microsoft.com/office/drawing/2014/main" val="639010337"/>
                  </a:ext>
                </a:extLst>
              </a:tr>
              <a:tr h="1067131">
                <a:tc>
                  <a:txBody>
                    <a:bodyPr/>
                    <a:lstStyle/>
                    <a:p>
                      <a:pPr algn="ctr" fontAlgn="t"/>
                      <a:r>
                        <a:rPr lang="en-IN" sz="1100" u="none" strike="noStrike" dirty="0">
                          <a:effectLst/>
                        </a:rPr>
                        <a:t>Application Features</a:t>
                      </a:r>
                      <a:endParaRPr lang="en-IN" sz="1100" b="0" i="0" u="none" strike="noStrike" dirty="0">
                        <a:solidFill>
                          <a:srgbClr val="000000"/>
                        </a:solidFill>
                        <a:effectLst/>
                        <a:latin typeface="Calibri" panose="020F0502020204030204" pitchFamily="34" charset="0"/>
                      </a:endParaRPr>
                    </a:p>
                  </a:txBody>
                  <a:tcPr marL="7322" marR="7322" marT="7322" marB="0"/>
                </a:tc>
                <a:tc>
                  <a:txBody>
                    <a:bodyPr/>
                    <a:lstStyle/>
                    <a:p>
                      <a:pPr algn="l" fontAlgn="t"/>
                      <a:r>
                        <a:rPr lang="en-IN" sz="1100" u="none" strike="noStrike" dirty="0">
                          <a:effectLst/>
                        </a:rPr>
                        <a:t>  1.  Payment Integration</a:t>
                      </a:r>
                      <a:br>
                        <a:rPr lang="en-IN" sz="1100" u="none" strike="noStrike" dirty="0">
                          <a:effectLst/>
                        </a:rPr>
                      </a:br>
                      <a:r>
                        <a:rPr lang="en-IN" sz="1100" u="none" strike="noStrike" dirty="0">
                          <a:effectLst/>
                        </a:rPr>
                        <a:t>  2.  Chat functionality</a:t>
                      </a:r>
                      <a:br>
                        <a:rPr lang="en-IN" sz="1100" u="none" strike="noStrike" dirty="0">
                          <a:effectLst/>
                        </a:rPr>
                      </a:br>
                      <a:r>
                        <a:rPr lang="en-IN" sz="1100" u="none" strike="noStrike" dirty="0">
                          <a:effectLst/>
                        </a:rPr>
                        <a:t>  3.  Manage Bookings</a:t>
                      </a:r>
                      <a:br>
                        <a:rPr lang="en-IN" sz="1100" u="none" strike="noStrike" dirty="0">
                          <a:effectLst/>
                        </a:rPr>
                      </a:br>
                      <a:r>
                        <a:rPr lang="en-IN" sz="1100" u="none" strike="noStrike" dirty="0">
                          <a:effectLst/>
                        </a:rPr>
                        <a:t>  4.  Dashboard</a:t>
                      </a:r>
                      <a:br>
                        <a:rPr lang="en-IN" sz="1100" u="none" strike="noStrike" dirty="0">
                          <a:effectLst/>
                        </a:rPr>
                      </a:br>
                      <a:r>
                        <a:rPr lang="en-IN" sz="1100" u="none" strike="noStrike" dirty="0">
                          <a:effectLst/>
                        </a:rPr>
                        <a:t>  5. Customer support</a:t>
                      </a:r>
                      <a:br>
                        <a:rPr lang="en-IN" sz="1100" u="none" strike="noStrike" dirty="0">
                          <a:effectLst/>
                        </a:rPr>
                      </a:br>
                      <a:r>
                        <a:rPr lang="en-IN" sz="1100" u="none" strike="noStrike" dirty="0">
                          <a:effectLst/>
                        </a:rPr>
                        <a:t>  6. Ratings and Reviews:</a:t>
                      </a:r>
                      <a:endParaRPr lang="en-IN" sz="1100" b="0" i="0" u="none" strike="noStrike" dirty="0">
                        <a:solidFill>
                          <a:srgbClr val="000000"/>
                        </a:solidFill>
                        <a:effectLst/>
                        <a:latin typeface="Calibri" panose="020F0502020204030204" pitchFamily="34" charset="0"/>
                      </a:endParaRPr>
                    </a:p>
                  </a:txBody>
                  <a:tcPr marL="7322" marR="7322" marT="7322" marB="0"/>
                </a:tc>
                <a:tc>
                  <a:txBody>
                    <a:bodyPr/>
                    <a:lstStyle/>
                    <a:p>
                      <a:pPr algn="l" fontAlgn="t"/>
                      <a:r>
                        <a:rPr lang="en-IN" sz="1100" u="none" strike="noStrike">
                          <a:effectLst/>
                        </a:rPr>
                        <a:t>Priority 2</a:t>
                      </a:r>
                      <a:endParaRPr lang="en-IN" sz="1100" b="0" i="0" u="none" strike="noStrike">
                        <a:solidFill>
                          <a:srgbClr val="000000"/>
                        </a:solidFill>
                        <a:effectLst/>
                        <a:latin typeface="Calibri" panose="020F0502020204030204" pitchFamily="34" charset="0"/>
                      </a:endParaRPr>
                    </a:p>
                  </a:txBody>
                  <a:tcPr marL="7322" marR="7322" marT="7322" marB="0"/>
                </a:tc>
                <a:extLst>
                  <a:ext uri="{0D108BD9-81ED-4DB2-BD59-A6C34878D82A}">
                    <a16:rowId xmlns:a16="http://schemas.microsoft.com/office/drawing/2014/main" val="1328716189"/>
                  </a:ext>
                </a:extLst>
              </a:tr>
              <a:tr h="2854100">
                <a:tc>
                  <a:txBody>
                    <a:bodyPr/>
                    <a:lstStyle/>
                    <a:p>
                      <a:pPr algn="ctr" fontAlgn="t"/>
                      <a:r>
                        <a:rPr lang="en-IN" sz="1100" u="none" strike="noStrike" dirty="0">
                          <a:effectLst/>
                        </a:rPr>
                        <a:t>Notes</a:t>
                      </a:r>
                      <a:endParaRPr lang="en-IN" sz="1100" b="0" i="0" u="none" strike="noStrike" dirty="0">
                        <a:solidFill>
                          <a:srgbClr val="000000"/>
                        </a:solidFill>
                        <a:effectLst/>
                        <a:latin typeface="Calibri" panose="020F0502020204030204" pitchFamily="34" charset="0"/>
                      </a:endParaRPr>
                    </a:p>
                  </a:txBody>
                  <a:tcPr marL="7322" marR="7322" marT="7322" marB="0"/>
                </a:tc>
                <a:tc>
                  <a:txBody>
                    <a:bodyPr/>
                    <a:lstStyle/>
                    <a:p>
                      <a:pPr algn="l" fontAlgn="t"/>
                      <a:r>
                        <a:rPr lang="en-IN" sz="1100" u="none" strike="noStrike" dirty="0">
                          <a:effectLst/>
                        </a:rPr>
                        <a:t>1. Feature Description</a:t>
                      </a:r>
                      <a:br>
                        <a:rPr lang="en-IN" sz="1100" u="none" strike="noStrike" dirty="0">
                          <a:effectLst/>
                        </a:rPr>
                      </a:br>
                      <a:r>
                        <a:rPr lang="en-IN" sz="1100" u="none" strike="noStrike" dirty="0">
                          <a:effectLst/>
                        </a:rPr>
                        <a:t>     a. Integration of a reliable payment gateway to facilitate cost-sharing between ride partners.</a:t>
                      </a:r>
                      <a:br>
                        <a:rPr lang="en-IN" sz="1100" u="none" strike="noStrike" dirty="0">
                          <a:effectLst/>
                        </a:rPr>
                      </a:br>
                      <a:r>
                        <a:rPr lang="en-IN" sz="1100" u="none" strike="noStrike" dirty="0">
                          <a:effectLst/>
                        </a:rPr>
                        <a:t>     b. Multiple payment options, including credit/debit cards, digital wallets, UPI, Cash.</a:t>
                      </a:r>
                      <a:br>
                        <a:rPr lang="en-IN" sz="1100" u="none" strike="noStrike" dirty="0">
                          <a:effectLst/>
                        </a:rPr>
                      </a:br>
                      <a:r>
                        <a:rPr lang="en-IN" sz="1100" u="none" strike="noStrike" dirty="0">
                          <a:effectLst/>
                        </a:rPr>
                        <a:t>     c. The ability to manage payment methods and view transaction details.</a:t>
                      </a:r>
                      <a:br>
                        <a:rPr lang="en-IN" sz="1100" u="none" strike="noStrike" dirty="0">
                          <a:effectLst/>
                        </a:rPr>
                      </a:br>
                      <a:r>
                        <a:rPr lang="en-IN" sz="1100" u="none" strike="noStrike" dirty="0">
                          <a:effectLst/>
                        </a:rPr>
                        <a:t>2. Feature Description</a:t>
                      </a:r>
                      <a:br>
                        <a:rPr lang="en-IN" sz="1100" u="none" strike="noStrike" dirty="0">
                          <a:effectLst/>
                        </a:rPr>
                      </a:br>
                      <a:r>
                        <a:rPr lang="en-IN" sz="1100" u="none" strike="noStrike" dirty="0">
                          <a:effectLst/>
                        </a:rPr>
                        <a:t>     a. Users can communicate and plan with their matched ride partners using in-app messaging.</a:t>
                      </a:r>
                      <a:br>
                        <a:rPr lang="en-IN" sz="1100" u="none" strike="noStrike" dirty="0">
                          <a:effectLst/>
                        </a:rPr>
                      </a:br>
                      <a:r>
                        <a:rPr lang="en-IN" sz="1100" u="none" strike="noStrike" dirty="0">
                          <a:effectLst/>
                        </a:rPr>
                        <a:t>     b. Message history, push notifications, and read receipts to enhance communication convenience.</a:t>
                      </a:r>
                      <a:br>
                        <a:rPr lang="en-IN" sz="1100" u="none" strike="noStrike" dirty="0">
                          <a:effectLst/>
                        </a:rPr>
                      </a:br>
                      <a:r>
                        <a:rPr lang="en-IN" sz="1100" u="none" strike="noStrike" dirty="0">
                          <a:effectLst/>
                        </a:rPr>
                        <a:t>3. Feature Description</a:t>
                      </a:r>
                      <a:br>
                        <a:rPr lang="en-IN" sz="1100" u="none" strike="noStrike" dirty="0">
                          <a:effectLst/>
                        </a:rPr>
                      </a:br>
                      <a:r>
                        <a:rPr lang="en-IN" sz="1100" u="none" strike="noStrike" dirty="0">
                          <a:effectLst/>
                        </a:rPr>
                        <a:t>     a.  Ability to manage bookings, including cancellations or modifications.</a:t>
                      </a:r>
                      <a:br>
                        <a:rPr lang="en-IN" sz="1100" u="none" strike="noStrike" dirty="0">
                          <a:effectLst/>
                        </a:rPr>
                      </a:br>
                      <a:r>
                        <a:rPr lang="en-IN" sz="1100" u="none" strike="noStrike" dirty="0">
                          <a:effectLst/>
                        </a:rPr>
                        <a:t>4. Feature Description</a:t>
                      </a:r>
                      <a:br>
                        <a:rPr lang="en-IN" sz="1100" u="none" strike="noStrike" dirty="0">
                          <a:effectLst/>
                        </a:rPr>
                      </a:br>
                      <a:r>
                        <a:rPr lang="en-IN" sz="1100" u="none" strike="noStrike" dirty="0">
                          <a:effectLst/>
                        </a:rPr>
                        <a:t>     a. Overview of upcoming and past rides with details.</a:t>
                      </a:r>
                      <a:br>
                        <a:rPr lang="en-IN" sz="1100" u="none" strike="noStrike" dirty="0">
                          <a:effectLst/>
                        </a:rPr>
                      </a:br>
                      <a:r>
                        <a:rPr lang="en-IN" sz="1100" u="none" strike="noStrike" dirty="0">
                          <a:effectLst/>
                        </a:rPr>
                        <a:t>5. Feature Description</a:t>
                      </a:r>
                      <a:br>
                        <a:rPr lang="en-IN" sz="1100" u="none" strike="noStrike" dirty="0">
                          <a:effectLst/>
                        </a:rPr>
                      </a:br>
                      <a:r>
                        <a:rPr lang="en-IN" sz="1100" u="none" strike="noStrike" dirty="0">
                          <a:effectLst/>
                        </a:rPr>
                        <a:t>     a. Help centre to report bad experiences</a:t>
                      </a:r>
                      <a:br>
                        <a:rPr lang="en-IN" sz="1100" u="none" strike="noStrike" dirty="0">
                          <a:effectLst/>
                        </a:rPr>
                      </a:br>
                      <a:r>
                        <a:rPr lang="en-IN" sz="1100" u="none" strike="noStrike" dirty="0">
                          <a:effectLst/>
                        </a:rPr>
                        <a:t>6. Feature Description</a:t>
                      </a:r>
                      <a:br>
                        <a:rPr lang="en-IN" sz="1100" u="none" strike="noStrike" dirty="0">
                          <a:effectLst/>
                        </a:rPr>
                      </a:br>
                      <a:r>
                        <a:rPr lang="en-IN" sz="1100" u="none" strike="noStrike" dirty="0">
                          <a:effectLst/>
                        </a:rPr>
                        <a:t>     a. Ability to rate and provide feedback on ride experiences.</a:t>
                      </a:r>
                      <a:br>
                        <a:rPr lang="en-IN" sz="1100" u="none" strike="noStrike" dirty="0">
                          <a:effectLst/>
                        </a:rPr>
                      </a:br>
                      <a:r>
                        <a:rPr lang="en-IN" sz="1100" u="none" strike="noStrike" dirty="0">
                          <a:effectLst/>
                        </a:rPr>
                        <a:t>     b. Transparency and accountability through user reviews.</a:t>
                      </a:r>
                      <a:br>
                        <a:rPr lang="en-IN" sz="1100" u="none" strike="noStrike" dirty="0">
                          <a:effectLst/>
                        </a:rPr>
                      </a:br>
                      <a:endParaRPr lang="en-IN" sz="1100" b="0" i="0" u="none" strike="noStrike" dirty="0">
                        <a:solidFill>
                          <a:srgbClr val="000000"/>
                        </a:solidFill>
                        <a:effectLst/>
                        <a:latin typeface="Calibri" panose="020F0502020204030204" pitchFamily="34" charset="0"/>
                      </a:endParaRPr>
                    </a:p>
                  </a:txBody>
                  <a:tcPr marL="65901" marR="7322" marT="7322" marB="0"/>
                </a:tc>
                <a:tc>
                  <a:txBody>
                    <a:bodyPr/>
                    <a:lstStyle/>
                    <a:p>
                      <a:pPr algn="l" fontAlgn="t"/>
                      <a:r>
                        <a:rPr lang="en-IN" sz="1100" u="none" strike="noStrike" dirty="0">
                          <a:effectLst/>
                        </a:rPr>
                        <a:t>Priority 2</a:t>
                      </a:r>
                      <a:endParaRPr lang="en-IN" sz="1100" b="0" i="0" u="none" strike="noStrike" dirty="0">
                        <a:solidFill>
                          <a:srgbClr val="000000"/>
                        </a:solidFill>
                        <a:effectLst/>
                        <a:latin typeface="Calibri" panose="020F0502020204030204" pitchFamily="34" charset="0"/>
                      </a:endParaRPr>
                    </a:p>
                  </a:txBody>
                  <a:tcPr marL="7322" marR="7322" marT="7322" marB="0"/>
                </a:tc>
                <a:extLst>
                  <a:ext uri="{0D108BD9-81ED-4DB2-BD59-A6C34878D82A}">
                    <a16:rowId xmlns:a16="http://schemas.microsoft.com/office/drawing/2014/main" val="1522733791"/>
                  </a:ext>
                </a:extLst>
              </a:tr>
            </a:tbl>
          </a:graphicData>
        </a:graphic>
      </p:graphicFrame>
    </p:spTree>
    <p:extLst>
      <p:ext uri="{BB962C8B-B14F-4D97-AF65-F5344CB8AC3E}">
        <p14:creationId xmlns:p14="http://schemas.microsoft.com/office/powerpoint/2010/main" val="126332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3962400" cy="369332"/>
          </a:xfrm>
        </p:spPr>
        <p:txBody>
          <a:bodyPr/>
          <a:lstStyle/>
          <a:p>
            <a:r>
              <a:rPr lang="en-IN" dirty="0">
                <a:solidFill>
                  <a:schemeClr val="tx1"/>
                </a:solidFill>
                <a:latin typeface="+mn-lt"/>
              </a:rPr>
              <a:t> Stakeholder Alignment</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293209"/>
          </a:xfrm>
        </p:spPr>
        <p:txBody>
          <a:bodyPr/>
          <a:lstStyle/>
          <a:p>
            <a:r>
              <a:rPr lang="en-IN" sz="1400" dirty="0">
                <a:effectLst/>
              </a:rPr>
              <a:t>Delegate tasks: Break down the MVP features into smaller, manageable tasks.</a:t>
            </a:r>
          </a:p>
          <a:p>
            <a:endParaRPr lang="en-IN" sz="1400" dirty="0">
              <a:effectLst/>
            </a:endParaRPr>
          </a:p>
          <a:p>
            <a:r>
              <a:rPr lang="en-IN" sz="1400" dirty="0">
                <a:effectLst/>
              </a:rPr>
              <a:t>Sprint Planning: For each sprint, organize and rank the tasks. </a:t>
            </a:r>
          </a:p>
          <a:p>
            <a:endParaRPr lang="en-IN" sz="1400" dirty="0">
              <a:effectLst/>
            </a:endParaRPr>
          </a:p>
          <a:p>
            <a:r>
              <a:rPr lang="en-IN" sz="1400" dirty="0">
                <a:effectLst/>
              </a:rPr>
              <a:t>Sprint Execution: Develop the chosen features through brief iterations known as sprints. Use agile methods, such as daily stand-up meetings where the team discusses the day's plans, challenges, and progress. </a:t>
            </a:r>
          </a:p>
          <a:p>
            <a:endParaRPr lang="en-IN" sz="1400" dirty="0">
              <a:effectLst/>
            </a:endParaRPr>
          </a:p>
          <a:p>
            <a:r>
              <a:rPr lang="en-IN" sz="1400" dirty="0">
                <a:effectLst/>
              </a:rPr>
              <a:t>Monitor Progress: Track and keep an eye on the status of tasks by using agile project management tools like Jira, Trello, or Asana. </a:t>
            </a:r>
          </a:p>
          <a:p>
            <a:endParaRPr lang="en-IN" sz="1400" dirty="0">
              <a:effectLst/>
            </a:endParaRPr>
          </a:p>
          <a:p>
            <a:r>
              <a:rPr lang="en-IN" sz="1400" dirty="0">
                <a:effectLst/>
              </a:rPr>
              <a:t>Conduct Regular Reviews: An evaluation meeting for each sprint should be held.</a:t>
            </a:r>
          </a:p>
          <a:p>
            <a:endParaRPr lang="en-IN" sz="1400" dirty="0">
              <a:effectLst/>
            </a:endParaRPr>
          </a:p>
          <a:p>
            <a:r>
              <a:rPr lang="en-IN" sz="1400" dirty="0">
                <a:effectLst/>
              </a:rPr>
              <a:t>Retrospective meeting: Conduct a retrospective meeting to review the sprint process and pinpoint areas for improvement after each sprint.</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12679F03-0481-9F30-7B28-643AF6F2CE7A}"/>
              </a:ext>
            </a:extLst>
          </p:cNvPr>
          <p:cNvSpPr txBox="1"/>
          <p:nvPr/>
        </p:nvSpPr>
        <p:spPr>
          <a:xfrm>
            <a:off x="2286000" y="2389200"/>
            <a:ext cx="4572000"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27981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07045E-6E85-1FDC-200C-9678EBBE9B3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14569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2633-E694-1CFF-92C2-E81D3A8DDF92}"/>
              </a:ext>
            </a:extLst>
          </p:cNvPr>
          <p:cNvSpPr>
            <a:spLocks noGrp="1"/>
          </p:cNvSpPr>
          <p:nvPr>
            <p:ph type="title"/>
          </p:nvPr>
        </p:nvSpPr>
        <p:spPr>
          <a:xfrm>
            <a:off x="228600" y="133350"/>
            <a:ext cx="1527175" cy="369332"/>
          </a:xfrm>
        </p:spPr>
        <p:txBody>
          <a:bodyPr/>
          <a:lstStyle/>
          <a:p>
            <a:r>
              <a:rPr lang="en-IN" dirty="0">
                <a:solidFill>
                  <a:schemeClr val="tx1"/>
                </a:solidFill>
                <a:latin typeface="+mn-lt"/>
              </a:rPr>
              <a:t>Agenda</a:t>
            </a:r>
          </a:p>
        </p:txBody>
      </p:sp>
      <p:sp>
        <p:nvSpPr>
          <p:cNvPr id="3" name="Text Placeholder 2">
            <a:extLst>
              <a:ext uri="{FF2B5EF4-FFF2-40B4-BE49-F238E27FC236}">
                <a16:creationId xmlns:a16="http://schemas.microsoft.com/office/drawing/2014/main" id="{33FF4693-CA61-114E-6124-B006F1FDA091}"/>
              </a:ext>
            </a:extLst>
          </p:cNvPr>
          <p:cNvSpPr>
            <a:spLocks noGrp="1"/>
          </p:cNvSpPr>
          <p:nvPr>
            <p:ph type="body" idx="1"/>
          </p:nvPr>
        </p:nvSpPr>
        <p:spPr>
          <a:xfrm>
            <a:off x="465340" y="822197"/>
            <a:ext cx="8213318" cy="3281026"/>
          </a:xfrm>
        </p:spPr>
        <p:txBody>
          <a:bodyPr/>
          <a:lstStyle/>
          <a:p>
            <a:pPr marL="285750" indent="-285750">
              <a:lnSpc>
                <a:spcPct val="150000"/>
              </a:lnSpc>
              <a:buFont typeface="Wingdings" panose="05000000000000000000" pitchFamily="2" charset="2"/>
              <a:buChar char="Ø"/>
            </a:pPr>
            <a:r>
              <a:rPr lang="en-IN" dirty="0"/>
              <a:t>Problem Statement</a:t>
            </a:r>
          </a:p>
          <a:p>
            <a:pPr marL="285750" indent="-285750">
              <a:lnSpc>
                <a:spcPct val="150000"/>
              </a:lnSpc>
              <a:buFont typeface="Wingdings" panose="05000000000000000000" pitchFamily="2" charset="2"/>
              <a:buChar char="Ø"/>
            </a:pPr>
            <a:r>
              <a:rPr lang="en-IN" dirty="0"/>
              <a:t>Prod Org Design</a:t>
            </a:r>
          </a:p>
          <a:p>
            <a:pPr marL="285750" indent="-285750">
              <a:lnSpc>
                <a:spcPct val="150000"/>
              </a:lnSpc>
              <a:buFont typeface="Wingdings" panose="05000000000000000000" pitchFamily="2" charset="2"/>
              <a:buChar char="Ø"/>
            </a:pPr>
            <a:r>
              <a:rPr lang="en-IN" dirty="0"/>
              <a:t>Product-Market fit</a:t>
            </a:r>
          </a:p>
          <a:p>
            <a:pPr marL="285750" indent="-285750">
              <a:lnSpc>
                <a:spcPct val="150000"/>
              </a:lnSpc>
              <a:buFont typeface="Wingdings" panose="05000000000000000000" pitchFamily="2" charset="2"/>
              <a:buChar char="Ø"/>
            </a:pPr>
            <a:r>
              <a:rPr lang="en-IN" dirty="0"/>
              <a:t>Business Model</a:t>
            </a:r>
          </a:p>
          <a:p>
            <a:pPr marL="285750" indent="-285750">
              <a:lnSpc>
                <a:spcPct val="150000"/>
              </a:lnSpc>
              <a:buFont typeface="Wingdings" panose="05000000000000000000" pitchFamily="2" charset="2"/>
              <a:buChar char="Ø"/>
            </a:pPr>
            <a:r>
              <a:rPr lang="en-IN" dirty="0"/>
              <a:t>Requirement Design</a:t>
            </a:r>
          </a:p>
          <a:p>
            <a:pPr marL="285750" indent="-285750">
              <a:lnSpc>
                <a:spcPct val="150000"/>
              </a:lnSpc>
              <a:buFont typeface="Wingdings" panose="05000000000000000000" pitchFamily="2" charset="2"/>
              <a:buChar char="Ø"/>
            </a:pPr>
            <a:r>
              <a:rPr lang="en-IN" dirty="0"/>
              <a:t>High Level Backlog</a:t>
            </a:r>
          </a:p>
          <a:p>
            <a:pPr marL="285750" indent="-285750">
              <a:lnSpc>
                <a:spcPct val="150000"/>
              </a:lnSpc>
              <a:buFont typeface="Wingdings" panose="05000000000000000000" pitchFamily="2" charset="2"/>
              <a:buChar char="Ø"/>
            </a:pPr>
            <a:r>
              <a:rPr lang="en-IN" dirty="0"/>
              <a:t>Release Roadmap</a:t>
            </a:r>
          </a:p>
          <a:p>
            <a:pPr marL="285750" indent="-285750">
              <a:lnSpc>
                <a:spcPct val="150000"/>
              </a:lnSpc>
              <a:buFont typeface="Wingdings" panose="05000000000000000000" pitchFamily="2" charset="2"/>
              <a:buChar char="Ø"/>
            </a:pPr>
            <a:r>
              <a:rPr lang="en-IN" dirty="0"/>
              <a:t>Stakeholder Alignment</a:t>
            </a:r>
          </a:p>
        </p:txBody>
      </p:sp>
    </p:spTree>
    <p:extLst>
      <p:ext uri="{BB962C8B-B14F-4D97-AF65-F5344CB8AC3E}">
        <p14:creationId xmlns:p14="http://schemas.microsoft.com/office/powerpoint/2010/main" val="413721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2441575" cy="369332"/>
          </a:xfrm>
        </p:spPr>
        <p:txBody>
          <a:bodyPr/>
          <a:lstStyle/>
          <a:p>
            <a:r>
              <a:rPr lang="en-IN" dirty="0">
                <a:solidFill>
                  <a:schemeClr val="tx1"/>
                </a:solidFill>
                <a:latin typeface="+mn-lt"/>
              </a:rPr>
              <a:t>Problem Statement </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231654"/>
          </a:xfrm>
        </p:spPr>
        <p:txBody>
          <a:bodyPr/>
          <a:lstStyle/>
          <a:p>
            <a:pPr marL="285750" indent="-285750">
              <a:buFont typeface="Arial" panose="020B0604020202020204" pitchFamily="34" charset="0"/>
              <a:buChar char="•"/>
            </a:pPr>
            <a:r>
              <a:rPr lang="en-IN" sz="1400" b="0" i="0" dirty="0">
                <a:effectLst/>
              </a:rPr>
              <a:t>Indian metros are swelling in population every year. The Traffic conditions are worsening due to the large number of personal vehicles despite the same road infrastructure over the last 10 years, For office goers, the commute effort for reaching the workplace takes almost 2 hours for even just 10-12 km. </a:t>
            </a:r>
          </a:p>
          <a:p>
            <a:endParaRPr lang="en-IN" sz="1400" b="0" i="0" dirty="0">
              <a:effectLst/>
            </a:endParaRPr>
          </a:p>
          <a:p>
            <a:pPr marL="285750" indent="-285750">
              <a:buFont typeface="Arial" panose="020B0604020202020204" pitchFamily="34" charset="0"/>
              <a:buChar char="•"/>
            </a:pPr>
            <a:r>
              <a:rPr lang="en-IN" sz="1400" b="0" i="0" dirty="0">
                <a:effectLst/>
              </a:rPr>
              <a:t>The City corporations are building new roads/bridges and revamping the road infrastructure int eh last five years. </a:t>
            </a:r>
          </a:p>
          <a:p>
            <a:pPr marL="285750" indent="-285750">
              <a:buFont typeface="Arial" panose="020B0604020202020204" pitchFamily="34" charset="0"/>
              <a:buChar char="•"/>
            </a:pPr>
            <a:endParaRPr lang="en-IN" sz="1400" b="0" i="0" dirty="0">
              <a:effectLst/>
            </a:endParaRPr>
          </a:p>
          <a:p>
            <a:pPr marL="285750" indent="-285750">
              <a:buFont typeface="Arial" panose="020B0604020202020204" pitchFamily="34" charset="0"/>
              <a:buChar char="•"/>
            </a:pPr>
            <a:r>
              <a:rPr lang="en-IN" sz="1400" b="0" i="0" dirty="0">
                <a:effectLst/>
              </a:rPr>
              <a:t>However there is already an inordinate number of vehicles in these metros than what will be handled with the future infrastructure.</a:t>
            </a:r>
          </a:p>
          <a:p>
            <a:pPr marL="285750" indent="-285750">
              <a:buFont typeface="Arial" panose="020B0604020202020204" pitchFamily="34" charset="0"/>
              <a:buChar char="•"/>
            </a:pPr>
            <a:endParaRPr lang="en-IN" sz="1400" b="0" i="0" dirty="0">
              <a:effectLst/>
            </a:endParaRPr>
          </a:p>
          <a:p>
            <a:pPr marL="285750" indent="-285750">
              <a:buFont typeface="Arial" panose="020B0604020202020204" pitchFamily="34" charset="0"/>
              <a:buChar char="•"/>
            </a:pPr>
            <a:r>
              <a:rPr lang="en-IN" sz="1400" dirty="0"/>
              <a:t>Zippy rides has been hired for IT services by city’s traffic department for an initiative to promote a carpooling platform crowd sourced by citizens to share their personal vehicles with others needing commute services.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Initial ideas shared by civic experts are along the lines of a) Improved usage of public transport and b) Encourage personal car pooling</a:t>
            </a:r>
          </a:p>
        </p:txBody>
      </p:sp>
    </p:spTree>
    <p:extLst>
      <p:ext uri="{BB962C8B-B14F-4D97-AF65-F5344CB8AC3E}">
        <p14:creationId xmlns:p14="http://schemas.microsoft.com/office/powerpoint/2010/main" val="305815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2441575" cy="369332"/>
          </a:xfrm>
        </p:spPr>
        <p:txBody>
          <a:bodyPr/>
          <a:lstStyle/>
          <a:p>
            <a:r>
              <a:rPr lang="en-IN" dirty="0">
                <a:solidFill>
                  <a:schemeClr val="tx1"/>
                </a:solidFill>
                <a:latin typeface="+mn-lt"/>
              </a:rPr>
              <a:t> Introduction</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2585323"/>
          </a:xfrm>
        </p:spPr>
        <p:txBody>
          <a:bodyPr/>
          <a:lstStyle/>
          <a:p>
            <a:pPr marL="285750" indent="-285750">
              <a:buFont typeface="Arial" panose="020B0604020202020204" pitchFamily="34" charset="0"/>
              <a:buChar char="•"/>
            </a:pPr>
            <a:r>
              <a:rPr lang="en-IN" sz="1400" dirty="0"/>
              <a:t>A carpooling app is a handy and all-in-one solution for handling trip requests, linking drivers with passengers, facilitating cashless payments, and promoting environmentally friendly transportation solutions.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app improves the carpooling experience by maintaining trip preferences, confirming bookings, and giving real-time ride availability updates.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It will have features including driver-rider matching, secure payment integration, and an accountability rating system.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software reduces traffic congestion, reduces carbon emissions, and promotes environmental sustainability by encouraging ride-sharing. With its simple layout, the app provides a quick and easy way for drivers and passengers to connect and share rides.</a:t>
            </a:r>
          </a:p>
        </p:txBody>
      </p:sp>
    </p:spTree>
    <p:extLst>
      <p:ext uri="{BB962C8B-B14F-4D97-AF65-F5344CB8AC3E}">
        <p14:creationId xmlns:p14="http://schemas.microsoft.com/office/powerpoint/2010/main" val="180894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2441575" cy="369332"/>
          </a:xfrm>
        </p:spPr>
        <p:txBody>
          <a:bodyPr/>
          <a:lstStyle/>
          <a:p>
            <a:r>
              <a:rPr lang="en-IN" dirty="0">
                <a:solidFill>
                  <a:schemeClr val="tx1"/>
                </a:solidFill>
                <a:latin typeface="+mn-lt"/>
              </a:rPr>
              <a:t> Product Vision</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2369880"/>
          </a:xfrm>
        </p:spPr>
        <p:txBody>
          <a:bodyPr/>
          <a:lstStyle/>
          <a:p>
            <a:r>
              <a:rPr lang="en-IN" sz="1400" dirty="0"/>
              <a:t>“At Zippy Rides, we like to revolutionize how people travel by making it more effective, environmentally friendly, and fun”.</a:t>
            </a:r>
          </a:p>
          <a:p>
            <a:endParaRPr lang="en-IN" sz="1400" dirty="0"/>
          </a:p>
          <a:p>
            <a:pPr marL="285750" indent="-285750">
              <a:buFont typeface="Arial" panose="020B0604020202020204" pitchFamily="34" charset="0"/>
              <a:buChar char="•"/>
            </a:pPr>
            <a:r>
              <a:rPr lang="en-IN" sz="1400" dirty="0"/>
              <a:t>Our product's ultimate goal is to improve the commutes of millions of people and turn cities into smart, efficient, and sustainable ones.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We want to create a world where commuting times are shortened, traffic is less congested, and people can enjoy a hassle-free trip to work, school, or leisure activities.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Our approach uses advanced technology, data analysis, and user-centric design to improve urban quality overall by optimizing traffic flow, promoting sustainable transportation.</a:t>
            </a:r>
          </a:p>
        </p:txBody>
      </p:sp>
    </p:spTree>
    <p:extLst>
      <p:ext uri="{BB962C8B-B14F-4D97-AF65-F5344CB8AC3E}">
        <p14:creationId xmlns:p14="http://schemas.microsoft.com/office/powerpoint/2010/main" val="289492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3124200" cy="738664"/>
          </a:xfrm>
        </p:spPr>
        <p:txBody>
          <a:bodyPr/>
          <a:lstStyle/>
          <a:p>
            <a:r>
              <a:rPr lang="en-IN" dirty="0">
                <a:solidFill>
                  <a:schemeClr val="tx1"/>
                </a:solidFill>
                <a:latin typeface="+mn-lt"/>
              </a:rPr>
              <a:t> Product Org Design</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447098"/>
          </a:xfrm>
        </p:spPr>
        <p:txBody>
          <a:bodyPr/>
          <a:lstStyle/>
          <a:p>
            <a:r>
              <a:rPr lang="en-IN" sz="1400" dirty="0">
                <a:effectLst/>
              </a:rPr>
              <a:t>Size and Composition: To handle the complexities, the early product company should be crafted. Typically, it would consist of important teams like. </a:t>
            </a:r>
          </a:p>
          <a:p>
            <a:pPr marL="285750" indent="-285750">
              <a:buFont typeface="Wingdings" panose="05000000000000000000" pitchFamily="2" charset="2"/>
              <a:buChar char="v"/>
            </a:pPr>
            <a:endParaRPr lang="en-IN" sz="1400" dirty="0">
              <a:effectLst/>
            </a:endParaRPr>
          </a:p>
          <a:p>
            <a:pPr marL="342900" indent="-342900">
              <a:buFont typeface="Wingdings" panose="05000000000000000000" pitchFamily="2" charset="2"/>
              <a:buChar char="v"/>
            </a:pPr>
            <a:r>
              <a:rPr lang="en-IN" sz="1400" dirty="0">
                <a:effectLst/>
              </a:rPr>
              <a:t>Product Management Team: Charged with establishing the product strategy, prioritize features, and comprehending customer requirements.</a:t>
            </a:r>
          </a:p>
          <a:p>
            <a:endParaRPr lang="en-IN" sz="1400" dirty="0">
              <a:effectLst/>
            </a:endParaRPr>
          </a:p>
          <a:p>
            <a:pPr marL="342900" indent="-342900">
              <a:buFont typeface="Wingdings" panose="05000000000000000000" pitchFamily="2" charset="2"/>
              <a:buChar char="v"/>
            </a:pPr>
            <a:r>
              <a:rPr lang="en-IN" sz="1400" dirty="0">
                <a:effectLst/>
              </a:rPr>
              <a:t>Engineering and development, on the other hand, are in charge of creating technological solutions. </a:t>
            </a:r>
          </a:p>
          <a:p>
            <a:pPr marL="285750" indent="-285750">
              <a:buFont typeface="Wingdings" panose="05000000000000000000" pitchFamily="2" charset="2"/>
              <a:buChar char="v"/>
            </a:pPr>
            <a:endParaRPr lang="en-IN" sz="1400" dirty="0">
              <a:effectLst/>
            </a:endParaRPr>
          </a:p>
          <a:p>
            <a:pPr marL="342900" indent="-342900">
              <a:buFont typeface="Wingdings" panose="05000000000000000000" pitchFamily="2" charset="2"/>
              <a:buChar char="v"/>
            </a:pPr>
            <a:r>
              <a:rPr lang="en-IN" sz="1400" dirty="0">
                <a:effectLst/>
              </a:rPr>
              <a:t>Data and Analytics: Charged with gathering and examining traffic data to find trends, patterns, and insights for well-informed choices. </a:t>
            </a:r>
          </a:p>
          <a:p>
            <a:pPr marL="285750" indent="-285750">
              <a:buFont typeface="Wingdings" panose="05000000000000000000" pitchFamily="2" charset="2"/>
              <a:buChar char="v"/>
            </a:pPr>
            <a:endParaRPr lang="en-IN" sz="1400" dirty="0">
              <a:effectLst/>
            </a:endParaRPr>
          </a:p>
          <a:p>
            <a:pPr marL="342900" indent="-342900">
              <a:buFont typeface="Wingdings" panose="05000000000000000000" pitchFamily="2" charset="2"/>
              <a:buChar char="v"/>
            </a:pPr>
            <a:r>
              <a:rPr lang="en-IN" sz="1400" dirty="0">
                <a:effectLst/>
              </a:rPr>
              <a:t>Design and User Experience: In charge of developing user-centric designs and making sure that commuters have a simple and straightforward experience.</a:t>
            </a:r>
          </a:p>
          <a:p>
            <a:endParaRPr lang="en-IN" sz="1400" dirty="0">
              <a:effectLst/>
            </a:endParaRPr>
          </a:p>
          <a:p>
            <a:r>
              <a:rPr lang="en-IN" sz="1400" dirty="0">
                <a:effectLst/>
              </a:rPr>
              <a:t>Mindset and skill set factors: Domain knowledge, advanced technologies, problem-solving skills, teamwork, and stakeholder management are required.</a:t>
            </a:r>
          </a:p>
        </p:txBody>
      </p:sp>
    </p:spTree>
    <p:extLst>
      <p:ext uri="{BB962C8B-B14F-4D97-AF65-F5344CB8AC3E}">
        <p14:creationId xmlns:p14="http://schemas.microsoft.com/office/powerpoint/2010/main" val="263146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4267200" cy="369332"/>
          </a:xfrm>
        </p:spPr>
        <p:txBody>
          <a:bodyPr/>
          <a:lstStyle/>
          <a:p>
            <a:r>
              <a:rPr lang="en-IN" dirty="0">
                <a:solidFill>
                  <a:schemeClr val="tx1"/>
                </a:solidFill>
                <a:latin typeface="+mn-lt"/>
              </a:rPr>
              <a:t> Product Market Fit - Problem</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2000548"/>
          </a:xfrm>
        </p:spPr>
        <p:txBody>
          <a:bodyPr/>
          <a:lstStyle/>
          <a:p>
            <a:pPr marL="285750" indent="-285750">
              <a:buFont typeface="Arial" panose="020B0604020202020204" pitchFamily="34" charset="0"/>
              <a:buChar char="•"/>
            </a:pPr>
            <a:r>
              <a:rPr lang="en-IN" sz="1400" dirty="0">
                <a:effectLst/>
              </a:rPr>
              <a:t>The challenges that are faced by commuters, including rush hour traffic, Good vehicle, fuel expenses.</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b="0" dirty="0">
                <a:effectLst/>
              </a:rPr>
              <a:t>Commuters spend a great deal of time in their daily commutes.</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Air pollution as well as the vehicles' fuel consumption.</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Discovering the ideal platform with a large user base, favourable user reviews, safety and trust, and successful application in numerous cities throughout India.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1701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4267200" cy="369332"/>
          </a:xfrm>
        </p:spPr>
        <p:txBody>
          <a:bodyPr/>
          <a:lstStyle/>
          <a:p>
            <a:r>
              <a:rPr lang="en-IN" dirty="0">
                <a:solidFill>
                  <a:schemeClr val="tx1"/>
                </a:solidFill>
                <a:latin typeface="+mn-lt"/>
              </a:rPr>
              <a:t> Product Market Fit - Solution</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570208"/>
          </a:xfrm>
        </p:spPr>
        <p:txBody>
          <a:bodyPr/>
          <a:lstStyle/>
          <a:p>
            <a:pPr marL="285750" indent="-285750">
              <a:buFont typeface="Arial" panose="020B0604020202020204" pitchFamily="34" charset="0"/>
              <a:buChar char="•"/>
            </a:pPr>
            <a:r>
              <a:rPr lang="en-IN" sz="1400" dirty="0">
                <a:effectLst/>
              </a:rPr>
              <a:t>Zippy ride encourages ride-sharing and carpooling, which reduces traffic congestion.</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Users of Zippy Ride can share rides to cut down on the cost of petrol and tolls, which significantly lowers their commute costs.</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Zippy Ride promotes carpooling, which lowers fuel use and carbon emissions.</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The zippy ride helps commuters save time on their daily journeys. By connecting with others traveling in the same direction, ultimately minimizing the time spent in traffic.</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Zippy ride encourages networking and social interaction among commuters.</a:t>
            </a:r>
          </a:p>
          <a:p>
            <a:pPr marL="285750" indent="-285750">
              <a:buFont typeface="Arial" panose="020B0604020202020204" pitchFamily="34" charset="0"/>
              <a:buChar char="•"/>
            </a:pPr>
            <a:endParaRPr lang="en-IN" sz="1400" dirty="0">
              <a:effectLst/>
            </a:endParaRPr>
          </a:p>
          <a:p>
            <a:pPr marL="285750" indent="-285750">
              <a:buFont typeface="Arial" panose="020B0604020202020204" pitchFamily="34" charset="0"/>
              <a:buChar char="•"/>
            </a:pPr>
            <a:r>
              <a:rPr lang="en-IN" sz="1400" dirty="0">
                <a:effectLst/>
              </a:rPr>
              <a:t>To guarantee a secure commute, Zippy Ride includes safety features and verification mechanisms. </a:t>
            </a:r>
            <a:r>
              <a:rPr lang="en-IN" sz="1400" dirty="0"/>
              <a:t>Dedicated support team for any queries.</a:t>
            </a:r>
            <a:endParaRPr lang="en-IN" sz="1400" dirty="0">
              <a:effectLst/>
            </a:endParaRPr>
          </a:p>
          <a:p>
            <a:r>
              <a:rPr lang="en-IN" dirty="0">
                <a:effectLst/>
              </a:rPr>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847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28DC-8DC8-0A89-02DE-F095C7061214}"/>
              </a:ext>
            </a:extLst>
          </p:cNvPr>
          <p:cNvSpPr>
            <a:spLocks noGrp="1"/>
          </p:cNvSpPr>
          <p:nvPr>
            <p:ph type="title"/>
          </p:nvPr>
        </p:nvSpPr>
        <p:spPr>
          <a:xfrm>
            <a:off x="228600" y="133350"/>
            <a:ext cx="3429000" cy="738664"/>
          </a:xfrm>
        </p:spPr>
        <p:txBody>
          <a:bodyPr/>
          <a:lstStyle/>
          <a:p>
            <a:r>
              <a:rPr lang="en-IN" dirty="0">
                <a:solidFill>
                  <a:schemeClr val="tx1"/>
                </a:solidFill>
                <a:latin typeface="+mn-lt"/>
              </a:rPr>
              <a:t> Business Model Solution</a:t>
            </a:r>
          </a:p>
        </p:txBody>
      </p:sp>
      <p:sp>
        <p:nvSpPr>
          <p:cNvPr id="3" name="Text Placeholder 2">
            <a:extLst>
              <a:ext uri="{FF2B5EF4-FFF2-40B4-BE49-F238E27FC236}">
                <a16:creationId xmlns:a16="http://schemas.microsoft.com/office/drawing/2014/main" id="{A47E09B4-3102-3CFA-7C6E-30FFDB5E47DD}"/>
              </a:ext>
            </a:extLst>
          </p:cNvPr>
          <p:cNvSpPr>
            <a:spLocks noGrp="1"/>
          </p:cNvSpPr>
          <p:nvPr>
            <p:ph type="body" idx="1"/>
          </p:nvPr>
        </p:nvSpPr>
        <p:spPr>
          <a:xfrm>
            <a:off x="465340" y="822197"/>
            <a:ext cx="8213318" cy="3724096"/>
          </a:xfrm>
        </p:spPr>
        <p:txBody>
          <a:bodyPr/>
          <a:lstStyle/>
          <a:p>
            <a:r>
              <a:rPr lang="en-IN" sz="1400" dirty="0">
                <a:effectLst/>
              </a:rPr>
              <a:t>Segments:</a:t>
            </a:r>
          </a:p>
          <a:p>
            <a:endParaRPr lang="en-IN" sz="1400" dirty="0">
              <a:effectLst/>
            </a:endParaRPr>
          </a:p>
          <a:p>
            <a:pPr>
              <a:buFont typeface="+mj-lt"/>
              <a:buAutoNum type="arabicPeriod"/>
            </a:pPr>
            <a:r>
              <a:rPr lang="en-IN" sz="1400" dirty="0"/>
              <a:t> Users who must travel frequently for employment, university, or other purposes.</a:t>
            </a:r>
          </a:p>
          <a:p>
            <a:pPr>
              <a:buFont typeface="+mj-lt"/>
              <a:buAutoNum type="arabicPeriod"/>
            </a:pPr>
            <a:endParaRPr lang="en-IN" sz="1400" dirty="0"/>
          </a:p>
          <a:p>
            <a:pPr>
              <a:buFont typeface="+mj-lt"/>
              <a:buAutoNum type="arabicPeriod"/>
            </a:pPr>
            <a:r>
              <a:rPr lang="en-IN" sz="1400" dirty="0"/>
              <a:t> Individuals willing to share rides with other people or who own a private vehicle.</a:t>
            </a:r>
          </a:p>
          <a:p>
            <a:endParaRPr lang="en-IN" sz="1400" dirty="0"/>
          </a:p>
          <a:p>
            <a:r>
              <a:rPr lang="en-IN" sz="1400" dirty="0">
                <a:effectLst/>
              </a:rPr>
              <a:t>User Journey:</a:t>
            </a:r>
          </a:p>
          <a:p>
            <a:endParaRPr lang="en-IN" sz="1400" dirty="0">
              <a:effectLst/>
            </a:endParaRPr>
          </a:p>
          <a:p>
            <a:pPr>
              <a:buFont typeface="+mj-lt"/>
              <a:buAutoNum type="arabicPeriod"/>
            </a:pPr>
            <a:r>
              <a:rPr lang="en-IN" sz="1400" dirty="0"/>
              <a:t> User registration involves downloading the app and creating an account on the platform. Users must provide information about their location, preferred modes of transportation, and vehicle information.</a:t>
            </a:r>
          </a:p>
          <a:p>
            <a:pPr>
              <a:buFont typeface="+mj-lt"/>
              <a:buAutoNum type="arabicPeriod"/>
            </a:pPr>
            <a:endParaRPr lang="en-IN" sz="1400" dirty="0"/>
          </a:p>
          <a:p>
            <a:pPr>
              <a:buFont typeface="+mj-lt"/>
              <a:buAutoNum type="arabicPeriod"/>
            </a:pPr>
            <a:r>
              <a:rPr lang="en-IN" sz="1400" dirty="0"/>
              <a:t> Based on their preferred route, timing, and preferences, commuters look for available rides. Rider requests are sent to car owners/drivers, who either accept or reject them depending on their schedule.</a:t>
            </a:r>
          </a:p>
          <a:p>
            <a:pPr>
              <a:buFont typeface="+mj-lt"/>
              <a:buAutoNum type="arabicPeriod"/>
            </a:pPr>
            <a:endParaRPr lang="en-IN" sz="1400" dirty="0"/>
          </a:p>
          <a:p>
            <a:pPr>
              <a:buFont typeface="+mj-lt"/>
              <a:buAutoNum type="arabicPeriod"/>
            </a:pPr>
            <a:r>
              <a:rPr lang="en-IN" sz="1400" dirty="0"/>
              <a:t> After a commute has been confirmed, the platform helps travellers and drivers interact by facilitating the exchange of trip information and pickup provisions.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5772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25997</TotalTime>
  <Words>1907</Words>
  <Application>Microsoft Office PowerPoint</Application>
  <PresentationFormat>On-screen Show (16:9)</PresentationFormat>
  <Paragraphs>181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Poppins</vt:lpstr>
      <vt:lpstr>Roboto</vt:lpstr>
      <vt:lpstr>Trebuchet MS</vt:lpstr>
      <vt:lpstr>Wingdings</vt:lpstr>
      <vt:lpstr>Office Theme</vt:lpstr>
      <vt:lpstr>PowerPoint Presentation</vt:lpstr>
      <vt:lpstr>Agenda</vt:lpstr>
      <vt:lpstr>Problem Statement </vt:lpstr>
      <vt:lpstr> Introduction</vt:lpstr>
      <vt:lpstr> Product Vision</vt:lpstr>
      <vt:lpstr> Product Org Design</vt:lpstr>
      <vt:lpstr> Product Market Fit - Problem</vt:lpstr>
      <vt:lpstr> Product Market Fit - Solution</vt:lpstr>
      <vt:lpstr> Business Model Solution</vt:lpstr>
      <vt:lpstr> Business Model Solution – Contd.,</vt:lpstr>
      <vt:lpstr> Business Model Solution – Contd.,</vt:lpstr>
      <vt:lpstr> Requirement Design - MVP</vt:lpstr>
      <vt:lpstr> High-level Backlog &amp; Release roadmap</vt:lpstr>
      <vt:lpstr> High-level Backlog &amp; Release roadmap</vt:lpstr>
      <vt:lpstr> Stakeholder Alignment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ICPM_UX_UI Design_Skillathon_CookMyMeal_1.1.pptx</dc:title>
  <cp:lastModifiedBy>Saitarun kovelamudi</cp:lastModifiedBy>
  <cp:revision>23</cp:revision>
  <dcterms:created xsi:type="dcterms:W3CDTF">2023-05-21T11:14:17Z</dcterms:created>
  <dcterms:modified xsi:type="dcterms:W3CDTF">2023-07-25T05:20:54Z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