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8" r:id="rId4"/>
    <p:sldId id="287" r:id="rId5"/>
    <p:sldId id="299" r:id="rId6"/>
    <p:sldId id="260" r:id="rId7"/>
    <p:sldId id="300" r:id="rId8"/>
    <p:sldId id="289" r:id="rId9"/>
    <p:sldId id="297" r:id="rId10"/>
    <p:sldId id="301" r:id="rId11"/>
    <p:sldId id="293" r:id="rId12"/>
    <p:sldId id="302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2685-9FFB-4A8F-80A9-EEA9F19B8C0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E94E-8643-4BBA-BA86-FC39A126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5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E94E-8643-4BBA-BA86-FC39A12675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2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3167" y="1972382"/>
            <a:ext cx="49776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3213" y="4754014"/>
            <a:ext cx="1237592" cy="29634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3190" y="0"/>
            <a:ext cx="4571365" cy="2571750"/>
          </a:xfrm>
          <a:custGeom>
            <a:avLst/>
            <a:gdLst/>
            <a:ahLst/>
            <a:cxnLst/>
            <a:rect l="l" t="t" r="r" b="b"/>
            <a:pathLst>
              <a:path w="4571365" h="2571750">
                <a:moveTo>
                  <a:pt x="4570808" y="2571749"/>
                </a:moveTo>
                <a:lnTo>
                  <a:pt x="0" y="2571749"/>
                </a:lnTo>
                <a:lnTo>
                  <a:pt x="0" y="0"/>
                </a:lnTo>
                <a:lnTo>
                  <a:pt x="4570808" y="0"/>
                </a:lnTo>
                <a:lnTo>
                  <a:pt x="4570808" y="2571749"/>
                </a:lnTo>
                <a:close/>
              </a:path>
            </a:pathLst>
          </a:custGeom>
          <a:solidFill>
            <a:srgbClr val="A4D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0" y="0"/>
            <a:ext cx="4571365" cy="2571750"/>
          </a:xfrm>
          <a:custGeom>
            <a:avLst/>
            <a:gdLst/>
            <a:ahLst/>
            <a:cxnLst/>
            <a:rect l="l" t="t" r="r" b="b"/>
            <a:pathLst>
              <a:path w="4571365" h="2571750">
                <a:moveTo>
                  <a:pt x="4570808" y="2571749"/>
                </a:moveTo>
                <a:lnTo>
                  <a:pt x="0" y="2571749"/>
                </a:lnTo>
                <a:lnTo>
                  <a:pt x="0" y="0"/>
                </a:lnTo>
                <a:lnTo>
                  <a:pt x="4570808" y="0"/>
                </a:lnTo>
                <a:lnTo>
                  <a:pt x="4570808" y="257174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3190" y="2571750"/>
            <a:ext cx="4571365" cy="2571750"/>
          </a:xfrm>
          <a:custGeom>
            <a:avLst/>
            <a:gdLst/>
            <a:ahLst/>
            <a:cxnLst/>
            <a:rect l="l" t="t" r="r" b="b"/>
            <a:pathLst>
              <a:path w="4571365" h="2571750">
                <a:moveTo>
                  <a:pt x="4570808" y="2571749"/>
                </a:moveTo>
                <a:lnTo>
                  <a:pt x="0" y="2571749"/>
                </a:lnTo>
                <a:lnTo>
                  <a:pt x="0" y="0"/>
                </a:lnTo>
                <a:lnTo>
                  <a:pt x="4570808" y="0"/>
                </a:lnTo>
                <a:lnTo>
                  <a:pt x="4570808" y="257174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81" y="2571750"/>
            <a:ext cx="4571365" cy="2571750"/>
          </a:xfrm>
          <a:custGeom>
            <a:avLst/>
            <a:gdLst/>
            <a:ahLst/>
            <a:cxnLst/>
            <a:rect l="l" t="t" r="r" b="b"/>
            <a:pathLst>
              <a:path w="4571365" h="2571750">
                <a:moveTo>
                  <a:pt x="4570808" y="2571749"/>
                </a:moveTo>
                <a:lnTo>
                  <a:pt x="0" y="2571749"/>
                </a:lnTo>
                <a:lnTo>
                  <a:pt x="0" y="0"/>
                </a:lnTo>
                <a:lnTo>
                  <a:pt x="4570808" y="0"/>
                </a:lnTo>
                <a:lnTo>
                  <a:pt x="4570808" y="2571749"/>
                </a:lnTo>
                <a:close/>
              </a:path>
            </a:pathLst>
          </a:custGeom>
          <a:solidFill>
            <a:srgbClr val="FF73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19549" y="1771650"/>
            <a:ext cx="1430020" cy="1333500"/>
          </a:xfrm>
          <a:custGeom>
            <a:avLst/>
            <a:gdLst/>
            <a:ahLst/>
            <a:cxnLst/>
            <a:rect l="l" t="t" r="r" b="b"/>
            <a:pathLst>
              <a:path w="1430020" h="1333500">
                <a:moveTo>
                  <a:pt x="714749" y="1333499"/>
                </a:moveTo>
                <a:lnTo>
                  <a:pt x="665813" y="1331961"/>
                </a:lnTo>
                <a:lnTo>
                  <a:pt x="617762" y="1327413"/>
                </a:lnTo>
                <a:lnTo>
                  <a:pt x="570702" y="1319954"/>
                </a:lnTo>
                <a:lnTo>
                  <a:pt x="524741" y="1309683"/>
                </a:lnTo>
                <a:lnTo>
                  <a:pt x="479983" y="1296699"/>
                </a:lnTo>
                <a:lnTo>
                  <a:pt x="436536" y="1281103"/>
                </a:lnTo>
                <a:lnTo>
                  <a:pt x="394507" y="1262993"/>
                </a:lnTo>
                <a:lnTo>
                  <a:pt x="354001" y="1242469"/>
                </a:lnTo>
                <a:lnTo>
                  <a:pt x="315126" y="1219629"/>
                </a:lnTo>
                <a:lnTo>
                  <a:pt x="277987" y="1194574"/>
                </a:lnTo>
                <a:lnTo>
                  <a:pt x="242691" y="1167402"/>
                </a:lnTo>
                <a:lnTo>
                  <a:pt x="209345" y="1138213"/>
                </a:lnTo>
                <a:lnTo>
                  <a:pt x="178054" y="1107106"/>
                </a:lnTo>
                <a:lnTo>
                  <a:pt x="148927" y="1074181"/>
                </a:lnTo>
                <a:lnTo>
                  <a:pt x="122068" y="1039536"/>
                </a:lnTo>
                <a:lnTo>
                  <a:pt x="97584" y="1003271"/>
                </a:lnTo>
                <a:lnTo>
                  <a:pt x="75582" y="965486"/>
                </a:lnTo>
                <a:lnTo>
                  <a:pt x="56168" y="926279"/>
                </a:lnTo>
                <a:lnTo>
                  <a:pt x="39449" y="885750"/>
                </a:lnTo>
                <a:lnTo>
                  <a:pt x="25531" y="843998"/>
                </a:lnTo>
                <a:lnTo>
                  <a:pt x="14521" y="801123"/>
                </a:lnTo>
                <a:lnTo>
                  <a:pt x="6524" y="757224"/>
                </a:lnTo>
                <a:lnTo>
                  <a:pt x="1648" y="712399"/>
                </a:lnTo>
                <a:lnTo>
                  <a:pt x="0" y="666749"/>
                </a:lnTo>
                <a:lnTo>
                  <a:pt x="1648" y="621100"/>
                </a:lnTo>
                <a:lnTo>
                  <a:pt x="6524" y="576275"/>
                </a:lnTo>
                <a:lnTo>
                  <a:pt x="14521" y="532376"/>
                </a:lnTo>
                <a:lnTo>
                  <a:pt x="25531" y="489501"/>
                </a:lnTo>
                <a:lnTo>
                  <a:pt x="39449" y="447749"/>
                </a:lnTo>
                <a:lnTo>
                  <a:pt x="56168" y="407220"/>
                </a:lnTo>
                <a:lnTo>
                  <a:pt x="75582" y="368013"/>
                </a:lnTo>
                <a:lnTo>
                  <a:pt x="97584" y="330228"/>
                </a:lnTo>
                <a:lnTo>
                  <a:pt x="122068" y="293963"/>
                </a:lnTo>
                <a:lnTo>
                  <a:pt x="148927" y="259318"/>
                </a:lnTo>
                <a:lnTo>
                  <a:pt x="178054" y="226393"/>
                </a:lnTo>
                <a:lnTo>
                  <a:pt x="209345" y="195286"/>
                </a:lnTo>
                <a:lnTo>
                  <a:pt x="242691" y="166097"/>
                </a:lnTo>
                <a:lnTo>
                  <a:pt x="277987" y="138925"/>
                </a:lnTo>
                <a:lnTo>
                  <a:pt x="315126" y="113870"/>
                </a:lnTo>
                <a:lnTo>
                  <a:pt x="354001" y="91030"/>
                </a:lnTo>
                <a:lnTo>
                  <a:pt x="394507" y="70506"/>
                </a:lnTo>
                <a:lnTo>
                  <a:pt x="436536" y="52396"/>
                </a:lnTo>
                <a:lnTo>
                  <a:pt x="479983" y="36800"/>
                </a:lnTo>
                <a:lnTo>
                  <a:pt x="524741" y="23816"/>
                </a:lnTo>
                <a:lnTo>
                  <a:pt x="570702" y="13545"/>
                </a:lnTo>
                <a:lnTo>
                  <a:pt x="617762" y="6086"/>
                </a:lnTo>
                <a:lnTo>
                  <a:pt x="665813" y="1538"/>
                </a:lnTo>
                <a:lnTo>
                  <a:pt x="714749" y="0"/>
                </a:lnTo>
                <a:lnTo>
                  <a:pt x="763686" y="1538"/>
                </a:lnTo>
                <a:lnTo>
                  <a:pt x="811737" y="6086"/>
                </a:lnTo>
                <a:lnTo>
                  <a:pt x="858797" y="13545"/>
                </a:lnTo>
                <a:lnTo>
                  <a:pt x="904758" y="23816"/>
                </a:lnTo>
                <a:lnTo>
                  <a:pt x="949516" y="36800"/>
                </a:lnTo>
                <a:lnTo>
                  <a:pt x="992963" y="52396"/>
                </a:lnTo>
                <a:lnTo>
                  <a:pt x="1034992" y="70506"/>
                </a:lnTo>
                <a:lnTo>
                  <a:pt x="1075498" y="91030"/>
                </a:lnTo>
                <a:lnTo>
                  <a:pt x="1114373" y="113870"/>
                </a:lnTo>
                <a:lnTo>
                  <a:pt x="1151512" y="138925"/>
                </a:lnTo>
                <a:lnTo>
                  <a:pt x="1186808" y="166097"/>
                </a:lnTo>
                <a:lnTo>
                  <a:pt x="1220154" y="195286"/>
                </a:lnTo>
                <a:lnTo>
                  <a:pt x="1251444" y="226393"/>
                </a:lnTo>
                <a:lnTo>
                  <a:pt x="1280572" y="259318"/>
                </a:lnTo>
                <a:lnTo>
                  <a:pt x="1307431" y="293963"/>
                </a:lnTo>
                <a:lnTo>
                  <a:pt x="1331915" y="330228"/>
                </a:lnTo>
                <a:lnTo>
                  <a:pt x="1353917" y="368013"/>
                </a:lnTo>
                <a:lnTo>
                  <a:pt x="1373331" y="407220"/>
                </a:lnTo>
                <a:lnTo>
                  <a:pt x="1390050" y="447749"/>
                </a:lnTo>
                <a:lnTo>
                  <a:pt x="1403968" y="489501"/>
                </a:lnTo>
                <a:lnTo>
                  <a:pt x="1414978" y="532376"/>
                </a:lnTo>
                <a:lnTo>
                  <a:pt x="1422975" y="576275"/>
                </a:lnTo>
                <a:lnTo>
                  <a:pt x="1427851" y="621100"/>
                </a:lnTo>
                <a:lnTo>
                  <a:pt x="1429499" y="666749"/>
                </a:lnTo>
                <a:lnTo>
                  <a:pt x="1427851" y="712399"/>
                </a:lnTo>
                <a:lnTo>
                  <a:pt x="1422975" y="757224"/>
                </a:lnTo>
                <a:lnTo>
                  <a:pt x="1414978" y="801123"/>
                </a:lnTo>
                <a:lnTo>
                  <a:pt x="1403968" y="843998"/>
                </a:lnTo>
                <a:lnTo>
                  <a:pt x="1390050" y="885750"/>
                </a:lnTo>
                <a:lnTo>
                  <a:pt x="1373331" y="926279"/>
                </a:lnTo>
                <a:lnTo>
                  <a:pt x="1353917" y="965486"/>
                </a:lnTo>
                <a:lnTo>
                  <a:pt x="1331915" y="1003271"/>
                </a:lnTo>
                <a:lnTo>
                  <a:pt x="1307431" y="1039536"/>
                </a:lnTo>
                <a:lnTo>
                  <a:pt x="1280572" y="1074181"/>
                </a:lnTo>
                <a:lnTo>
                  <a:pt x="1251444" y="1107106"/>
                </a:lnTo>
                <a:lnTo>
                  <a:pt x="1220154" y="1138213"/>
                </a:lnTo>
                <a:lnTo>
                  <a:pt x="1186808" y="1167402"/>
                </a:lnTo>
                <a:lnTo>
                  <a:pt x="1151512" y="1194574"/>
                </a:lnTo>
                <a:lnTo>
                  <a:pt x="1114373" y="1219629"/>
                </a:lnTo>
                <a:lnTo>
                  <a:pt x="1075498" y="1242469"/>
                </a:lnTo>
                <a:lnTo>
                  <a:pt x="1034992" y="1262993"/>
                </a:lnTo>
                <a:lnTo>
                  <a:pt x="992963" y="1281103"/>
                </a:lnTo>
                <a:lnTo>
                  <a:pt x="949516" y="1296699"/>
                </a:lnTo>
                <a:lnTo>
                  <a:pt x="904758" y="1309683"/>
                </a:lnTo>
                <a:lnTo>
                  <a:pt x="858797" y="1319954"/>
                </a:lnTo>
                <a:lnTo>
                  <a:pt x="811737" y="1327413"/>
                </a:lnTo>
                <a:lnTo>
                  <a:pt x="763686" y="1331961"/>
                </a:lnTo>
                <a:lnTo>
                  <a:pt x="714749" y="133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19549" y="1771650"/>
            <a:ext cx="1430020" cy="1333500"/>
          </a:xfrm>
          <a:custGeom>
            <a:avLst/>
            <a:gdLst/>
            <a:ahLst/>
            <a:cxnLst/>
            <a:rect l="l" t="t" r="r" b="b"/>
            <a:pathLst>
              <a:path w="1430020" h="1333500">
                <a:moveTo>
                  <a:pt x="0" y="666749"/>
                </a:moveTo>
                <a:lnTo>
                  <a:pt x="1648" y="621100"/>
                </a:lnTo>
                <a:lnTo>
                  <a:pt x="6524" y="576275"/>
                </a:lnTo>
                <a:lnTo>
                  <a:pt x="14521" y="532376"/>
                </a:lnTo>
                <a:lnTo>
                  <a:pt x="25531" y="489501"/>
                </a:lnTo>
                <a:lnTo>
                  <a:pt x="39449" y="447749"/>
                </a:lnTo>
                <a:lnTo>
                  <a:pt x="56168" y="407220"/>
                </a:lnTo>
                <a:lnTo>
                  <a:pt x="75582" y="368013"/>
                </a:lnTo>
                <a:lnTo>
                  <a:pt x="97584" y="330228"/>
                </a:lnTo>
                <a:lnTo>
                  <a:pt x="122068" y="293963"/>
                </a:lnTo>
                <a:lnTo>
                  <a:pt x="148927" y="259318"/>
                </a:lnTo>
                <a:lnTo>
                  <a:pt x="178054" y="226393"/>
                </a:lnTo>
                <a:lnTo>
                  <a:pt x="209345" y="195286"/>
                </a:lnTo>
                <a:lnTo>
                  <a:pt x="242691" y="166097"/>
                </a:lnTo>
                <a:lnTo>
                  <a:pt x="277987" y="138925"/>
                </a:lnTo>
                <a:lnTo>
                  <a:pt x="315126" y="113870"/>
                </a:lnTo>
                <a:lnTo>
                  <a:pt x="354001" y="91030"/>
                </a:lnTo>
                <a:lnTo>
                  <a:pt x="394507" y="70506"/>
                </a:lnTo>
                <a:lnTo>
                  <a:pt x="436536" y="52396"/>
                </a:lnTo>
                <a:lnTo>
                  <a:pt x="479983" y="36800"/>
                </a:lnTo>
                <a:lnTo>
                  <a:pt x="524741" y="23816"/>
                </a:lnTo>
                <a:lnTo>
                  <a:pt x="570702" y="13545"/>
                </a:lnTo>
                <a:lnTo>
                  <a:pt x="617762" y="6086"/>
                </a:lnTo>
                <a:lnTo>
                  <a:pt x="665813" y="1538"/>
                </a:lnTo>
                <a:lnTo>
                  <a:pt x="714749" y="0"/>
                </a:lnTo>
                <a:lnTo>
                  <a:pt x="763686" y="1538"/>
                </a:lnTo>
                <a:lnTo>
                  <a:pt x="811737" y="6086"/>
                </a:lnTo>
                <a:lnTo>
                  <a:pt x="858797" y="13545"/>
                </a:lnTo>
                <a:lnTo>
                  <a:pt x="904758" y="23816"/>
                </a:lnTo>
                <a:lnTo>
                  <a:pt x="949516" y="36800"/>
                </a:lnTo>
                <a:lnTo>
                  <a:pt x="992963" y="52396"/>
                </a:lnTo>
                <a:lnTo>
                  <a:pt x="1034992" y="70506"/>
                </a:lnTo>
                <a:lnTo>
                  <a:pt x="1075498" y="91030"/>
                </a:lnTo>
                <a:lnTo>
                  <a:pt x="1114373" y="113870"/>
                </a:lnTo>
                <a:lnTo>
                  <a:pt x="1151512" y="138925"/>
                </a:lnTo>
                <a:lnTo>
                  <a:pt x="1186808" y="166097"/>
                </a:lnTo>
                <a:lnTo>
                  <a:pt x="1220154" y="195286"/>
                </a:lnTo>
                <a:lnTo>
                  <a:pt x="1251444" y="226393"/>
                </a:lnTo>
                <a:lnTo>
                  <a:pt x="1280572" y="259318"/>
                </a:lnTo>
                <a:lnTo>
                  <a:pt x="1307431" y="293963"/>
                </a:lnTo>
                <a:lnTo>
                  <a:pt x="1331915" y="330228"/>
                </a:lnTo>
                <a:lnTo>
                  <a:pt x="1353917" y="368013"/>
                </a:lnTo>
                <a:lnTo>
                  <a:pt x="1373331" y="407220"/>
                </a:lnTo>
                <a:lnTo>
                  <a:pt x="1390050" y="447749"/>
                </a:lnTo>
                <a:lnTo>
                  <a:pt x="1403968" y="489501"/>
                </a:lnTo>
                <a:lnTo>
                  <a:pt x="1414978" y="532376"/>
                </a:lnTo>
                <a:lnTo>
                  <a:pt x="1422975" y="576275"/>
                </a:lnTo>
                <a:lnTo>
                  <a:pt x="1427851" y="621100"/>
                </a:lnTo>
                <a:lnTo>
                  <a:pt x="1429499" y="666749"/>
                </a:lnTo>
                <a:lnTo>
                  <a:pt x="1427851" y="712399"/>
                </a:lnTo>
                <a:lnTo>
                  <a:pt x="1422975" y="757224"/>
                </a:lnTo>
                <a:lnTo>
                  <a:pt x="1414978" y="801123"/>
                </a:lnTo>
                <a:lnTo>
                  <a:pt x="1403968" y="843998"/>
                </a:lnTo>
                <a:lnTo>
                  <a:pt x="1390050" y="885750"/>
                </a:lnTo>
                <a:lnTo>
                  <a:pt x="1373331" y="926279"/>
                </a:lnTo>
                <a:lnTo>
                  <a:pt x="1353917" y="965486"/>
                </a:lnTo>
                <a:lnTo>
                  <a:pt x="1331915" y="1003271"/>
                </a:lnTo>
                <a:lnTo>
                  <a:pt x="1307431" y="1039536"/>
                </a:lnTo>
                <a:lnTo>
                  <a:pt x="1280572" y="1074181"/>
                </a:lnTo>
                <a:lnTo>
                  <a:pt x="1251444" y="1107106"/>
                </a:lnTo>
                <a:lnTo>
                  <a:pt x="1220154" y="1138213"/>
                </a:lnTo>
                <a:lnTo>
                  <a:pt x="1186808" y="1167402"/>
                </a:lnTo>
                <a:lnTo>
                  <a:pt x="1151512" y="1194574"/>
                </a:lnTo>
                <a:lnTo>
                  <a:pt x="1114373" y="1219629"/>
                </a:lnTo>
                <a:lnTo>
                  <a:pt x="1075498" y="1242469"/>
                </a:lnTo>
                <a:lnTo>
                  <a:pt x="1034992" y="1262993"/>
                </a:lnTo>
                <a:lnTo>
                  <a:pt x="992963" y="1281103"/>
                </a:lnTo>
                <a:lnTo>
                  <a:pt x="949516" y="1296699"/>
                </a:lnTo>
                <a:lnTo>
                  <a:pt x="904758" y="1309683"/>
                </a:lnTo>
                <a:lnTo>
                  <a:pt x="858797" y="1319954"/>
                </a:lnTo>
                <a:lnTo>
                  <a:pt x="811737" y="1327413"/>
                </a:lnTo>
                <a:lnTo>
                  <a:pt x="763686" y="1331961"/>
                </a:lnTo>
                <a:lnTo>
                  <a:pt x="714749" y="1333499"/>
                </a:lnTo>
                <a:lnTo>
                  <a:pt x="665813" y="1331961"/>
                </a:lnTo>
                <a:lnTo>
                  <a:pt x="617762" y="1327413"/>
                </a:lnTo>
                <a:lnTo>
                  <a:pt x="570702" y="1319954"/>
                </a:lnTo>
                <a:lnTo>
                  <a:pt x="524741" y="1309683"/>
                </a:lnTo>
                <a:lnTo>
                  <a:pt x="479983" y="1296699"/>
                </a:lnTo>
                <a:lnTo>
                  <a:pt x="436536" y="1281103"/>
                </a:lnTo>
                <a:lnTo>
                  <a:pt x="394507" y="1262993"/>
                </a:lnTo>
                <a:lnTo>
                  <a:pt x="354001" y="1242469"/>
                </a:lnTo>
                <a:lnTo>
                  <a:pt x="315126" y="1219629"/>
                </a:lnTo>
                <a:lnTo>
                  <a:pt x="277987" y="1194574"/>
                </a:lnTo>
                <a:lnTo>
                  <a:pt x="242691" y="1167402"/>
                </a:lnTo>
                <a:lnTo>
                  <a:pt x="209345" y="1138213"/>
                </a:lnTo>
                <a:lnTo>
                  <a:pt x="178054" y="1107106"/>
                </a:lnTo>
                <a:lnTo>
                  <a:pt x="148927" y="1074181"/>
                </a:lnTo>
                <a:lnTo>
                  <a:pt x="122068" y="1039536"/>
                </a:lnTo>
                <a:lnTo>
                  <a:pt x="97584" y="1003271"/>
                </a:lnTo>
                <a:lnTo>
                  <a:pt x="75582" y="965486"/>
                </a:lnTo>
                <a:lnTo>
                  <a:pt x="56168" y="926279"/>
                </a:lnTo>
                <a:lnTo>
                  <a:pt x="39449" y="885750"/>
                </a:lnTo>
                <a:lnTo>
                  <a:pt x="25531" y="843998"/>
                </a:lnTo>
                <a:lnTo>
                  <a:pt x="14521" y="801123"/>
                </a:lnTo>
                <a:lnTo>
                  <a:pt x="6524" y="757224"/>
                </a:lnTo>
                <a:lnTo>
                  <a:pt x="1648" y="712399"/>
                </a:lnTo>
                <a:lnTo>
                  <a:pt x="0" y="66674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072" y="1946171"/>
            <a:ext cx="1096172" cy="10225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3214" y="4754014"/>
            <a:ext cx="1237592" cy="296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80005"/>
            <a:ext cx="90360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40" y="822197"/>
            <a:ext cx="8213318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084" y="2651180"/>
            <a:ext cx="1710689" cy="171450"/>
          </a:xfrm>
          <a:custGeom>
            <a:avLst/>
            <a:gdLst/>
            <a:ahLst/>
            <a:cxnLst/>
            <a:rect l="l" t="t" r="r" b="b"/>
            <a:pathLst>
              <a:path w="1710689" h="171450">
                <a:moveTo>
                  <a:pt x="1710557" y="171449"/>
                </a:moveTo>
                <a:lnTo>
                  <a:pt x="0" y="171449"/>
                </a:lnTo>
                <a:lnTo>
                  <a:pt x="0" y="0"/>
                </a:lnTo>
                <a:lnTo>
                  <a:pt x="1710557" y="0"/>
                </a:lnTo>
                <a:lnTo>
                  <a:pt x="1710557" y="171449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750" y="2903678"/>
            <a:ext cx="4372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5" dirty="0">
                <a:cs typeface="Poppins" panose="00000500000000000000" pitchFamily="2" charset="0"/>
              </a:rPr>
              <a:t>Product:</a:t>
            </a:r>
            <a:r>
              <a:rPr lang="en-IN" sz="2400" b="1" spc="-25" dirty="0">
                <a:cs typeface="Poppins" panose="00000500000000000000" pitchFamily="2" charset="0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cs typeface="Arial" panose="020B0604020202020204" pitchFamily="34" charset="0"/>
              </a:rPr>
              <a:t>Senior Wellness</a:t>
            </a:r>
            <a:r>
              <a:rPr sz="2400" b="1" spc="-70" dirty="0">
                <a:cs typeface="Poppins" panose="00000500000000000000" pitchFamily="2" charset="0"/>
              </a:rPr>
              <a:t> </a:t>
            </a:r>
            <a:endParaRPr sz="2400" b="1" dirty="0">
              <a:cs typeface="Poppins" panose="00000500000000000000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396787"/>
            <a:ext cx="5108576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535"/>
              </a:spcBef>
            </a:pPr>
            <a:endParaRPr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47090">
              <a:lnSpc>
                <a:spcPct val="100000"/>
              </a:lnSpc>
              <a:spcBef>
                <a:spcPts val="434"/>
              </a:spcBef>
            </a:pP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6F69-04DF-209D-DB72-CDD3F81FFF40}"/>
              </a:ext>
            </a:extLst>
          </p:cNvPr>
          <p:cNvSpPr txBox="1"/>
          <p:nvPr/>
        </p:nvSpPr>
        <p:spPr>
          <a:xfrm>
            <a:off x="381000" y="3501131"/>
            <a:ext cx="3802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 dirty="0">
                <a:effectLst/>
              </a:rPr>
              <a:t>FUXI401</a:t>
            </a:r>
            <a:r>
              <a:rPr lang="en-US" altLang="ko-KR" sz="2400" b="1" dirty="0">
                <a:cs typeface="Arial" panose="020B0604020202020204" pitchFamily="34" charset="0"/>
              </a:rPr>
              <a:t> – Capstone Project</a:t>
            </a:r>
            <a:r>
              <a:rPr lang="fr-FR" sz="2400" b="1" i="0" dirty="0">
                <a:effectLst/>
              </a:rPr>
              <a:t> UX/UI &amp; Product Design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0B242-3934-F0A0-4E87-13289CF48FEB}"/>
              </a:ext>
            </a:extLst>
          </p:cNvPr>
          <p:cNvSpPr txBox="1"/>
          <p:nvPr/>
        </p:nvSpPr>
        <p:spPr>
          <a:xfrm>
            <a:off x="5486400" y="3141268"/>
            <a:ext cx="35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Authored by the team: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Sai Tarun Kovelamudi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Aishwarya Borde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Gladwin Isaac</a:t>
            </a:r>
          </a:p>
          <a:p>
            <a:endParaRPr lang="en-IN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5311CE96-1B5D-20C0-61C2-71F755F2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1" r="31481"/>
          <a:stretch>
            <a:fillRect/>
          </a:stretch>
        </p:blipFill>
        <p:spPr>
          <a:xfrm>
            <a:off x="3200400" y="133350"/>
            <a:ext cx="2938462" cy="24384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974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0" dirty="0">
                <a:solidFill>
                  <a:srgbClr val="5DBA47"/>
                </a:solidFill>
              </a:rPr>
              <a:t>USER STORIES</a:t>
            </a:r>
            <a:endParaRPr spc="-310" dirty="0">
              <a:solidFill>
                <a:srgbClr val="5DBA47"/>
              </a:solidFill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F7B190D-0D76-A18E-66A8-ED0831C811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705350"/>
            <a:ext cx="1568017" cy="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974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0" dirty="0">
                <a:solidFill>
                  <a:srgbClr val="5DBA47"/>
                </a:solidFill>
              </a:rPr>
              <a:t>WIRE FRAME</a:t>
            </a:r>
            <a:endParaRPr spc="-310" dirty="0">
              <a:solidFill>
                <a:srgbClr val="5DBA47"/>
              </a:solidFill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F7B190D-0D76-A18E-66A8-ED0831C811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705350"/>
            <a:ext cx="1568017" cy="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7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974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0" dirty="0">
                <a:solidFill>
                  <a:srgbClr val="5DBA47"/>
                </a:solidFill>
              </a:rPr>
              <a:t>PROTO TYPE</a:t>
            </a:r>
            <a:endParaRPr spc="-310" dirty="0">
              <a:solidFill>
                <a:srgbClr val="5DBA47"/>
              </a:solidFill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F7B190D-0D76-A18E-66A8-ED0831C811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705350"/>
            <a:ext cx="1568017" cy="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3F72BC-B959-4962-6ED6-4CCF6BB5752A}"/>
              </a:ext>
            </a:extLst>
          </p:cNvPr>
          <p:cNvSpPr txBox="1"/>
          <p:nvPr/>
        </p:nvSpPr>
        <p:spPr>
          <a:xfrm>
            <a:off x="241152" y="57150"/>
            <a:ext cx="344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</a:rPr>
              <a:t>OBJECTIVE</a:t>
            </a:r>
            <a:endParaRPr lang="en-IN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86965A-EA7E-2457-3260-F24A03DC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80" y="-1638777"/>
            <a:ext cx="10189096" cy="327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15869"/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/>
            <a:endParaRPr lang="en-US" altLang="en-US" sz="81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3F72BC-B959-4962-6ED6-4CCF6BB5752A}"/>
              </a:ext>
            </a:extLst>
          </p:cNvPr>
          <p:cNvSpPr txBox="1"/>
          <p:nvPr/>
        </p:nvSpPr>
        <p:spPr>
          <a:xfrm>
            <a:off x="253344" y="57150"/>
            <a:ext cx="344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  <a:cs typeface="Poppins" panose="00000500000000000000" pitchFamily="2" charset="0"/>
              </a:rPr>
              <a:t>APPROACH</a:t>
            </a:r>
            <a:endParaRPr lang="en-IN" sz="2000" dirty="0">
              <a:cs typeface="Poppins" panose="00000500000000000000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86965A-EA7E-2457-3260-F24A03DC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80" y="-1638777"/>
            <a:ext cx="10189096" cy="327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15869"/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/>
            <a:endParaRPr lang="en-US" altLang="en-US" sz="819" dirty="0"/>
          </a:p>
        </p:txBody>
      </p:sp>
    </p:spTree>
    <p:extLst>
      <p:ext uri="{BB962C8B-B14F-4D97-AF65-F5344CB8AC3E}">
        <p14:creationId xmlns:p14="http://schemas.microsoft.com/office/powerpoint/2010/main" val="2326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r-Centered Design Canvas">
            <a:extLst>
              <a:ext uri="{FF2B5EF4-FFF2-40B4-BE49-F238E27FC236}">
                <a16:creationId xmlns:a16="http://schemas.microsoft.com/office/drawing/2014/main" id="{08DC4720-DA05-A4CF-5D39-185AE94D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0" y="435368"/>
            <a:ext cx="9154910" cy="54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object 4">
            <a:extLst>
              <a:ext uri="{FF2B5EF4-FFF2-40B4-BE49-F238E27FC236}">
                <a16:creationId xmlns:a16="http://schemas.microsoft.com/office/drawing/2014/main" id="{CD0827D5-8107-1CFD-FC0A-0F850009B3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3944" y="4836378"/>
            <a:ext cx="1568017" cy="3134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47DC86-A0C1-29A5-41A4-9F1E3ECCA119}"/>
              </a:ext>
            </a:extLst>
          </p:cNvPr>
          <p:cNvSpPr txBox="1"/>
          <p:nvPr/>
        </p:nvSpPr>
        <p:spPr>
          <a:xfrm>
            <a:off x="61404" y="-53266"/>
            <a:ext cx="801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  <a:cs typeface="Poppins" panose="00000500000000000000" pitchFamily="2" charset="0"/>
              </a:rPr>
              <a:t>PHASE 1 – STRATEGY – USER CENTRIC  DESIGN (UCD) CANVAS</a:t>
            </a:r>
            <a:endParaRPr lang="en-IN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B04CD-12A1-D669-0814-D4FA3D7267CE}"/>
              </a:ext>
            </a:extLst>
          </p:cNvPr>
          <p:cNvSpPr txBox="1"/>
          <p:nvPr/>
        </p:nvSpPr>
        <p:spPr>
          <a:xfrm>
            <a:off x="136056" y="742950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IN" sz="7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7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B355-F80C-E919-6912-74AEDF7B0CAF}"/>
              </a:ext>
            </a:extLst>
          </p:cNvPr>
          <p:cNvSpPr txBox="1"/>
          <p:nvPr/>
        </p:nvSpPr>
        <p:spPr>
          <a:xfrm>
            <a:off x="7375561" y="7429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7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7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ED4D5-1320-CFD8-947A-CF63E8F48953}"/>
              </a:ext>
            </a:extLst>
          </p:cNvPr>
          <p:cNvSpPr txBox="1"/>
          <p:nvPr/>
        </p:nvSpPr>
        <p:spPr>
          <a:xfrm>
            <a:off x="76200" y="742950"/>
            <a:ext cx="182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health parameters regularly by visiting the doctor.</a:t>
            </a:r>
            <a:endParaRPr lang="en-IN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blood sugar levels regularly for someone who is diabetic.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Keeping a log of blood sugar levels regularly after check-up.</a:t>
            </a:r>
            <a:endParaRPr lang="en-IN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assistance's in case of emergencies or occasional support as needed.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Visiting 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hospitals for each and every health parameter checkup regularly.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sleep patterns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not predict the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health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Falling unconscious sometimes and could not notify anyone.</a:t>
            </a:r>
            <a:endParaRPr lang="en-IN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case of an emergency, alerting emergency services or caretaker could be life saving.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70AB5-C70A-A4CA-76B1-E69DF2522392}"/>
              </a:ext>
            </a:extLst>
          </p:cNvPr>
          <p:cNvSpPr txBox="1"/>
          <p:nvPr/>
        </p:nvSpPr>
        <p:spPr>
          <a:xfrm>
            <a:off x="7299361" y="715762"/>
            <a:ext cx="1828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Smart watch: </a:t>
            </a:r>
          </a:p>
          <a:p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Tracking heartrate, Blood pressure, Step count, Tracking ECG, Tracking sleep patterns, fall detection, Emergency alert, Monitor Glucose reading in real-time.</a:t>
            </a:r>
          </a:p>
          <a:p>
            <a:r>
              <a:rPr kumimoji="0" lang="en-IN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 Application: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 collects data from smart watch.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of unusual activity.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Manage medications effectively.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Turn on camera automatically during fall detection to capture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Automatically Capture images via smart watch during unconscious time and detect indoor or outdoor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Access to health data, location tracking, and alerts in case of emergencies</a:t>
            </a: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706C8-859B-2E57-8A56-A5C32B1129A5}"/>
              </a:ext>
            </a:extLst>
          </p:cNvPr>
          <p:cNvSpPr txBox="1"/>
          <p:nvPr/>
        </p:nvSpPr>
        <p:spPr>
          <a:xfrm>
            <a:off x="3717961" y="40195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IN" sz="1000" kern="0" dirty="0">
                <a:effectLst/>
                <a:ea typeface="Times New Roman" panose="02020603050405020304" pitchFamily="18" charset="0"/>
                <a:cs typeface="Poppins" panose="00000500000000000000" pitchFamily="2" charset="0"/>
              </a:rPr>
              <a:t>A smart watch + App Users will </a:t>
            </a:r>
            <a:r>
              <a:rPr lang="en-IN" sz="1000" kern="0" dirty="0">
                <a:ea typeface="Times New Roman" panose="02020603050405020304" pitchFamily="18" charset="0"/>
                <a:cs typeface="Poppins" panose="00000500000000000000" pitchFamily="2" charset="0"/>
              </a:rPr>
              <a:t>have </a:t>
            </a:r>
            <a:r>
              <a:rPr lang="en-IN" sz="1000" kern="0" dirty="0">
                <a:effectLst/>
                <a:ea typeface="Times New Roman" panose="02020603050405020304" pitchFamily="18" charset="0"/>
                <a:cs typeface="Poppins" panose="00000500000000000000" pitchFamily="2" charset="0"/>
              </a:rPr>
              <a:t>Improved health outcomes, </a:t>
            </a:r>
            <a:r>
              <a:rPr lang="en-IN" sz="1000" kern="0" dirty="0">
                <a:ea typeface="Times New Roman" panose="02020603050405020304" pitchFamily="18" charset="0"/>
                <a:cs typeface="Poppins" panose="00000500000000000000" pitchFamily="2" charset="0"/>
              </a:rPr>
              <a:t>It </a:t>
            </a:r>
            <a:r>
              <a:rPr lang="en-IN" sz="1000" kern="0" dirty="0">
                <a:effectLst/>
                <a:ea typeface="Times New Roman" panose="02020603050405020304" pitchFamily="18" charset="0"/>
                <a:cs typeface="Poppins" panose="00000500000000000000" pitchFamily="2" charset="0"/>
              </a:rPr>
              <a:t>has an intelligence of Fall detection &amp; alerts, </a:t>
            </a:r>
            <a:r>
              <a:rPr lang="en-IN" sz="1000" kern="0" dirty="0">
                <a:ea typeface="Times New Roman" panose="02020603050405020304" pitchFamily="18" charset="0"/>
                <a:cs typeface="Poppins" panose="00000500000000000000" pitchFamily="2" charset="0"/>
              </a:rPr>
              <a:t>Users </a:t>
            </a:r>
            <a:r>
              <a:rPr lang="en-IN" sz="1000" kern="0" dirty="0">
                <a:effectLst/>
                <a:ea typeface="Times New Roman" panose="02020603050405020304" pitchFamily="18" charset="0"/>
                <a:cs typeface="Poppins" panose="00000500000000000000" pitchFamily="2" charset="0"/>
              </a:rPr>
              <a:t>can Enhance their quality of life.</a:t>
            </a:r>
            <a:endParaRPr lang="en-IN" sz="1000" dirty="0"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C1F4D-DC19-C787-4335-ABB6460244EE}"/>
              </a:ext>
            </a:extLst>
          </p:cNvPr>
          <p:cNvSpPr txBox="1"/>
          <p:nvPr/>
        </p:nvSpPr>
        <p:spPr>
          <a:xfrm>
            <a:off x="3717961" y="715762"/>
            <a:ext cx="1828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Smartwatch + mobile app that seamlessly syncs data with good user experience. The smartwatch should track health and fitness metrics. The mobile application should enable users to get notified and view data.</a:t>
            </a:r>
          </a:p>
          <a:p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D8E5B-F898-3FD7-5A6C-879305BB524C}"/>
              </a:ext>
            </a:extLst>
          </p:cNvPr>
          <p:cNvSpPr txBox="1"/>
          <p:nvPr/>
        </p:nvSpPr>
        <p:spPr>
          <a:xfrm>
            <a:off x="1981200" y="742950"/>
            <a:ext cx="1736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Promote senior citizens health, well-being, and independence.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By incorporating health monitoring features, medication reminders, and emergency assistance, the smartwatch and app aim to help seniors maintain an active lifestyle while ensuring their safety.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F8A49-004F-F6E9-28E3-25BD1CC3FE1C}"/>
              </a:ext>
            </a:extLst>
          </p:cNvPr>
          <p:cNvSpPr txBox="1"/>
          <p:nvPr/>
        </p:nvSpPr>
        <p:spPr>
          <a:xfrm>
            <a:off x="1981200" y="3181350"/>
            <a:ext cx="17209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Using the smartwatch and app will be complicated.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Ability to learn and adapt to new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Assurances regarding privacy and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Worry about unintentionally causing disruptions.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Accuracy and reliability of health monitoring features or emergency assistance.</a:t>
            </a:r>
          </a:p>
          <a:p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D2-1AE4-4253-7FF8-B28A641B0F08}"/>
              </a:ext>
            </a:extLst>
          </p:cNvPr>
          <p:cNvSpPr txBox="1"/>
          <p:nvPr/>
        </p:nvSpPr>
        <p:spPr>
          <a:xfrm>
            <a:off x="3733799" y="2190750"/>
            <a:ext cx="173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 of the product are senior citizens and their partners, relatives, caregivers or their children</a:t>
            </a: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62D9A-8F9C-F65C-41D3-841BEAD6691F}"/>
              </a:ext>
            </a:extLst>
          </p:cNvPr>
          <p:cNvSpPr txBox="1"/>
          <p:nvPr/>
        </p:nvSpPr>
        <p:spPr>
          <a:xfrm>
            <a:off x="5622962" y="715762"/>
            <a:ext cx="1583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Intuitive and user-friendly interface to meet the needs and preferences.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The emphasis on health monitoring, medication management, fall detection, and emergency assistance features.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Integration with caregiver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Remote monitoring, real-time alerts.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0CF5C-3C3A-8582-85E0-D2401DD9352E}"/>
              </a:ext>
            </a:extLst>
          </p:cNvPr>
          <p:cNvSpPr txBox="1"/>
          <p:nvPr/>
        </p:nvSpPr>
        <p:spPr>
          <a:xfrm>
            <a:off x="5622962" y="3181350"/>
            <a:ext cx="15838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Generic smartwatches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52525"/>
                </a:solidFill>
                <a:effectLst/>
              </a:rPr>
              <a:t>Health Monitoring Devices: Standalone health monitoring devices.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52525"/>
                </a:solidFill>
                <a:effectLst/>
              </a:rPr>
              <a:t>Dedicated Monitoring Systems at Home: These systems often include wearable devices or sensors in the home.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3F72BC-B959-4962-6ED6-4CCF6BB5752A}"/>
              </a:ext>
            </a:extLst>
          </p:cNvPr>
          <p:cNvSpPr txBox="1"/>
          <p:nvPr/>
        </p:nvSpPr>
        <p:spPr>
          <a:xfrm>
            <a:off x="253344" y="57150"/>
            <a:ext cx="344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  <a:cs typeface="Poppins" panose="00000500000000000000" pitchFamily="2" charset="0"/>
              </a:rPr>
              <a:t>USER INTERVIEWS</a:t>
            </a:r>
            <a:endParaRPr lang="en-IN" sz="2000" dirty="0">
              <a:cs typeface="Poppins" panose="00000500000000000000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86965A-EA7E-2457-3260-F24A03DC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80" y="-1638777"/>
            <a:ext cx="10189096" cy="327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15869"/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/>
            <a:endParaRPr lang="en-US" altLang="en-US" sz="819" dirty="0"/>
          </a:p>
        </p:txBody>
      </p:sp>
    </p:spTree>
    <p:extLst>
      <p:ext uri="{BB962C8B-B14F-4D97-AF65-F5344CB8AC3E}">
        <p14:creationId xmlns:p14="http://schemas.microsoft.com/office/powerpoint/2010/main" val="25899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5F9852D-5488-777F-E59D-1DBE48471A00}"/>
              </a:ext>
            </a:extLst>
          </p:cNvPr>
          <p:cNvSpPr txBox="1"/>
          <p:nvPr/>
        </p:nvSpPr>
        <p:spPr>
          <a:xfrm>
            <a:off x="228642" y="2870423"/>
            <a:ext cx="142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cs typeface="Poppins" panose="00000500000000000000" pitchFamily="2" charset="0"/>
              </a:rPr>
              <a:t>Raja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3E3D2-BEF9-7E10-0896-E1E5C71890A7}"/>
              </a:ext>
            </a:extLst>
          </p:cNvPr>
          <p:cNvSpPr txBox="1"/>
          <p:nvPr/>
        </p:nvSpPr>
        <p:spPr>
          <a:xfrm>
            <a:off x="243300" y="3173052"/>
            <a:ext cx="899700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cs typeface="Poppins" panose="00000500000000000000" pitchFamily="2" charset="0"/>
              </a:rPr>
              <a:t>Age</a:t>
            </a:r>
            <a:endParaRPr lang="en-IN" sz="1100" b="1" dirty="0">
              <a:cs typeface="Poppins" panose="00000500000000000000" pitchFamily="2" charset="0"/>
            </a:endParaRPr>
          </a:p>
          <a:p>
            <a:r>
              <a:rPr lang="en-IN" sz="1000" dirty="0">
                <a:cs typeface="Poppins" panose="00000500000000000000" pitchFamily="2" charset="0"/>
              </a:rPr>
              <a:t>35</a:t>
            </a:r>
            <a:endParaRPr lang="en-IN" sz="1100" dirty="0"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843910-BAA9-ABEC-F47E-C8B43C5A9150}"/>
              </a:ext>
            </a:extLst>
          </p:cNvPr>
          <p:cNvSpPr txBox="1"/>
          <p:nvPr/>
        </p:nvSpPr>
        <p:spPr>
          <a:xfrm>
            <a:off x="814921" y="3173051"/>
            <a:ext cx="78767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cs typeface="Poppins" panose="00000500000000000000" pitchFamily="2" charset="0"/>
              </a:rPr>
              <a:t>Gender</a:t>
            </a:r>
            <a:endParaRPr lang="en-IN" sz="1100" b="1" dirty="0">
              <a:cs typeface="Poppins" panose="00000500000000000000" pitchFamily="2" charset="0"/>
            </a:endParaRPr>
          </a:p>
          <a:p>
            <a:r>
              <a:rPr lang="en-IN" sz="1050" dirty="0">
                <a:cs typeface="Poppins" panose="00000500000000000000" pitchFamily="2" charset="0"/>
              </a:rPr>
              <a:t>Female</a:t>
            </a:r>
            <a:endParaRPr lang="en-IN" sz="1100" dirty="0">
              <a:cs typeface="Poppins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053ED-5666-794C-A75F-F23A42DF99BC}"/>
              </a:ext>
            </a:extLst>
          </p:cNvPr>
          <p:cNvSpPr txBox="1"/>
          <p:nvPr/>
        </p:nvSpPr>
        <p:spPr>
          <a:xfrm>
            <a:off x="228642" y="3632630"/>
            <a:ext cx="899700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cs typeface="Poppins" panose="00000500000000000000" pitchFamily="2" charset="0"/>
              </a:rPr>
              <a:t>Status</a:t>
            </a:r>
            <a:endParaRPr lang="en-IN" sz="1100" b="1" dirty="0">
              <a:cs typeface="Poppins" panose="00000500000000000000" pitchFamily="2" charset="0"/>
            </a:endParaRPr>
          </a:p>
          <a:p>
            <a:r>
              <a:rPr lang="en-IN" sz="1000" dirty="0">
                <a:cs typeface="Poppins" panose="00000500000000000000" pitchFamily="2" charset="0"/>
              </a:rPr>
              <a:t>Married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1858E3-93A9-F009-0D25-CC103699CA95}"/>
              </a:ext>
            </a:extLst>
          </p:cNvPr>
          <p:cNvSpPr txBox="1"/>
          <p:nvPr/>
        </p:nvSpPr>
        <p:spPr>
          <a:xfrm>
            <a:off x="148956" y="79362"/>
            <a:ext cx="503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</a:rPr>
              <a:t>STRATEGY – TARGET USER PERSONA</a:t>
            </a:r>
            <a:endParaRPr lang="en-IN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BD809-3D9F-2A83-F444-472A8C51615E}"/>
              </a:ext>
            </a:extLst>
          </p:cNvPr>
          <p:cNvSpPr txBox="1"/>
          <p:nvPr/>
        </p:nvSpPr>
        <p:spPr>
          <a:xfrm>
            <a:off x="2046606" y="869213"/>
            <a:ext cx="115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cs typeface="Poppins" panose="00000500000000000000" pitchFamily="2" charset="0"/>
              </a:rPr>
              <a:t>Bio</a:t>
            </a:r>
            <a:endParaRPr lang="en-IN" sz="1092" b="1" dirty="0"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EE5478-01B3-DC52-55F5-6FEBBFE07A46}"/>
              </a:ext>
            </a:extLst>
          </p:cNvPr>
          <p:cNvSpPr txBox="1"/>
          <p:nvPr/>
        </p:nvSpPr>
        <p:spPr>
          <a:xfrm>
            <a:off x="2046606" y="1751588"/>
            <a:ext cx="142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cs typeface="Poppins" panose="00000500000000000000" pitchFamily="2" charset="0"/>
              </a:rPr>
              <a:t>Pain points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008E9B-FE8A-8C15-EB68-867CE9919931}"/>
              </a:ext>
            </a:extLst>
          </p:cNvPr>
          <p:cNvSpPr txBox="1"/>
          <p:nvPr/>
        </p:nvSpPr>
        <p:spPr>
          <a:xfrm>
            <a:off x="226234" y="4061081"/>
            <a:ext cx="98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cs typeface="Poppins" panose="00000500000000000000" pitchFamily="2" charset="0"/>
              </a:rPr>
              <a:t>Location</a:t>
            </a:r>
            <a:endParaRPr lang="en-IN" sz="1100" b="1" dirty="0">
              <a:cs typeface="Poppins" panose="00000500000000000000" pitchFamily="2" charset="0"/>
            </a:endParaRPr>
          </a:p>
          <a:p>
            <a:r>
              <a:rPr lang="en-IN" sz="1000" dirty="0">
                <a:cs typeface="Poppins" panose="00000500000000000000" pitchFamily="2" charset="0"/>
              </a:rPr>
              <a:t>Hyderabad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91278B-FA99-A60F-20ED-3B72FC2C405C}"/>
              </a:ext>
            </a:extLst>
          </p:cNvPr>
          <p:cNvSpPr txBox="1"/>
          <p:nvPr/>
        </p:nvSpPr>
        <p:spPr>
          <a:xfrm>
            <a:off x="2088408" y="2688742"/>
            <a:ext cx="111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cs typeface="Poppins" panose="00000500000000000000" pitchFamily="2" charset="0"/>
              </a:rPr>
              <a:t>Behaviours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237D5B-7F62-4930-6693-27E3E1542979}"/>
              </a:ext>
            </a:extLst>
          </p:cNvPr>
          <p:cNvSpPr txBox="1"/>
          <p:nvPr/>
        </p:nvSpPr>
        <p:spPr>
          <a:xfrm>
            <a:off x="2076198" y="3592369"/>
            <a:ext cx="195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cs typeface="Poppins" panose="00000500000000000000" pitchFamily="2" charset="0"/>
              </a:rPr>
              <a:t>Goals and Aspirations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94BAD-FE93-B301-6E9C-632BB3E79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2" y="828742"/>
            <a:ext cx="1478844" cy="17430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5DFF5-AF08-DD22-98D8-C6F772C8BBF1}"/>
              </a:ext>
            </a:extLst>
          </p:cNvPr>
          <p:cNvSpPr txBox="1"/>
          <p:nvPr/>
        </p:nvSpPr>
        <p:spPr>
          <a:xfrm>
            <a:off x="2133600" y="1056798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Mr Raja is a 63-year-old retired accountant who lives in a quiet suburban neighbourhood with his wife of 40 years, </a:t>
            </a:r>
          </a:p>
          <a:p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 </a:t>
            </a: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suffers from diabetes. He walks daily and eats healthy. He wants to monitor his health regularly, so </a:t>
            </a: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 is interested in using a smartwatch, he may want to consider one that is designed specifically for seniors and offers features such as fall detection and emergency alerts.</a:t>
            </a:r>
          </a:p>
          <a:p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5A5AE-ECDA-1967-852D-AC3CCB2B4A13}"/>
              </a:ext>
            </a:extLst>
          </p:cNvPr>
          <p:cNvSpPr txBox="1"/>
          <p:nvPr/>
        </p:nvSpPr>
        <p:spPr>
          <a:xfrm>
            <a:off x="2135819" y="1918573"/>
            <a:ext cx="4493581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I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assistance's in case of emergencies or occasional support as needed.</a:t>
            </a:r>
            <a:endParaRPr lang="en-IN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Keeping a log of blood sugar levels regularly after check-up.</a:t>
            </a:r>
            <a:endParaRPr lang="en-I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</a:rPr>
              <a:t>Checking the health parameters regularly by visiting the doctor.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A3BFA-4CC4-1BF1-F2C0-107FB79E30F9}"/>
              </a:ext>
            </a:extLst>
          </p:cNvPr>
          <p:cNvSpPr txBox="1"/>
          <p:nvPr/>
        </p:nvSpPr>
        <p:spPr>
          <a:xfrm>
            <a:off x="2133600" y="2870346"/>
            <a:ext cx="66147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Raja takes a proactive approach to his health by monitoring it closely and seeking regular check-ups with his doctor.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 maintains a healthy lifestyle by eating a balanced diet, exercising regularly, and getting enough sleep.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 tracks his exercise and diet using fitness tracker, to ensure he is meeting his health goals.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3862D-00E5-6350-C270-F1D8ABA17C22}"/>
              </a:ext>
            </a:extLst>
          </p:cNvPr>
          <p:cNvSpPr txBox="1"/>
          <p:nvPr/>
        </p:nvSpPr>
        <p:spPr>
          <a:xfrm>
            <a:off x="2142947" y="3859924"/>
            <a:ext cx="647700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000" dirty="0">
                <a:solidFill>
                  <a:srgbClr val="252525"/>
                </a:solidFill>
                <a:latin typeface="Calibri" panose="020F0502020204030204" pitchFamily="34" charset="0"/>
              </a:rPr>
              <a:t>To track physical activity and monitor heartrate, BP, Sleep, sugar level &amp; other health parameters.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000" dirty="0">
                <a:solidFill>
                  <a:srgbClr val="252525"/>
                </a:solidFill>
                <a:latin typeface="Calibri" panose="020F0502020204030204" pitchFamily="34" charset="0"/>
              </a:rPr>
              <a:t>Utilising wearable technology to monitor health.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000" dirty="0">
                <a:solidFill>
                  <a:srgbClr val="252525"/>
                </a:solidFill>
                <a:latin typeface="Calibri" panose="020F0502020204030204" pitchFamily="34" charset="0"/>
              </a:rPr>
              <a:t>Assistance from someone in case of an emergency situations.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000" dirty="0">
                <a:solidFill>
                  <a:srgbClr val="252525"/>
                </a:solidFill>
                <a:latin typeface="Calibri" panose="020F0502020204030204" pitchFamily="34" charset="0"/>
              </a:rPr>
              <a:t>Alerting nearby relatives or partner or emergency services during emergency could be lifesaving.</a:t>
            </a:r>
          </a:p>
          <a:p>
            <a:endParaRPr lang="en-IN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3F72BC-B959-4962-6ED6-4CCF6BB5752A}"/>
              </a:ext>
            </a:extLst>
          </p:cNvPr>
          <p:cNvSpPr txBox="1"/>
          <p:nvPr/>
        </p:nvSpPr>
        <p:spPr>
          <a:xfrm>
            <a:off x="253344" y="57150"/>
            <a:ext cx="344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0" dirty="0">
                <a:solidFill>
                  <a:srgbClr val="5DBA47"/>
                </a:solidFill>
                <a:cs typeface="Poppins" panose="00000500000000000000" pitchFamily="2" charset="0"/>
              </a:rPr>
              <a:t>CUSTOMER JOURNEY</a:t>
            </a:r>
            <a:endParaRPr lang="en-IN" sz="2000" dirty="0">
              <a:cs typeface="Poppins" panose="00000500000000000000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86965A-EA7E-2457-3260-F24A03DC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80" y="-1638777"/>
            <a:ext cx="10189096" cy="327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15869"/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>
              <a:buFontTx/>
              <a:buAutoNum type="arabicPeriod"/>
            </a:pPr>
            <a:endParaRPr lang="en-US" altLang="en-US" sz="819" dirty="0">
              <a:solidFill>
                <a:srgbClr val="000000"/>
              </a:solidFill>
              <a:latin typeface="Söhne"/>
            </a:endParaRPr>
          </a:p>
          <a:p>
            <a:pPr defTabSz="415869"/>
            <a:endParaRPr lang="en-US" altLang="en-US" sz="819" dirty="0"/>
          </a:p>
        </p:txBody>
      </p:sp>
    </p:spTree>
    <p:extLst>
      <p:ext uri="{BB962C8B-B14F-4D97-AF65-F5344CB8AC3E}">
        <p14:creationId xmlns:p14="http://schemas.microsoft.com/office/powerpoint/2010/main" val="33485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974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0" dirty="0">
                <a:solidFill>
                  <a:srgbClr val="5DBA47"/>
                </a:solidFill>
              </a:rPr>
              <a:t>USER FLOW</a:t>
            </a:r>
            <a:endParaRPr spc="-310" dirty="0">
              <a:solidFill>
                <a:srgbClr val="5DBA47"/>
              </a:solidFill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790D9DB-B0C4-3BAF-921A-DA8B2B156B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4684088"/>
            <a:ext cx="1568017" cy="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974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0" dirty="0">
                <a:solidFill>
                  <a:srgbClr val="5DBA47"/>
                </a:solidFill>
              </a:rPr>
              <a:t>CARD SORTING</a:t>
            </a:r>
            <a:endParaRPr spc="-310" dirty="0">
              <a:solidFill>
                <a:srgbClr val="5DBA47"/>
              </a:solidFill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F7B190D-0D76-A18E-66A8-ED0831C811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705350"/>
            <a:ext cx="1568017" cy="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11279</TotalTime>
  <Words>703</Words>
  <Application>Microsoft Office PowerPoint</Application>
  <PresentationFormat>On-screen Show (16:9)</PresentationFormat>
  <Paragraphs>176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Poppins</vt:lpstr>
      <vt:lpstr>Roboto</vt:lpstr>
      <vt:lpstr>Söhne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FLOW</vt:lpstr>
      <vt:lpstr>CARD SORTING</vt:lpstr>
      <vt:lpstr>USER STORIES</vt:lpstr>
      <vt:lpstr>WIRE FRAME</vt:lpstr>
      <vt:lpstr>PROTO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ICPM_UX_UI Design_Skillathon_CookMyMeal_1.1.pptx</dc:title>
  <cp:lastModifiedBy>Saitarun  Kovelamudi</cp:lastModifiedBy>
  <cp:revision>14</cp:revision>
  <dcterms:created xsi:type="dcterms:W3CDTF">2023-05-21T11:14:17Z</dcterms:created>
  <dcterms:modified xsi:type="dcterms:W3CDTF">2023-06-03T13:17:25Z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