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IQdcKMypPnLAvSJaf_fx4dS-CEUuUaAxBY_ebGvLbh0/edit?usp=sharing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3a777a58c_2_2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e3a777a58c_2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c6d91e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BMC </a:t>
            </a:r>
            <a:r>
              <a:rPr lang="en-GB" u="sng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https://docs.google.com/presentation/d/1IQdcKMypPnLAvSJaf_fx4dS-CEUuUaAxBY_ebGvLbh0/edit?usp=sharing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g106c6d91e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c6d91e5e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06c6d91e5e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755903" y="4775894"/>
            <a:ext cx="281020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38998" y="4775720"/>
            <a:ext cx="60500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354725" y="279924"/>
            <a:ext cx="8466082" cy="98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 rot="5400000">
            <a:off x="2963917" y="-1221828"/>
            <a:ext cx="3247697" cy="8466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4755903" y="4775894"/>
            <a:ext cx="281020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538998" y="4775720"/>
            <a:ext cx="60500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 rot="5400000">
            <a:off x="5630227" y="1473278"/>
            <a:ext cx="4357687" cy="1960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1194158" y="-564794"/>
            <a:ext cx="4357687" cy="60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755903" y="4775894"/>
            <a:ext cx="281020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538998" y="4775720"/>
            <a:ext cx="60500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54726" y="841375"/>
            <a:ext cx="4706006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Medium"/>
              <a:buNone/>
              <a:defRPr b="0" i="0" sz="3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54725" y="2919731"/>
            <a:ext cx="4706006" cy="572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755903" y="4775894"/>
            <a:ext cx="281020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38998" y="4775720"/>
            <a:ext cx="60500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65084" y="2651180"/>
            <a:ext cx="1710558" cy="171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354725" y="3853729"/>
            <a:ext cx="3656943" cy="572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/>
        </p:nvSpPr>
        <p:spPr>
          <a:xfrm>
            <a:off x="274048" y="4742580"/>
            <a:ext cx="24336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www.productleadership.com</a:t>
            </a:r>
            <a:endParaRPr/>
          </a:p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 rot="5400000">
            <a:off x="5452283" y="975504"/>
            <a:ext cx="3584685" cy="331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E3F"/>
              </a:buClr>
              <a:buSzPts val="2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54725" y="279924"/>
            <a:ext cx="8466082" cy="98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54725" y="1387365"/>
            <a:ext cx="8466082" cy="3247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755903" y="4775894"/>
            <a:ext cx="281020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38998" y="4775720"/>
            <a:ext cx="60500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54725" y="1198403"/>
            <a:ext cx="7910346" cy="2139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755903" y="4775894"/>
            <a:ext cx="281020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38998" y="4775720"/>
            <a:ext cx="60500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54725" y="3487897"/>
            <a:ext cx="411874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54725" y="279924"/>
            <a:ext cx="8466082" cy="98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755903" y="4775894"/>
            <a:ext cx="281020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38998" y="4775720"/>
            <a:ext cx="60500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54726" y="342900"/>
            <a:ext cx="322508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Oswal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887788" y="741363"/>
            <a:ext cx="4901486" cy="365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E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354726" y="1543050"/>
            <a:ext cx="3225088" cy="285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38998" y="4775720"/>
            <a:ext cx="60500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54725" y="4713716"/>
            <a:ext cx="281020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54725" y="279924"/>
            <a:ext cx="8466082" cy="98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755903" y="4775894"/>
            <a:ext cx="281020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38998" y="4775720"/>
            <a:ext cx="60500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354725" y="274638"/>
            <a:ext cx="8465425" cy="821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362226" y="1149251"/>
            <a:ext cx="4285486" cy="730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E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62226" y="1879600"/>
            <a:ext cx="4285486" cy="276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629150" y="1149251"/>
            <a:ext cx="4191000" cy="7303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E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629150" y="1879600"/>
            <a:ext cx="4152624" cy="276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755903" y="4775894"/>
            <a:ext cx="281020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38998" y="4775720"/>
            <a:ext cx="60500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54726" y="342900"/>
            <a:ext cx="322508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Oswal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/>
          <p:nvPr>
            <p:ph idx="2" type="pic"/>
          </p:nvPr>
        </p:nvSpPr>
        <p:spPr>
          <a:xfrm>
            <a:off x="3887788" y="741363"/>
            <a:ext cx="4901486" cy="365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E3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F3E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E3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E3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E3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E3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54726" y="1543050"/>
            <a:ext cx="3225088" cy="285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4755903" y="4775894"/>
            <a:ext cx="281020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38998" y="4775720"/>
            <a:ext cx="60500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54725" y="279924"/>
            <a:ext cx="8466082" cy="98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54725" y="1387365"/>
            <a:ext cx="8466082" cy="3247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E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E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E3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E3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E3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E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E3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755903" y="4775894"/>
            <a:ext cx="281020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38998" y="4775720"/>
            <a:ext cx="60500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12808" y="4726045"/>
            <a:ext cx="1386281" cy="353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 flipH="1" rot="10800000">
            <a:off x="354725" y="4669239"/>
            <a:ext cx="8465425" cy="10896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58">
          <p15:clr>
            <a:srgbClr val="F26B43"/>
          </p15:clr>
        </p15:guide>
        <p15:guide id="2" pos="55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755903" y="4775894"/>
            <a:ext cx="281020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© 2020 Institute of Product Leadership</a:t>
            </a:r>
            <a:endParaRPr/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538998" y="4775720"/>
            <a:ext cx="60500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screenshot of a cell phone&#10;&#10;Description automatically generated" id="80" name="Google Shape;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607" y="131394"/>
            <a:ext cx="8458200" cy="452032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/>
          <p:nvPr/>
        </p:nvSpPr>
        <p:spPr>
          <a:xfrm>
            <a:off x="4201510" y="1206062"/>
            <a:ext cx="646387" cy="6148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2</a:t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7641020" y="1206061"/>
            <a:ext cx="646387" cy="6148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1</a:t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5837811" y="737210"/>
            <a:ext cx="646387" cy="6148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5864771" y="2571750"/>
            <a:ext cx="646387" cy="6148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864771" y="3791435"/>
            <a:ext cx="646387" cy="6148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2540874" y="3791434"/>
            <a:ext cx="646387" cy="6148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2540875" y="2571749"/>
            <a:ext cx="646387" cy="6148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2540874" y="737210"/>
            <a:ext cx="646387" cy="6148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856593" y="1206058"/>
            <a:ext cx="646387" cy="6148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90" name="Google Shape;90;p13"/>
          <p:cNvCxnSpPr>
            <a:stCxn id="82" idx="1"/>
            <a:endCxn id="81" idx="3"/>
          </p:cNvCxnSpPr>
          <p:nvPr/>
        </p:nvCxnSpPr>
        <p:spPr>
          <a:xfrm rot="10800000">
            <a:off x="4848020" y="1513489"/>
            <a:ext cx="2793000" cy="0"/>
          </a:xfrm>
          <a:prstGeom prst="straightConnector1">
            <a:avLst/>
          </a:prstGeom>
          <a:noFill/>
          <a:ln cap="flat" cmpd="sng" w="34925">
            <a:solidFill>
              <a:schemeClr val="accent2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91" name="Google Shape;91;p13"/>
          <p:cNvCxnSpPr>
            <a:stCxn id="81" idx="2"/>
            <a:endCxn id="84" idx="1"/>
          </p:cNvCxnSpPr>
          <p:nvPr/>
        </p:nvCxnSpPr>
        <p:spPr>
          <a:xfrm>
            <a:off x="4524704" y="1820917"/>
            <a:ext cx="1340100" cy="1058400"/>
          </a:xfrm>
          <a:prstGeom prst="straightConnector1">
            <a:avLst/>
          </a:prstGeom>
          <a:noFill/>
          <a:ln cap="flat" cmpd="sng" w="34925">
            <a:solidFill>
              <a:schemeClr val="accent2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92" name="Google Shape;92;p13"/>
          <p:cNvCxnSpPr>
            <a:stCxn id="84" idx="0"/>
            <a:endCxn id="83" idx="2"/>
          </p:cNvCxnSpPr>
          <p:nvPr/>
        </p:nvCxnSpPr>
        <p:spPr>
          <a:xfrm rot="10800000">
            <a:off x="6160965" y="1351950"/>
            <a:ext cx="27000" cy="1219800"/>
          </a:xfrm>
          <a:prstGeom prst="straightConnector1">
            <a:avLst/>
          </a:prstGeom>
          <a:noFill/>
          <a:ln cap="flat" cmpd="sng" w="34925">
            <a:solidFill>
              <a:schemeClr val="accent2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93" name="Google Shape;93;p13"/>
          <p:cNvCxnSpPr>
            <a:endCxn id="85" idx="0"/>
          </p:cNvCxnSpPr>
          <p:nvPr/>
        </p:nvCxnSpPr>
        <p:spPr>
          <a:xfrm flipH="1">
            <a:off x="6187965" y="1044635"/>
            <a:ext cx="296100" cy="2746800"/>
          </a:xfrm>
          <a:prstGeom prst="straightConnector1">
            <a:avLst/>
          </a:prstGeom>
          <a:noFill/>
          <a:ln cap="flat" cmpd="sng" w="34925">
            <a:solidFill>
              <a:schemeClr val="accent2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p13"/>
          <p:cNvCxnSpPr>
            <a:stCxn id="85" idx="1"/>
            <a:endCxn id="87" idx="3"/>
          </p:cNvCxnSpPr>
          <p:nvPr/>
        </p:nvCxnSpPr>
        <p:spPr>
          <a:xfrm rot="10800000">
            <a:off x="3187271" y="2879063"/>
            <a:ext cx="2677500" cy="1219800"/>
          </a:xfrm>
          <a:prstGeom prst="straightConnector1">
            <a:avLst/>
          </a:prstGeom>
          <a:noFill/>
          <a:ln cap="flat" cmpd="sng" w="34925">
            <a:solidFill>
              <a:schemeClr val="accent2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13"/>
          <p:cNvCxnSpPr>
            <a:stCxn id="87" idx="0"/>
            <a:endCxn id="88" idx="2"/>
          </p:cNvCxnSpPr>
          <p:nvPr/>
        </p:nvCxnSpPr>
        <p:spPr>
          <a:xfrm rot="10800000">
            <a:off x="2864068" y="1351949"/>
            <a:ext cx="0" cy="1219800"/>
          </a:xfrm>
          <a:prstGeom prst="straightConnector1">
            <a:avLst/>
          </a:prstGeom>
          <a:noFill/>
          <a:ln cap="flat" cmpd="sng" w="34925">
            <a:solidFill>
              <a:schemeClr val="accent2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13"/>
          <p:cNvCxnSpPr>
            <a:stCxn id="88" idx="1"/>
            <a:endCxn id="89" idx="3"/>
          </p:cNvCxnSpPr>
          <p:nvPr/>
        </p:nvCxnSpPr>
        <p:spPr>
          <a:xfrm flipH="1">
            <a:off x="1502874" y="1044638"/>
            <a:ext cx="1038000" cy="468900"/>
          </a:xfrm>
          <a:prstGeom prst="straightConnector1">
            <a:avLst/>
          </a:prstGeom>
          <a:noFill/>
          <a:ln cap="flat" cmpd="sng" w="34925">
            <a:solidFill>
              <a:schemeClr val="accent2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13"/>
          <p:cNvCxnSpPr>
            <a:stCxn id="89" idx="2"/>
            <a:endCxn id="86" idx="1"/>
          </p:cNvCxnSpPr>
          <p:nvPr/>
        </p:nvCxnSpPr>
        <p:spPr>
          <a:xfrm>
            <a:off x="1179786" y="1820913"/>
            <a:ext cx="1361100" cy="2277900"/>
          </a:xfrm>
          <a:prstGeom prst="straightConnector1">
            <a:avLst/>
          </a:prstGeom>
          <a:noFill/>
          <a:ln cap="flat" cmpd="sng" w="34925">
            <a:solidFill>
              <a:schemeClr val="accent2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755903" y="4775894"/>
            <a:ext cx="2810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© 2020 Institute of Product Leadership</a:t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538998" y="4775720"/>
            <a:ext cx="605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480898" y="125484"/>
            <a:ext cx="818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BMC - Hands-on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012800" y="1162725"/>
            <a:ext cx="7488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Propose a business model: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lphaLcPeriod"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Product/brand picked for your Capstone project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lphaLcPeriod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specific application of ChatGPT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Your </a:t>
            </a: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understanding</a:t>
            </a: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 of as-is business model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lphaLcPeriod"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Tesla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lphaLcPeriod"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Zomato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lphaLcPeriod"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LinkedIn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4755903" y="4775894"/>
            <a:ext cx="2810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© 2020 Institute of Product Leadership</a:t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538998" y="4775720"/>
            <a:ext cx="605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screenshot of a cell phone&#10;&#10;Description automatically generated"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607" y="131394"/>
            <a:ext cx="8458201" cy="452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716775" y="743325"/>
            <a:ext cx="11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7297500" y="1018250"/>
            <a:ext cx="10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818000" y="842800"/>
            <a:ext cx="10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756025" y="1065875"/>
            <a:ext cx="11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694075" y="694075"/>
            <a:ext cx="7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7350400" y="807450"/>
            <a:ext cx="1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5639450" y="694075"/>
            <a:ext cx="1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639450" y="2571750"/>
            <a:ext cx="1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656875" y="793225"/>
            <a:ext cx="10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asasasas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7F7E7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