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296400" cy="7010400"/>
  <p:defaultTextStyle>
    <a:defPPr>
      <a:defRPr lang="en-US"/>
    </a:defPPr>
    <a:lvl1pPr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1pPr>
    <a:lvl2pPr marL="4572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2pPr>
    <a:lvl3pPr marL="9144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3pPr>
    <a:lvl4pPr marL="13716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4pPr>
    <a:lvl5pPr marL="1828800" algn="ctr" rtl="0" eaLnBrk="0" fontAlgn="base" hangingPunct="0">
      <a:lnSpc>
        <a:spcPct val="65000"/>
      </a:lnSpc>
      <a:spcBef>
        <a:spcPct val="50000"/>
      </a:spcBef>
      <a:spcAft>
        <a:spcPct val="0"/>
      </a:spcAft>
      <a:defRPr sz="5400" b="1" kern="1200">
        <a:solidFill>
          <a:schemeClr val="tx1"/>
        </a:solidFill>
        <a:latin typeface="Times New Roman" pitchFamily="18" charset="0"/>
        <a:ea typeface="+mn-ea"/>
        <a:cs typeface="+mn-cs"/>
      </a:defRPr>
    </a:lvl5pPr>
    <a:lvl6pPr marL="2286000" algn="l" defTabSz="914400" rtl="0" eaLnBrk="1" latinLnBrk="0" hangingPunct="1">
      <a:defRPr sz="5400" b="1" kern="1200">
        <a:solidFill>
          <a:schemeClr val="tx1"/>
        </a:solidFill>
        <a:latin typeface="Times New Roman" pitchFamily="18" charset="0"/>
        <a:ea typeface="+mn-ea"/>
        <a:cs typeface="+mn-cs"/>
      </a:defRPr>
    </a:lvl6pPr>
    <a:lvl7pPr marL="2743200" algn="l" defTabSz="914400" rtl="0" eaLnBrk="1" latinLnBrk="0" hangingPunct="1">
      <a:defRPr sz="5400" b="1" kern="1200">
        <a:solidFill>
          <a:schemeClr val="tx1"/>
        </a:solidFill>
        <a:latin typeface="Times New Roman" pitchFamily="18" charset="0"/>
        <a:ea typeface="+mn-ea"/>
        <a:cs typeface="+mn-cs"/>
      </a:defRPr>
    </a:lvl7pPr>
    <a:lvl8pPr marL="3200400" algn="l" defTabSz="914400" rtl="0" eaLnBrk="1" latinLnBrk="0" hangingPunct="1">
      <a:defRPr sz="5400" b="1" kern="1200">
        <a:solidFill>
          <a:schemeClr val="tx1"/>
        </a:solidFill>
        <a:latin typeface="Times New Roman" pitchFamily="18" charset="0"/>
        <a:ea typeface="+mn-ea"/>
        <a:cs typeface="+mn-cs"/>
      </a:defRPr>
    </a:lvl8pPr>
    <a:lvl9pPr marL="3657600" algn="l" defTabSz="914400" rtl="0" eaLnBrk="1" latinLnBrk="0" hangingPunct="1">
      <a:defRPr sz="54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D7F01D-245F-4801-3276-3AEDB8708F96}" name="Hanna Blackwell" initials="HB" userId="Hanna Blackwell" providerId="None"/>
  <p188:author id="{DE5E44A1-4E78-B837-AFEA-7DE6FE8E174C}" name="Ayomide Afolabi" initials="AA" userId="S::aafolab4@students.kennesaw.edu::f02609b6-8929-4f61-8821-8a08cb77479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74A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p:normalViewPr>
  <p:slideViewPr>
    <p:cSldViewPr snapToGrid="0">
      <p:cViewPr varScale="1">
        <p:scale>
          <a:sx n="13" d="100"/>
          <a:sy n="13" d="100"/>
        </p:scale>
        <p:origin x="1476" y="160"/>
      </p:cViewPr>
      <p:guideLst>
        <p:guide orient="horz" pos="3888"/>
        <p:guide pos="1387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10" Type="http://schemas.microsoft.com/office/2018/10/relationships/authors" Targe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4/14/2025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p>
        </p:txBody>
      </p:sp>
      <p:sp>
        <p:nvSpPr>
          <p:cNvPr id="4100"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sz="5400" b="1">
                <a:solidFill>
                  <a:schemeClr val="tx1"/>
                </a:solidFill>
                <a:latin typeface="Times New Roman" pitchFamily="18" charset="0"/>
              </a:defRPr>
            </a:lvl1pPr>
            <a:lvl2pPr marL="742950" indent="-285750">
              <a:defRPr sz="5400" b="1">
                <a:solidFill>
                  <a:schemeClr val="tx1"/>
                </a:solidFill>
                <a:latin typeface="Times New Roman" pitchFamily="18" charset="0"/>
              </a:defRPr>
            </a:lvl2pPr>
            <a:lvl3pPr marL="1143000" indent="-228600">
              <a:defRPr sz="5400" b="1">
                <a:solidFill>
                  <a:schemeClr val="tx1"/>
                </a:solidFill>
                <a:latin typeface="Times New Roman" pitchFamily="18" charset="0"/>
              </a:defRPr>
            </a:lvl3pPr>
            <a:lvl4pPr marL="1600200" indent="-228600">
              <a:defRPr sz="5400" b="1">
                <a:solidFill>
                  <a:schemeClr val="tx1"/>
                </a:solidFill>
                <a:latin typeface="Times New Roman" pitchFamily="18" charset="0"/>
              </a:defRPr>
            </a:lvl4pPr>
            <a:lvl5pPr marL="2057400" indent="-228600">
              <a:defRPr sz="5400" b="1">
                <a:solidFill>
                  <a:schemeClr val="tx1"/>
                </a:solidFill>
                <a:latin typeface="Times New Roman" pitchFamily="18" charset="0"/>
              </a:defRPr>
            </a:lvl5pPr>
            <a:lvl6pPr marL="2514600" indent="-228600" algn="ctr"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eaLnBrk="0" fontAlgn="base" hangingPunct="0">
              <a:lnSpc>
                <a:spcPct val="65000"/>
              </a:lnSpc>
              <a:spcBef>
                <a:spcPct val="50000"/>
              </a:spcBef>
              <a:spcAft>
                <a:spcPct val="0"/>
              </a:spcAft>
              <a:defRPr sz="5400" b="1">
                <a:solidFill>
                  <a:schemeClr val="tx1"/>
                </a:solidFill>
                <a:latin typeface="Times New Roman" pitchFamily="18" charset="0"/>
              </a:defRPr>
            </a:lvl9pPr>
          </a:lstStyle>
          <a:p>
            <a:fld id="{7350F54E-324E-4420-A58C-1451A26E1E91}" type="slidenum">
              <a:rPr lang="en-US" sz="300" smtClean="0"/>
              <a:pPr/>
              <a:t>1</a:t>
            </a:fld>
            <a:endParaRPr lang="en-US" sz="300"/>
          </a:p>
        </p:txBody>
      </p:sp>
    </p:spTree>
    <p:extLst>
      <p:ext uri="{BB962C8B-B14F-4D97-AF65-F5344CB8AC3E}">
        <p14:creationId xmlns:p14="http://schemas.microsoft.com/office/powerpoint/2010/main" val="3565885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CE9746-3E67-4984-B2FE-1AF1BA16340E}" type="slidenum">
              <a:rPr lang="en-US"/>
              <a:pPr>
                <a:defRPr/>
              </a:pPr>
              <a:t>‹#›</a:t>
            </a:fld>
            <a:endParaRPr lang="en-US"/>
          </a:p>
        </p:txBody>
      </p:sp>
    </p:spTree>
    <p:extLst>
      <p:ext uri="{BB962C8B-B14F-4D97-AF65-F5344CB8AC3E}">
        <p14:creationId xmlns:p14="http://schemas.microsoft.com/office/powerpoint/2010/main" val="29381238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7F46AF8-960E-4160-8BB5-686F276EDF71}" type="slidenum">
              <a:rPr lang="en-US"/>
              <a:pPr>
                <a:defRPr/>
              </a:pPr>
              <a:t>‹#›</a:t>
            </a:fld>
            <a:endParaRPr lang="en-US"/>
          </a:p>
        </p:txBody>
      </p:sp>
    </p:spTree>
    <p:extLst>
      <p:ext uri="{BB962C8B-B14F-4D97-AF65-F5344CB8AC3E}">
        <p14:creationId xmlns:p14="http://schemas.microsoft.com/office/powerpoint/2010/main" val="339310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3750" y="2924175"/>
            <a:ext cx="9326563" cy="263366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290888" y="2924175"/>
            <a:ext cx="27830462" cy="263366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589B9D-719E-42D8-8020-085B69862EA7}" type="slidenum">
              <a:rPr lang="en-US"/>
              <a:pPr>
                <a:defRPr/>
              </a:pPr>
              <a:t>‹#›</a:t>
            </a:fld>
            <a:endParaRPr lang="en-US"/>
          </a:p>
        </p:txBody>
      </p:sp>
    </p:spTree>
    <p:extLst>
      <p:ext uri="{BB962C8B-B14F-4D97-AF65-F5344CB8AC3E}">
        <p14:creationId xmlns:p14="http://schemas.microsoft.com/office/powerpoint/2010/main" val="4288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1E4A587-5FAF-42E6-BE45-17C25F99A991}" type="slidenum">
              <a:rPr lang="en-US"/>
              <a:pPr>
                <a:defRPr/>
              </a:pPr>
              <a:t>‹#›</a:t>
            </a:fld>
            <a:endParaRPr lang="en-US"/>
          </a:p>
        </p:txBody>
      </p:sp>
    </p:spTree>
    <p:extLst>
      <p:ext uri="{BB962C8B-B14F-4D97-AF65-F5344CB8AC3E}">
        <p14:creationId xmlns:p14="http://schemas.microsoft.com/office/powerpoint/2010/main" val="4036991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188EA6C-4A5C-449A-8168-A4D2F9419EE9}" type="slidenum">
              <a:rPr lang="en-US"/>
              <a:pPr>
                <a:defRPr/>
              </a:pPr>
              <a:t>‹#›</a:t>
            </a:fld>
            <a:endParaRPr lang="en-US"/>
          </a:p>
        </p:txBody>
      </p:sp>
    </p:spTree>
    <p:extLst>
      <p:ext uri="{BB962C8B-B14F-4D97-AF65-F5344CB8AC3E}">
        <p14:creationId xmlns:p14="http://schemas.microsoft.com/office/powerpoint/2010/main" val="3423391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290888" y="9510713"/>
            <a:ext cx="18578512"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9510713"/>
            <a:ext cx="18578513" cy="197500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EB4A3CC-8336-4978-A66C-FB77D18E1F46}" type="slidenum">
              <a:rPr lang="en-US"/>
              <a:pPr>
                <a:defRPr/>
              </a:pPr>
              <a:t>‹#›</a:t>
            </a:fld>
            <a:endParaRPr lang="en-US"/>
          </a:p>
        </p:txBody>
      </p:sp>
    </p:spTree>
    <p:extLst>
      <p:ext uri="{BB962C8B-B14F-4D97-AF65-F5344CB8AC3E}">
        <p14:creationId xmlns:p14="http://schemas.microsoft.com/office/powerpoint/2010/main" val="274549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008A453-5BDB-4A82-A97B-AE3AC9DF93EA}" type="slidenum">
              <a:rPr lang="en-US"/>
              <a:pPr>
                <a:defRPr/>
              </a:pPr>
              <a:t>‹#›</a:t>
            </a:fld>
            <a:endParaRPr lang="en-US"/>
          </a:p>
        </p:txBody>
      </p:sp>
    </p:spTree>
    <p:extLst>
      <p:ext uri="{BB962C8B-B14F-4D97-AF65-F5344CB8AC3E}">
        <p14:creationId xmlns:p14="http://schemas.microsoft.com/office/powerpoint/2010/main" val="2159322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9AE6625C-FC05-44C9-AD1B-5BE1C448AF41}" type="slidenum">
              <a:rPr lang="en-US"/>
              <a:pPr>
                <a:defRPr/>
              </a:pPr>
              <a:t>‹#›</a:t>
            </a:fld>
            <a:endParaRPr lang="en-US"/>
          </a:p>
        </p:txBody>
      </p:sp>
    </p:spTree>
    <p:extLst>
      <p:ext uri="{BB962C8B-B14F-4D97-AF65-F5344CB8AC3E}">
        <p14:creationId xmlns:p14="http://schemas.microsoft.com/office/powerpoint/2010/main" val="793692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D0A2B76-BBD0-4131-9F1A-F9B85BA33A5C}" type="slidenum">
              <a:rPr lang="en-US"/>
              <a:pPr>
                <a:defRPr/>
              </a:pPr>
              <a:t>‹#›</a:t>
            </a:fld>
            <a:endParaRPr lang="en-US"/>
          </a:p>
        </p:txBody>
      </p:sp>
    </p:spTree>
    <p:extLst>
      <p:ext uri="{BB962C8B-B14F-4D97-AF65-F5344CB8AC3E}">
        <p14:creationId xmlns:p14="http://schemas.microsoft.com/office/powerpoint/2010/main" val="2691885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080D8EB-A991-429A-9F15-1E5050711380}" type="slidenum">
              <a:rPr lang="en-US"/>
              <a:pPr>
                <a:defRPr/>
              </a:pPr>
              <a:t>‹#›</a:t>
            </a:fld>
            <a:endParaRPr lang="en-US"/>
          </a:p>
        </p:txBody>
      </p:sp>
    </p:spTree>
    <p:extLst>
      <p:ext uri="{BB962C8B-B14F-4D97-AF65-F5344CB8AC3E}">
        <p14:creationId xmlns:p14="http://schemas.microsoft.com/office/powerpoint/2010/main" val="3625271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3"/>
            <a:ext cx="26335037"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66D1F85-FC8E-4B63-A86C-FC56C2C366AD}" type="slidenum">
              <a:rPr lang="en-US"/>
              <a:pPr>
                <a:defRPr/>
              </a:pPr>
              <a:t>‹#›</a:t>
            </a:fld>
            <a:endParaRPr lang="en-US"/>
          </a:p>
        </p:txBody>
      </p:sp>
    </p:spTree>
    <p:extLst>
      <p:ext uri="{BB962C8B-B14F-4D97-AF65-F5344CB8AC3E}">
        <p14:creationId xmlns:p14="http://schemas.microsoft.com/office/powerpoint/2010/main" val="3024119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3290888" y="2924175"/>
            <a:ext cx="37309425" cy="548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3290888" y="9510713"/>
            <a:ext cx="37309425" cy="197500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438884" tIns="219442" rIns="438884" bIns="219442"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0888"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l">
              <a:lnSpc>
                <a:spcPct val="100000"/>
              </a:lnSpc>
              <a:spcBef>
                <a:spcPct val="0"/>
              </a:spcBef>
              <a:defRPr sz="6700" b="0"/>
            </a:lvl1pPr>
          </a:lstStyle>
          <a:p>
            <a:pPr>
              <a:defRPr/>
            </a:pPr>
            <a:endParaRPr lang="en-US"/>
          </a:p>
        </p:txBody>
      </p:sp>
      <p:sp>
        <p:nvSpPr>
          <p:cNvPr id="1029" name="Rectangle 5"/>
          <p:cNvSpPr>
            <a:spLocks noGrp="1" noChangeArrowheads="1"/>
          </p:cNvSpPr>
          <p:nvPr>
            <p:ph type="ftr" sz="quarter" idx="3"/>
          </p:nvPr>
        </p:nvSpPr>
        <p:spPr bwMode="auto">
          <a:xfrm>
            <a:off x="14997113" y="29994225"/>
            <a:ext cx="13896975"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nSpc>
                <a:spcPct val="100000"/>
              </a:lnSpc>
              <a:spcBef>
                <a:spcPct val="0"/>
              </a:spcBef>
              <a:defRPr sz="6700" b="0"/>
            </a:lvl1pPr>
          </a:lstStyle>
          <a:p>
            <a:pPr>
              <a:defRPr/>
            </a:pPr>
            <a:endParaRPr lang="en-US"/>
          </a:p>
        </p:txBody>
      </p:sp>
      <p:sp>
        <p:nvSpPr>
          <p:cNvPr id="1030" name="Rectangle 6"/>
          <p:cNvSpPr>
            <a:spLocks noGrp="1" noChangeArrowheads="1"/>
          </p:cNvSpPr>
          <p:nvPr>
            <p:ph type="sldNum" sz="quarter" idx="4"/>
          </p:nvPr>
        </p:nvSpPr>
        <p:spPr bwMode="auto">
          <a:xfrm>
            <a:off x="31456313" y="29994225"/>
            <a:ext cx="9144000" cy="2190750"/>
          </a:xfrm>
          <a:prstGeom prst="rect">
            <a:avLst/>
          </a:prstGeom>
          <a:noFill/>
          <a:ln w="9525">
            <a:noFill/>
            <a:miter lim="800000"/>
            <a:headEnd/>
            <a:tailEnd/>
          </a:ln>
          <a:effectLst/>
        </p:spPr>
        <p:txBody>
          <a:bodyPr vert="horz" wrap="square" lIns="438884" tIns="219442" rIns="438884" bIns="219442" numCol="1" anchor="t" anchorCtr="0" compatLnSpc="1">
            <a:prstTxWarp prst="textNoShape">
              <a:avLst/>
            </a:prstTxWarp>
          </a:bodyPr>
          <a:lstStyle>
            <a:lvl1pPr algn="r">
              <a:lnSpc>
                <a:spcPct val="100000"/>
              </a:lnSpc>
              <a:spcBef>
                <a:spcPct val="0"/>
              </a:spcBef>
              <a:defRPr sz="6700" b="0"/>
            </a:lvl1pPr>
          </a:lstStyle>
          <a:p>
            <a:pPr>
              <a:defRPr/>
            </a:pPr>
            <a:fld id="{3288BF25-8EA1-41D0-B1F3-35292603751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387850" rtl="0" eaLnBrk="0" fontAlgn="base" hangingPunct="0">
        <a:spcBef>
          <a:spcPct val="0"/>
        </a:spcBef>
        <a:spcAft>
          <a:spcPct val="0"/>
        </a:spcAft>
        <a:defRPr sz="21000">
          <a:solidFill>
            <a:schemeClr val="tx2"/>
          </a:solidFill>
          <a:latin typeface="+mj-lt"/>
          <a:ea typeface="+mj-ea"/>
          <a:cs typeface="+mj-cs"/>
        </a:defRPr>
      </a:lvl1pPr>
      <a:lvl2pPr algn="ctr" defTabSz="4387850" rtl="0" eaLnBrk="0" fontAlgn="base" hangingPunct="0">
        <a:spcBef>
          <a:spcPct val="0"/>
        </a:spcBef>
        <a:spcAft>
          <a:spcPct val="0"/>
        </a:spcAft>
        <a:defRPr sz="21000">
          <a:solidFill>
            <a:schemeClr val="tx2"/>
          </a:solidFill>
          <a:latin typeface="Times New Roman" pitchFamily="18" charset="0"/>
        </a:defRPr>
      </a:lvl2pPr>
      <a:lvl3pPr algn="ctr" defTabSz="4387850" rtl="0" eaLnBrk="0" fontAlgn="base" hangingPunct="0">
        <a:spcBef>
          <a:spcPct val="0"/>
        </a:spcBef>
        <a:spcAft>
          <a:spcPct val="0"/>
        </a:spcAft>
        <a:defRPr sz="21000">
          <a:solidFill>
            <a:schemeClr val="tx2"/>
          </a:solidFill>
          <a:latin typeface="Times New Roman" pitchFamily="18" charset="0"/>
        </a:defRPr>
      </a:lvl3pPr>
      <a:lvl4pPr algn="ctr" defTabSz="4387850" rtl="0" eaLnBrk="0" fontAlgn="base" hangingPunct="0">
        <a:spcBef>
          <a:spcPct val="0"/>
        </a:spcBef>
        <a:spcAft>
          <a:spcPct val="0"/>
        </a:spcAft>
        <a:defRPr sz="21000">
          <a:solidFill>
            <a:schemeClr val="tx2"/>
          </a:solidFill>
          <a:latin typeface="Times New Roman" pitchFamily="18" charset="0"/>
        </a:defRPr>
      </a:lvl4pPr>
      <a:lvl5pPr algn="ctr" defTabSz="4387850" rtl="0" eaLnBrk="0" fontAlgn="base" hangingPunct="0">
        <a:spcBef>
          <a:spcPct val="0"/>
        </a:spcBef>
        <a:spcAft>
          <a:spcPct val="0"/>
        </a:spcAft>
        <a:defRPr sz="21000">
          <a:solidFill>
            <a:schemeClr val="tx2"/>
          </a:solidFill>
          <a:latin typeface="Times New Roman" pitchFamily="18" charset="0"/>
        </a:defRPr>
      </a:lvl5pPr>
      <a:lvl6pPr marL="457200" algn="ctr" defTabSz="4387850" rtl="0" eaLnBrk="0" fontAlgn="base" hangingPunct="0">
        <a:spcBef>
          <a:spcPct val="0"/>
        </a:spcBef>
        <a:spcAft>
          <a:spcPct val="0"/>
        </a:spcAft>
        <a:defRPr sz="21000">
          <a:solidFill>
            <a:schemeClr val="tx2"/>
          </a:solidFill>
          <a:latin typeface="Times New Roman" pitchFamily="18" charset="0"/>
        </a:defRPr>
      </a:lvl6pPr>
      <a:lvl7pPr marL="914400" algn="ctr" defTabSz="4387850" rtl="0" eaLnBrk="0" fontAlgn="base" hangingPunct="0">
        <a:spcBef>
          <a:spcPct val="0"/>
        </a:spcBef>
        <a:spcAft>
          <a:spcPct val="0"/>
        </a:spcAft>
        <a:defRPr sz="21000">
          <a:solidFill>
            <a:schemeClr val="tx2"/>
          </a:solidFill>
          <a:latin typeface="Times New Roman" pitchFamily="18" charset="0"/>
        </a:defRPr>
      </a:lvl7pPr>
      <a:lvl8pPr marL="1371600" algn="ctr" defTabSz="4387850" rtl="0" eaLnBrk="0" fontAlgn="base" hangingPunct="0">
        <a:spcBef>
          <a:spcPct val="0"/>
        </a:spcBef>
        <a:spcAft>
          <a:spcPct val="0"/>
        </a:spcAft>
        <a:defRPr sz="21000">
          <a:solidFill>
            <a:schemeClr val="tx2"/>
          </a:solidFill>
          <a:latin typeface="Times New Roman" pitchFamily="18" charset="0"/>
        </a:defRPr>
      </a:lvl8pPr>
      <a:lvl9pPr marL="1828800" algn="ctr" defTabSz="4387850" rtl="0" eaLnBrk="0" fontAlgn="base" hangingPunct="0">
        <a:spcBef>
          <a:spcPct val="0"/>
        </a:spcBef>
        <a:spcAft>
          <a:spcPct val="0"/>
        </a:spcAft>
        <a:defRPr sz="21000">
          <a:solidFill>
            <a:schemeClr val="tx2"/>
          </a:solidFill>
          <a:latin typeface="Times New Roman" pitchFamily="18" charset="0"/>
        </a:defRPr>
      </a:lvl9pPr>
    </p:titleStyle>
    <p:bodyStyle>
      <a:lvl1pPr marL="1647825" indent="-1647825" algn="l" defTabSz="4387850" rtl="0" eaLnBrk="0" fontAlgn="base" hangingPunct="0">
        <a:spcBef>
          <a:spcPct val="20000"/>
        </a:spcBef>
        <a:spcAft>
          <a:spcPct val="0"/>
        </a:spcAft>
        <a:buChar char="•"/>
        <a:defRPr sz="15300">
          <a:solidFill>
            <a:schemeClr val="tx1"/>
          </a:solidFill>
          <a:latin typeface="+mn-lt"/>
          <a:ea typeface="+mn-ea"/>
          <a:cs typeface="+mn-cs"/>
        </a:defRPr>
      </a:lvl1pPr>
      <a:lvl2pPr marL="3565525" indent="-1370013" algn="l" defTabSz="4387850" rtl="0" eaLnBrk="0" fontAlgn="base" hangingPunct="0">
        <a:spcBef>
          <a:spcPct val="20000"/>
        </a:spcBef>
        <a:spcAft>
          <a:spcPct val="0"/>
        </a:spcAft>
        <a:buChar char="–"/>
        <a:defRPr sz="13300">
          <a:solidFill>
            <a:schemeClr val="tx1"/>
          </a:solidFill>
          <a:latin typeface="+mn-lt"/>
        </a:defRPr>
      </a:lvl2pPr>
      <a:lvl3pPr marL="5486400" indent="-1098550" algn="l" defTabSz="4387850" rtl="0" eaLnBrk="0" fontAlgn="base" hangingPunct="0">
        <a:spcBef>
          <a:spcPct val="20000"/>
        </a:spcBef>
        <a:spcAft>
          <a:spcPct val="0"/>
        </a:spcAft>
        <a:buChar char="•"/>
        <a:defRPr sz="11600">
          <a:solidFill>
            <a:schemeClr val="tx1"/>
          </a:solidFill>
          <a:latin typeface="+mn-lt"/>
        </a:defRPr>
      </a:lvl3pPr>
      <a:lvl4pPr marL="7678738" indent="-1093788" algn="l" defTabSz="4387850" rtl="0" eaLnBrk="0" fontAlgn="base" hangingPunct="0">
        <a:spcBef>
          <a:spcPct val="20000"/>
        </a:spcBef>
        <a:spcAft>
          <a:spcPct val="0"/>
        </a:spcAft>
        <a:buChar char="–"/>
        <a:defRPr sz="9600">
          <a:solidFill>
            <a:schemeClr val="tx1"/>
          </a:solidFill>
          <a:latin typeface="+mn-lt"/>
        </a:defRPr>
      </a:lvl4pPr>
      <a:lvl5pPr marL="9875838" indent="-1098550" algn="l" defTabSz="4387850" rtl="0" eaLnBrk="0" fontAlgn="base" hangingPunct="0">
        <a:spcBef>
          <a:spcPct val="20000"/>
        </a:spcBef>
        <a:spcAft>
          <a:spcPct val="0"/>
        </a:spcAft>
        <a:buChar char="»"/>
        <a:defRPr sz="9600">
          <a:solidFill>
            <a:schemeClr val="tx1"/>
          </a:solidFill>
          <a:latin typeface="+mn-lt"/>
        </a:defRPr>
      </a:lvl5pPr>
      <a:lvl6pPr marL="10333038" indent="-1098550" algn="l" defTabSz="4387850" rtl="0" eaLnBrk="0" fontAlgn="base" hangingPunct="0">
        <a:spcBef>
          <a:spcPct val="20000"/>
        </a:spcBef>
        <a:spcAft>
          <a:spcPct val="0"/>
        </a:spcAft>
        <a:buChar char="»"/>
        <a:defRPr sz="9600">
          <a:solidFill>
            <a:schemeClr val="tx1"/>
          </a:solidFill>
          <a:latin typeface="+mn-lt"/>
        </a:defRPr>
      </a:lvl6pPr>
      <a:lvl7pPr marL="10790238" indent="-1098550" algn="l" defTabSz="4387850" rtl="0" eaLnBrk="0" fontAlgn="base" hangingPunct="0">
        <a:spcBef>
          <a:spcPct val="20000"/>
        </a:spcBef>
        <a:spcAft>
          <a:spcPct val="0"/>
        </a:spcAft>
        <a:buChar char="»"/>
        <a:defRPr sz="9600">
          <a:solidFill>
            <a:schemeClr val="tx1"/>
          </a:solidFill>
          <a:latin typeface="+mn-lt"/>
        </a:defRPr>
      </a:lvl7pPr>
      <a:lvl8pPr marL="11247438" indent="-1098550" algn="l" defTabSz="4387850" rtl="0" eaLnBrk="0" fontAlgn="base" hangingPunct="0">
        <a:spcBef>
          <a:spcPct val="20000"/>
        </a:spcBef>
        <a:spcAft>
          <a:spcPct val="0"/>
        </a:spcAft>
        <a:buChar char="»"/>
        <a:defRPr sz="9600">
          <a:solidFill>
            <a:schemeClr val="tx1"/>
          </a:solidFill>
          <a:latin typeface="+mn-lt"/>
        </a:defRPr>
      </a:lvl8pPr>
      <a:lvl9pPr marL="11704638" indent="-1098550" algn="l" defTabSz="4387850" rtl="0" eaLnBrk="0" fontAlgn="base" hangingPunct="0">
        <a:spcBef>
          <a:spcPct val="20000"/>
        </a:spcBef>
        <a:spcAft>
          <a:spcPct val="0"/>
        </a:spcAft>
        <a:buChar char="»"/>
        <a:defRPr sz="9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ieeexplore.ieee.org/document/10530632" TargetMode="External"/><Relationship Id="rId7" Type="http://schemas.openxmlformats.org/officeDocument/2006/relationships/image" Target="../media/image4.png"/><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image" Target="../media/image8.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ext Box 3"/>
          <p:cNvSpPr txBox="1">
            <a:spLocks noChangeArrowheads="1"/>
          </p:cNvSpPr>
          <p:nvPr/>
        </p:nvSpPr>
        <p:spPr bwMode="auto">
          <a:xfrm>
            <a:off x="7277100" y="3593762"/>
            <a:ext cx="29337000" cy="6253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60000"/>
              </a:lnSpc>
            </a:pPr>
            <a:r>
              <a:rPr lang="en-US" sz="4000" b="0" dirty="0"/>
              <a:t>Dr. Bin Luo</a:t>
            </a:r>
          </a:p>
        </p:txBody>
      </p:sp>
      <p:sp>
        <p:nvSpPr>
          <p:cNvPr id="1033" name="Rectangle 51"/>
          <p:cNvSpPr>
            <a:spLocks noChangeArrowheads="1"/>
          </p:cNvSpPr>
          <p:nvPr/>
        </p:nvSpPr>
        <p:spPr bwMode="auto">
          <a:xfrm>
            <a:off x="2147483647" y="2147483647"/>
            <a:ext cx="2147482688" cy="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p>
            <a:pPr algn="l" defTabSz="2259013">
              <a:lnSpc>
                <a:spcPct val="100000"/>
              </a:lnSpc>
              <a:spcBef>
                <a:spcPct val="0"/>
              </a:spcBef>
            </a:pPr>
            <a:r>
              <a:rPr lang="en-US" sz="7700" b="0"/>
              <a:t> </a:t>
            </a:r>
            <a:endParaRPr lang="en-US" sz="5900" b="0"/>
          </a:p>
        </p:txBody>
      </p:sp>
      <p:sp>
        <p:nvSpPr>
          <p:cNvPr id="1036" name="Text Box 89"/>
          <p:cNvSpPr txBox="1">
            <a:spLocks noChangeArrowheads="1"/>
          </p:cNvSpPr>
          <p:nvPr/>
        </p:nvSpPr>
        <p:spPr bwMode="auto">
          <a:xfrm>
            <a:off x="18619788" y="1143000"/>
            <a:ext cx="6318250" cy="7604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225903" tIns="112951" rIns="225903" bIns="112951">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endParaRPr lang="en-US"/>
          </a:p>
        </p:txBody>
      </p:sp>
      <p:sp>
        <p:nvSpPr>
          <p:cNvPr id="1037" name="Rectangle 90"/>
          <p:cNvSpPr>
            <a:spLocks noChangeArrowheads="1"/>
          </p:cNvSpPr>
          <p:nvPr/>
        </p:nvSpPr>
        <p:spPr bwMode="auto">
          <a:xfrm>
            <a:off x="9525000" y="275511"/>
            <a:ext cx="25151556" cy="3048000"/>
          </a:xfrm>
          <a:prstGeom prst="rect">
            <a:avLst/>
          </a:prstGeom>
          <a:solidFill>
            <a:srgbClr val="F5CB2E"/>
          </a:solidFill>
          <a:ln>
            <a:noFill/>
          </a:ln>
          <a:extLst>
            <a:ext uri="{91240B29-F687-4f45-9708-019B960494DF}">
              <a14:hiddenLine xmlns:mc="http://schemas.openxmlformats.org/markup-compatibility/2006" xmlns:a14="http://schemas.microsoft.com/office/drawing/2010/main" xmlns="" w="9525">
                <a:solidFill>
                  <a:srgbClr val="000000"/>
                </a:solidFill>
                <a:miter lim="800000"/>
                <a:headEnd/>
                <a:tailEnd/>
              </a14:hiddenLine>
            </a:ext>
          </a:extLst>
        </p:spPr>
        <p:txBody>
          <a:bodyPr lIns="225903" tIns="112951" rIns="225903" bIns="112951" anchor="ctr">
            <a:noAutofit/>
          </a:bodyPr>
          <a:lstStyle/>
          <a:p>
            <a:pPr defTabSz="2259013">
              <a:lnSpc>
                <a:spcPct val="100000"/>
              </a:lnSpc>
              <a:spcBef>
                <a:spcPts val="0"/>
              </a:spcBef>
            </a:pPr>
            <a:r>
              <a:rPr lang="en-US" sz="7200" b="1" i="0" u="none" strike="noStrike" dirty="0">
                <a:solidFill>
                  <a:srgbClr val="000000"/>
                </a:solidFill>
                <a:effectLst/>
                <a:latin typeface="+mj-lt"/>
              </a:rPr>
              <a:t>Predicting User Churn in Music Streaming Services</a:t>
            </a:r>
            <a:r>
              <a:rPr lang="en-US" sz="1800" b="0" i="0" dirty="0">
                <a:solidFill>
                  <a:srgbClr val="000000"/>
                </a:solidFill>
                <a:effectLst/>
                <a:latin typeface="Arial" panose="020B0604020202020204" pitchFamily="34" charset="0"/>
              </a:rPr>
              <a:t>​</a:t>
            </a:r>
            <a:endParaRPr lang="en-US" sz="7200" dirty="0">
              <a:latin typeface="+mn-lt"/>
            </a:endParaRPr>
          </a:p>
          <a:p>
            <a:pPr defTabSz="2259013">
              <a:lnSpc>
                <a:spcPct val="100000"/>
              </a:lnSpc>
              <a:spcBef>
                <a:spcPts val="0"/>
              </a:spcBef>
            </a:pPr>
            <a:r>
              <a:rPr lang="en-US" sz="5900" b="0" dirty="0"/>
              <a:t>Sharanya Dambe Vasudeva and </a:t>
            </a:r>
            <a:r>
              <a:rPr lang="en-US" sz="5900" b="0" i="0" u="none" strike="noStrike" dirty="0" err="1">
                <a:solidFill>
                  <a:srgbClr val="000000"/>
                </a:solidFill>
                <a:effectLst/>
                <a:latin typeface="Times New Roman" panose="02020603050405020304" pitchFamily="18" charset="0"/>
              </a:rPr>
              <a:t>Qiuyuan</a:t>
            </a:r>
            <a:r>
              <a:rPr lang="en-US" b="0" i="0" u="none" strike="noStrike" dirty="0">
                <a:solidFill>
                  <a:srgbClr val="000000"/>
                </a:solidFill>
                <a:effectLst/>
                <a:latin typeface="Times New Roman" panose="02020603050405020304" pitchFamily="18" charset="0"/>
              </a:rPr>
              <a:t> Zhang</a:t>
            </a:r>
            <a:endParaRPr lang="en-US" b="0" dirty="0"/>
          </a:p>
        </p:txBody>
      </p:sp>
      <p:grpSp>
        <p:nvGrpSpPr>
          <p:cNvPr id="12" name="Group 11"/>
          <p:cNvGrpSpPr/>
          <p:nvPr/>
        </p:nvGrpSpPr>
        <p:grpSpPr>
          <a:xfrm>
            <a:off x="264074" y="3713279"/>
            <a:ext cx="10743130" cy="7944948"/>
            <a:chOff x="344099" y="3973102"/>
            <a:chExt cx="10818003" cy="10451726"/>
          </a:xfrm>
        </p:grpSpPr>
        <p:sp>
          <p:nvSpPr>
            <p:cNvPr id="48" name="TextBox 47"/>
            <p:cNvSpPr txBox="1"/>
            <p:nvPr/>
          </p:nvSpPr>
          <p:spPr>
            <a:xfrm>
              <a:off x="417902" y="5777901"/>
              <a:ext cx="10744200" cy="8646927"/>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r>
                <a:rPr lang="en-US" sz="3600" i="0" dirty="0">
                  <a:solidFill>
                    <a:srgbClr val="000000"/>
                  </a:solidFill>
                  <a:effectLst/>
                  <a:latin typeface="+mj-lt"/>
                </a:rPr>
                <a:t>In today’s digital economy, retaining users is just as important—if not more so—than acquiring them. For music streaming platforms, where users can easily switch services, customer churn poses a significant risk to growth and revenue. Understanding the reasons why users leave and predicting churn before it occurs can empower businesses to take strategic and proactive actions. This project aims to create a comprehensive end-to-end Customer Churn Prediction and Analysis System.</a:t>
              </a:r>
              <a:endParaRPr lang="en-US" sz="3600" kern="100" dirty="0">
                <a:effectLst/>
                <a:latin typeface="+mj-lt"/>
                <a:ea typeface="Calibri" panose="020F0502020204030204" pitchFamily="34" charset="0"/>
                <a:cs typeface="Gautami" panose="020B0502040204020203" pitchFamily="34" charset="0"/>
              </a:endParaRPr>
            </a:p>
          </p:txBody>
        </p:sp>
        <p:sp>
          <p:nvSpPr>
            <p:cNvPr id="1030" name="Text Box 12"/>
            <p:cNvSpPr txBox="1">
              <a:spLocks noChangeArrowheads="1"/>
            </p:cNvSpPr>
            <p:nvPr/>
          </p:nvSpPr>
          <p:spPr bwMode="auto">
            <a:xfrm>
              <a:off x="344099" y="3973102"/>
              <a:ext cx="10744200" cy="125561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INTRODUCTION</a:t>
              </a:r>
            </a:p>
          </p:txBody>
        </p:sp>
      </p:grpSp>
      <p:sp>
        <p:nvSpPr>
          <p:cNvPr id="50" name="TextBox 49"/>
          <p:cNvSpPr txBox="1"/>
          <p:nvPr/>
        </p:nvSpPr>
        <p:spPr>
          <a:xfrm>
            <a:off x="33713008" y="16743629"/>
            <a:ext cx="9684884" cy="11172289"/>
          </a:xfrm>
          <a:prstGeom prst="rect">
            <a:avLst/>
          </a:prstGeom>
          <a:noFill/>
        </p:spPr>
        <p:txBody>
          <a:bodyPr wrap="square" lIns="91440" tIns="45720" rIns="91440" bIns="45720" rtlCol="0" anchor="t">
            <a:spAutoFit/>
          </a:bodyPr>
          <a:lstStyle/>
          <a:p>
            <a:pPr algn="just">
              <a:lnSpc>
                <a:spcPct val="100000"/>
              </a:lnSpc>
            </a:pPr>
            <a:r>
              <a:rPr lang="en-US" sz="3600" i="0" dirty="0">
                <a:solidFill>
                  <a:srgbClr val="000000"/>
                </a:solidFill>
                <a:effectLst/>
                <a:latin typeface="+mj-lt"/>
              </a:rPr>
              <a:t>The project results illustrate the effectiveness of churn prediction models in identifying users at risk of leaving the platform. </a:t>
            </a:r>
            <a:r>
              <a:rPr lang="en-US" sz="3600" i="0" dirty="0" err="1">
                <a:solidFill>
                  <a:srgbClr val="000000"/>
                </a:solidFill>
                <a:effectLst/>
                <a:latin typeface="+mj-lt"/>
              </a:rPr>
              <a:t>LightGBM</a:t>
            </a:r>
            <a:r>
              <a:rPr lang="en-US" sz="3600" i="0" dirty="0">
                <a:solidFill>
                  <a:srgbClr val="000000"/>
                </a:solidFill>
                <a:effectLst/>
                <a:latin typeface="+mj-lt"/>
              </a:rPr>
              <a:t> performed the best with a ROC AUC score of 0.989, closely followed by </a:t>
            </a:r>
            <a:r>
              <a:rPr lang="en-US" sz="3600" i="0" dirty="0" err="1">
                <a:solidFill>
                  <a:srgbClr val="000000"/>
                </a:solidFill>
                <a:effectLst/>
                <a:latin typeface="+mj-lt"/>
              </a:rPr>
              <a:t>XGBoost</a:t>
            </a:r>
            <a:r>
              <a:rPr lang="en-US" sz="3600" i="0" dirty="0">
                <a:solidFill>
                  <a:srgbClr val="000000"/>
                </a:solidFill>
                <a:effectLst/>
                <a:latin typeface="+mj-lt"/>
              </a:rPr>
              <a:t> at 0.987. Logistic Regression and Random Forest also showed strong performances with scores of 0.958 and 0.982, respectively. These results remained consistent even when using only the top 10 features, highlighting the models' ability to capture key behavioral patterns. Both </a:t>
            </a:r>
            <a:r>
              <a:rPr lang="en-US" sz="3600" i="0" dirty="0" err="1">
                <a:solidFill>
                  <a:srgbClr val="000000"/>
                </a:solidFill>
                <a:effectLst/>
                <a:latin typeface="+mj-lt"/>
              </a:rPr>
              <a:t>LightGBM</a:t>
            </a:r>
            <a:r>
              <a:rPr lang="en-US" sz="3600" i="0" dirty="0">
                <a:solidFill>
                  <a:srgbClr val="000000"/>
                </a:solidFill>
                <a:effectLst/>
                <a:latin typeface="+mj-lt"/>
              </a:rPr>
              <a:t> and </a:t>
            </a:r>
            <a:r>
              <a:rPr lang="en-US" sz="3600" i="0" dirty="0" err="1">
                <a:solidFill>
                  <a:srgbClr val="000000"/>
                </a:solidFill>
                <a:effectLst/>
                <a:latin typeface="+mj-lt"/>
              </a:rPr>
              <a:t>XGBoost</a:t>
            </a:r>
            <a:r>
              <a:rPr lang="en-US" sz="3600" i="0" dirty="0">
                <a:solidFill>
                  <a:srgbClr val="000000"/>
                </a:solidFill>
                <a:effectLst/>
                <a:latin typeface="+mj-lt"/>
              </a:rPr>
              <a:t> exhibited balanced precision and recall, minimizing false positives and negatives. The ROC curve plots revealed significant separation from the diagonal baseline, showcasing the robustness of the models. Overall, these findings confirm the effectiveness of machine learning in predicting churn and provide a solid foundation for customer retention strategies.</a:t>
            </a:r>
            <a:endParaRPr lang="en-US" sz="3600" dirty="0">
              <a:latin typeface="+mj-lt"/>
              <a:cs typeface="Times New Roman"/>
            </a:endParaRPr>
          </a:p>
        </p:txBody>
      </p:sp>
      <p:sp>
        <p:nvSpPr>
          <p:cNvPr id="8" name="TextBox 7"/>
          <p:cNvSpPr txBox="1"/>
          <p:nvPr/>
        </p:nvSpPr>
        <p:spPr>
          <a:xfrm>
            <a:off x="33909256" y="28622416"/>
            <a:ext cx="9618434" cy="3016275"/>
          </a:xfrm>
          <a:prstGeom prst="rect">
            <a:avLst/>
          </a:prstGeom>
          <a:noFill/>
        </p:spPr>
        <p:txBody>
          <a:bodyPr wrap="square" lIns="91440" tIns="45720" rIns="91440" bIns="45720" rtlCol="0" anchor="t">
            <a:spAutoFit/>
          </a:bodyPr>
          <a:lstStyle/>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latin typeface="+mj-lt"/>
                <a:ea typeface="Calibri" panose="020F0502020204030204" pitchFamily="34" charset="0"/>
                <a:cs typeface="Gautami" panose="020B0502040204020203" pitchFamily="34" charset="0"/>
              </a:rPr>
              <a:t>1.</a:t>
            </a:r>
            <a:r>
              <a:rPr lang="en-US" sz="3600" kern="100" dirty="0">
                <a:effectLst/>
                <a:latin typeface="+mj-lt"/>
                <a:ea typeface="Calibri" panose="020F0502020204030204" pitchFamily="34" charset="0"/>
                <a:cs typeface="Gautami" panose="020B0502040204020203" pitchFamily="34" charset="0"/>
              </a:rPr>
              <a:t> </a:t>
            </a:r>
            <a:r>
              <a:rPr lang="en-US" sz="3600" b="0" i="0" dirty="0">
                <a:solidFill>
                  <a:schemeClr val="accent6"/>
                </a:solidFill>
                <a:effectLst/>
                <a:latin typeface="+mj-lt"/>
                <a:hlinkClick r:id="rId3">
                  <a:extLst>
                    <a:ext uri="{A12FA001-AC4F-418D-AE19-62706E023703}">
                      <ahyp:hlinkClr xmlns:ahyp="http://schemas.microsoft.com/office/drawing/2018/hyperlinkcolor" val="tx"/>
                    </a:ext>
                  </a:extLst>
                </a:hlinkClick>
              </a:rPr>
              <a:t>https://ieeexplore.ieee.org/document/10530632</a:t>
            </a:r>
            <a:endParaRPr lang="en-US" sz="3600" dirty="0">
              <a:latin typeface="+mj-lt"/>
              <a:ea typeface="宋体" panose="02010600030101010101" pitchFamily="2" charset="-122"/>
              <a:cs typeface="Arial" panose="020B0604020202020204" pitchFamily="34" charset="0"/>
            </a:endParaRPr>
          </a:p>
          <a:p>
            <a:pPr algn="just">
              <a:lnSpc>
                <a:spcPct val="107000"/>
              </a:lnSpc>
              <a:spcBef>
                <a:spcPts val="0"/>
              </a:spcBef>
              <a:spcAft>
                <a:spcPts val="0"/>
              </a:spcAft>
            </a:pPr>
            <a:r>
              <a:rPr lang="en-US" sz="3600" dirty="0">
                <a:latin typeface="+mj-lt"/>
                <a:ea typeface="宋体" panose="02010600030101010101" pitchFamily="2" charset="-122"/>
                <a:cs typeface="Arial" panose="020B0604020202020204" pitchFamily="34" charset="0"/>
              </a:rPr>
              <a:t>The QR code below to learn more about the workflow of our project by viewing our code</a:t>
            </a:r>
            <a:r>
              <a:rPr lang="en-US" sz="3600" dirty="0">
                <a:latin typeface="+mj-lt"/>
                <a:ea typeface="宋体" panose="02010600030101010101" pitchFamily="2" charset="-122"/>
              </a:rPr>
              <a:t>.</a:t>
            </a:r>
            <a:endParaRPr lang="en-US" sz="3600" u="sng" dirty="0">
              <a:latin typeface="+mj-lt"/>
              <a:ea typeface="宋体" panose="02010600030101010101" pitchFamily="2" charset="-122"/>
            </a:endParaRPr>
          </a:p>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p:txBody>
      </p:sp>
      <p:grpSp>
        <p:nvGrpSpPr>
          <p:cNvPr id="14" name="Group 13"/>
          <p:cNvGrpSpPr/>
          <p:nvPr/>
        </p:nvGrpSpPr>
        <p:grpSpPr>
          <a:xfrm>
            <a:off x="33449765" y="3999840"/>
            <a:ext cx="10140461" cy="11695357"/>
            <a:chOff x="381000" y="23485764"/>
            <a:chExt cx="10896600" cy="9802665"/>
          </a:xfrm>
        </p:grpSpPr>
        <p:sp>
          <p:nvSpPr>
            <p:cNvPr id="27" name="Text Box 18"/>
            <p:cNvSpPr txBox="1">
              <a:spLocks noChangeArrowheads="1"/>
            </p:cNvSpPr>
            <p:nvPr/>
          </p:nvSpPr>
          <p:spPr bwMode="auto">
            <a:xfrm>
              <a:off x="381000" y="23485764"/>
              <a:ext cx="10811330" cy="799998"/>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DISCUSSION</a:t>
              </a:r>
            </a:p>
          </p:txBody>
        </p:sp>
        <p:sp>
          <p:nvSpPr>
            <p:cNvPr id="2" name="TextBox 1"/>
            <p:cNvSpPr txBox="1"/>
            <p:nvPr/>
          </p:nvSpPr>
          <p:spPr>
            <a:xfrm>
              <a:off x="457200" y="24388525"/>
              <a:ext cx="10820400" cy="8899904"/>
            </a:xfrm>
            <a:prstGeom prst="rect">
              <a:avLst/>
            </a:prstGeom>
            <a:noFill/>
          </p:spPr>
          <p:txBody>
            <a:bodyPr wrap="square" lIns="91440" tIns="45720" rIns="91440" bIns="45720" rtlCol="0" anchor="t">
              <a:spAutoFit/>
            </a:bodyPr>
            <a:lstStyle/>
            <a:p>
              <a:pPr algn="just">
                <a:lnSpc>
                  <a:spcPct val="100000"/>
                </a:lnSpc>
              </a:pPr>
              <a:r>
                <a:rPr lang="en-US" sz="3600" i="0" dirty="0">
                  <a:solidFill>
                    <a:srgbClr val="000000"/>
                  </a:solidFill>
                  <a:effectLst/>
                  <a:latin typeface="+mj-lt"/>
                </a:rPr>
                <a:t>We focused on training and fine-tuning a variety of models, including Logistic Regression, Random Forest, </a:t>
              </a:r>
              <a:r>
                <a:rPr lang="en-US" sz="3600" i="0" dirty="0" err="1">
                  <a:solidFill>
                    <a:srgbClr val="000000"/>
                  </a:solidFill>
                  <a:effectLst/>
                  <a:latin typeface="+mj-lt"/>
                </a:rPr>
                <a:t>XGBoost</a:t>
              </a:r>
              <a:r>
                <a:rPr lang="en-US" sz="3600" i="0" dirty="0">
                  <a:solidFill>
                    <a:srgbClr val="000000"/>
                  </a:solidFill>
                  <a:effectLst/>
                  <a:latin typeface="+mj-lt"/>
                </a:rPr>
                <a:t>, and </a:t>
              </a:r>
              <a:r>
                <a:rPr lang="en-US" sz="3600" i="0" dirty="0" err="1">
                  <a:solidFill>
                    <a:srgbClr val="000000"/>
                  </a:solidFill>
                  <a:effectLst/>
                  <a:latin typeface="+mj-lt"/>
                </a:rPr>
                <a:t>LightGBM</a:t>
              </a:r>
              <a:r>
                <a:rPr lang="en-US" sz="3600" i="0" dirty="0">
                  <a:solidFill>
                    <a:srgbClr val="000000"/>
                  </a:solidFill>
                  <a:effectLst/>
                  <a:latin typeface="+mj-lt"/>
                </a:rPr>
                <a:t>, to significantly improve prediction accuracy. A key aspect of our approach was placing a strong emphasis on feature importance and interpretability, which allowed us to gain valuable insights into the primary factors driving user churn. By understanding these key drivers, businesses can take more informed actions to mitigate loss and enhance customer satisfaction. Additionally, our pipeline incorporates thorough performance evaluation and model comparison, as well as result visualization, which collectively supports actionable decision-making processes. The ultimate goal is to ensure that our system can be seamlessly integrated into existing business operations, serving as a valuable tool for proactive customer retention and long-term success.</a:t>
              </a:r>
              <a:endParaRPr lang="en-US" sz="3600" dirty="0">
                <a:latin typeface="+mj-lt"/>
                <a:cs typeface="Times New Roman"/>
              </a:endParaRPr>
            </a:p>
          </p:txBody>
        </p:sp>
      </p:grpSp>
      <p:pic>
        <p:nvPicPr>
          <p:cNvPr id="29" name="Picture 26"/>
          <p:cNvPicPr>
            <a:picLocks noChangeAspect="1"/>
          </p:cNvPicPr>
          <p:nvPr/>
        </p:nvPicPr>
        <p:blipFill>
          <a:blip r:embed="rId4">
            <a:extLst>
              <a:ext uri="{28A0092B-C50C-407E-A947-70E740481C1C}">
                <a14:useLocalDpi xmlns:a14="http://schemas.microsoft.com/office/drawing/2010/main" val="0"/>
              </a:ext>
            </a:extLst>
          </a:blip>
          <a:srcRect/>
          <a:stretch/>
        </p:blipFill>
        <p:spPr bwMode="auto">
          <a:xfrm>
            <a:off x="381001" y="385593"/>
            <a:ext cx="8833643" cy="2814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6" name="Picture 2">
            <a:extLst>
              <a:ext uri="{FF2B5EF4-FFF2-40B4-BE49-F238E27FC236}">
                <a16:creationId xmlns:a16="http://schemas.microsoft.com/office/drawing/2014/main" id="{E9A4805B-D35B-4DBF-8245-26902E1896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4768" y="834617"/>
            <a:ext cx="7555832" cy="2195914"/>
          </a:xfrm>
          <a:prstGeom prst="rect">
            <a:avLst/>
          </a:prstGeom>
          <a:noFill/>
          <a:extLst>
            <a:ext uri="{909E8E84-426E-40DD-AFC4-6F175D3DCCD1}">
              <a14:hiddenFill xmlns:a14="http://schemas.microsoft.com/office/drawing/2010/main">
                <a:solidFill>
                  <a:srgbClr val="FFFFFF"/>
                </a:solidFill>
              </a14:hiddenFill>
            </a:ext>
          </a:extLst>
        </p:spPr>
      </p:pic>
      <p:sp>
        <p:nvSpPr>
          <p:cNvPr id="15" name="Text Box 18">
            <a:extLst>
              <a:ext uri="{FF2B5EF4-FFF2-40B4-BE49-F238E27FC236}">
                <a16:creationId xmlns:a16="http://schemas.microsoft.com/office/drawing/2014/main" id="{96182903-009F-8F11-13B7-9DEAD2BAF97A}"/>
              </a:ext>
            </a:extLst>
          </p:cNvPr>
          <p:cNvSpPr txBox="1">
            <a:spLocks noChangeArrowheads="1"/>
          </p:cNvSpPr>
          <p:nvPr/>
        </p:nvSpPr>
        <p:spPr bwMode="auto">
          <a:xfrm>
            <a:off x="33705926" y="28019369"/>
            <a:ext cx="9699047" cy="984726"/>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REFERENCES</a:t>
            </a:r>
          </a:p>
        </p:txBody>
      </p:sp>
      <p:sp>
        <p:nvSpPr>
          <p:cNvPr id="24" name="Text Box 18">
            <a:extLst>
              <a:ext uri="{FF2B5EF4-FFF2-40B4-BE49-F238E27FC236}">
                <a16:creationId xmlns:a16="http://schemas.microsoft.com/office/drawing/2014/main" id="{5D98CE77-3A31-7B8F-BF6F-E0A8183E3BBC}"/>
              </a:ext>
            </a:extLst>
          </p:cNvPr>
          <p:cNvSpPr txBox="1">
            <a:spLocks noChangeArrowheads="1"/>
          </p:cNvSpPr>
          <p:nvPr/>
        </p:nvSpPr>
        <p:spPr bwMode="auto">
          <a:xfrm>
            <a:off x="33664359" y="15671919"/>
            <a:ext cx="9631919" cy="954461"/>
          </a:xfrm>
          <a:prstGeom prst="rect">
            <a:avLst/>
          </a:prstGeom>
          <a:solidFill>
            <a:srgbClr val="F5CB2E"/>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RESULTS</a:t>
            </a:r>
          </a:p>
        </p:txBody>
      </p:sp>
      <p:grpSp>
        <p:nvGrpSpPr>
          <p:cNvPr id="7" name="Group 6">
            <a:extLst>
              <a:ext uri="{FF2B5EF4-FFF2-40B4-BE49-F238E27FC236}">
                <a16:creationId xmlns:a16="http://schemas.microsoft.com/office/drawing/2014/main" id="{45AA0E31-DA43-6360-0CC3-4922F1A05154}"/>
              </a:ext>
            </a:extLst>
          </p:cNvPr>
          <p:cNvGrpSpPr/>
          <p:nvPr/>
        </p:nvGrpSpPr>
        <p:grpSpPr>
          <a:xfrm>
            <a:off x="337366" y="12202999"/>
            <a:ext cx="10923853" cy="20828910"/>
            <a:chOff x="239508" y="10946275"/>
            <a:chExt cx="10923853" cy="22265515"/>
          </a:xfrm>
        </p:grpSpPr>
        <p:sp>
          <p:nvSpPr>
            <p:cNvPr id="9" name="Text Box 15">
              <a:extLst>
                <a:ext uri="{FF2B5EF4-FFF2-40B4-BE49-F238E27FC236}">
                  <a16:creationId xmlns:a16="http://schemas.microsoft.com/office/drawing/2014/main" id="{249E6D63-4D18-4ACC-E432-711BDD84C7D4}"/>
                </a:ext>
              </a:extLst>
            </p:cNvPr>
            <p:cNvSpPr txBox="1">
              <a:spLocks noChangeArrowheads="1"/>
            </p:cNvSpPr>
            <p:nvPr/>
          </p:nvSpPr>
          <p:spPr bwMode="auto">
            <a:xfrm>
              <a:off x="239508" y="10946275"/>
              <a:ext cx="10811330" cy="984726"/>
            </a:xfrm>
            <a:prstGeom prst="rect">
              <a:avLst/>
            </a:prstGeom>
            <a:solidFill>
              <a:srgbClr val="F5CB2E"/>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square" lIns="225903" tIns="112951" rIns="225903" bIns="112951" anchor="ctr">
              <a:spAutoFit/>
            </a:bodyPr>
            <a:lstStyle>
              <a:lvl1pPr defTabSz="2259013">
                <a:defRPr sz="5400" b="1">
                  <a:solidFill>
                    <a:schemeClr val="tx1"/>
                  </a:solidFill>
                  <a:latin typeface="Times New Roman" pitchFamily="18" charset="0"/>
                </a:defRPr>
              </a:lvl1pPr>
              <a:lvl2pPr marL="742950" indent="-285750" defTabSz="2259013">
                <a:defRPr sz="5400" b="1">
                  <a:solidFill>
                    <a:schemeClr val="tx1"/>
                  </a:solidFill>
                  <a:latin typeface="Times New Roman" pitchFamily="18" charset="0"/>
                </a:defRPr>
              </a:lvl2pPr>
              <a:lvl3pPr marL="1143000" indent="-228600" defTabSz="2259013">
                <a:defRPr sz="5400" b="1">
                  <a:solidFill>
                    <a:schemeClr val="tx1"/>
                  </a:solidFill>
                  <a:latin typeface="Times New Roman" pitchFamily="18" charset="0"/>
                </a:defRPr>
              </a:lvl3pPr>
              <a:lvl4pPr marL="1600200" indent="-228600" defTabSz="2259013">
                <a:defRPr sz="5400" b="1">
                  <a:solidFill>
                    <a:schemeClr val="tx1"/>
                  </a:solidFill>
                  <a:latin typeface="Times New Roman" pitchFamily="18" charset="0"/>
                </a:defRPr>
              </a:lvl4pPr>
              <a:lvl5pPr marL="2057400" indent="-228600" defTabSz="2259013">
                <a:defRPr sz="5400" b="1">
                  <a:solidFill>
                    <a:schemeClr val="tx1"/>
                  </a:solidFill>
                  <a:latin typeface="Times New Roman" pitchFamily="18" charset="0"/>
                </a:defRPr>
              </a:lvl5pPr>
              <a:lvl6pPr marL="25146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6pPr>
              <a:lvl7pPr marL="29718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7pPr>
              <a:lvl8pPr marL="34290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8pPr>
              <a:lvl9pPr marL="3886200" indent="-228600" algn="ctr" defTabSz="2259013" eaLnBrk="0" fontAlgn="base" hangingPunct="0">
                <a:lnSpc>
                  <a:spcPct val="65000"/>
                </a:lnSpc>
                <a:spcBef>
                  <a:spcPct val="50000"/>
                </a:spcBef>
                <a:spcAft>
                  <a:spcPct val="0"/>
                </a:spcAft>
                <a:defRPr sz="5400" b="1">
                  <a:solidFill>
                    <a:schemeClr val="tx1"/>
                  </a:solidFill>
                  <a:latin typeface="Times New Roman" pitchFamily="18" charset="0"/>
                </a:defRPr>
              </a:lvl9pPr>
            </a:lstStyle>
            <a:p>
              <a:pPr>
                <a:lnSpc>
                  <a:spcPct val="80000"/>
                </a:lnSpc>
              </a:pPr>
              <a:r>
                <a:rPr lang="en-US" sz="5900" dirty="0"/>
                <a:t>METHODS</a:t>
              </a:r>
            </a:p>
          </p:txBody>
        </p:sp>
        <p:sp>
          <p:nvSpPr>
            <p:cNvPr id="10" name="TextBox 9">
              <a:extLst>
                <a:ext uri="{FF2B5EF4-FFF2-40B4-BE49-F238E27FC236}">
                  <a16:creationId xmlns:a16="http://schemas.microsoft.com/office/drawing/2014/main" id="{211B6CEB-0F18-255D-D8D1-0DB151A4D436}"/>
                </a:ext>
              </a:extLst>
            </p:cNvPr>
            <p:cNvSpPr txBox="1"/>
            <p:nvPr/>
          </p:nvSpPr>
          <p:spPr>
            <a:xfrm>
              <a:off x="342961" y="12244544"/>
              <a:ext cx="10820400" cy="20967246"/>
            </a:xfrm>
            <a:prstGeom prst="rect">
              <a:avLst/>
            </a:prstGeom>
            <a:noFill/>
          </p:spPr>
          <p:txBody>
            <a:bodyPr wrap="square" lIns="91440" tIns="45720" rIns="91440" bIns="45720" rtlCol="0" anchor="t">
              <a:spAutoFit/>
            </a:bodyPr>
            <a:lstStyle/>
            <a:p>
              <a:pPr marL="342900" marR="0" lvl="0" indent="-342900" algn="just">
                <a:lnSpc>
                  <a:spcPct val="107000"/>
                </a:lnSpc>
                <a:spcBef>
                  <a:spcPts val="0"/>
                </a:spcBef>
                <a:spcAft>
                  <a:spcPts val="0"/>
                </a:spcAft>
                <a:buFont typeface="+mj-lt"/>
                <a:buAutoNum type="arabicPeriod"/>
              </a:pPr>
              <a:r>
                <a:rPr lang="en-US" sz="3600" kern="100" dirty="0">
                  <a:effectLst/>
                  <a:latin typeface="+mj-lt"/>
                  <a:ea typeface="Calibri" panose="020F0502020204030204" pitchFamily="34" charset="0"/>
                  <a:cs typeface="Gautami" panose="020B0502040204020203" pitchFamily="34" charset="0"/>
                </a:rPr>
                <a:t>Data Collection: </a:t>
              </a:r>
            </a:p>
            <a:p>
              <a:pPr marL="0" marR="0" algn="just">
                <a:lnSpc>
                  <a:spcPct val="107000"/>
                </a:lnSpc>
                <a:spcBef>
                  <a:spcPts val="0"/>
                </a:spcBef>
                <a:spcAft>
                  <a:spcPts val="0"/>
                </a:spcAft>
              </a:pPr>
              <a:r>
                <a:rPr lang="en-US" sz="3600" i="0" dirty="0">
                  <a:solidFill>
                    <a:srgbClr val="000000"/>
                  </a:solidFill>
                  <a:effectLst/>
                  <a:latin typeface="+mj-lt"/>
                </a:rPr>
                <a:t>The Customer Churn Dataset on IEEE </a:t>
              </a:r>
              <a:r>
                <a:rPr lang="en-US" sz="3600" i="0" dirty="0" err="1">
                  <a:solidFill>
                    <a:srgbClr val="000000"/>
                  </a:solidFill>
                  <a:effectLst/>
                  <a:latin typeface="+mj-lt"/>
                </a:rPr>
                <a:t>DataPort</a:t>
              </a:r>
              <a:r>
                <a:rPr lang="en-US" sz="3600" i="0" dirty="0">
                  <a:solidFill>
                    <a:srgbClr val="000000"/>
                  </a:solidFill>
                  <a:effectLst/>
                  <a:latin typeface="+mj-lt"/>
                </a:rPr>
                <a:t> is a valuable resource for analyzing customer retention and churn behaviors. It consists of a 12.5 GB JSON file with over 26 million records across 18 fields, including user demographics and interaction details such as </a:t>
              </a:r>
              <a:r>
                <a:rPr lang="en-US" sz="3600" i="0" dirty="0" err="1">
                  <a:solidFill>
                    <a:srgbClr val="000000"/>
                  </a:solidFill>
                  <a:effectLst/>
                  <a:latin typeface="+mj-lt"/>
                </a:rPr>
                <a:t>userId</a:t>
              </a:r>
              <a:r>
                <a:rPr lang="en-US" sz="3600" i="0" dirty="0">
                  <a:solidFill>
                    <a:srgbClr val="000000"/>
                  </a:solidFill>
                  <a:effectLst/>
                  <a:latin typeface="+mj-lt"/>
                </a:rPr>
                <a:t>, artist, gender, length, </a:t>
              </a:r>
              <a:r>
                <a:rPr lang="en-US" sz="3600" i="0" dirty="0" err="1">
                  <a:solidFill>
                    <a:srgbClr val="000000"/>
                  </a:solidFill>
                  <a:effectLst/>
                  <a:latin typeface="+mj-lt"/>
                </a:rPr>
                <a:t>sessionId</a:t>
              </a:r>
              <a:r>
                <a:rPr lang="en-US" sz="3600" i="0" dirty="0">
                  <a:solidFill>
                    <a:srgbClr val="000000"/>
                  </a:solidFill>
                  <a:effectLst/>
                  <a:latin typeface="+mj-lt"/>
                </a:rPr>
                <a:t>, song, and timestamp. This dataset enables in-depth analysis of user behaviors and is essential for developing strategies to enhance customer retention.</a:t>
              </a:r>
            </a:p>
            <a:p>
              <a:pPr marL="0" marR="0" algn="just">
                <a:lnSpc>
                  <a:spcPct val="107000"/>
                </a:lnSpc>
                <a:spcBef>
                  <a:spcPts val="0"/>
                </a:spcBef>
                <a:spcAft>
                  <a:spcPts val="0"/>
                </a:spcAft>
              </a:pP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2. Data Preprocessing:</a:t>
              </a:r>
            </a:p>
            <a:p>
              <a:pPr marL="0" marR="0" algn="just">
                <a:lnSpc>
                  <a:spcPct val="107000"/>
                </a:lnSpc>
                <a:spcBef>
                  <a:spcPts val="0"/>
                </a:spcBef>
                <a:spcAft>
                  <a:spcPts val="0"/>
                </a:spcAft>
              </a:pPr>
              <a:r>
                <a:rPr lang="en-US" sz="3600" i="0" dirty="0">
                  <a:solidFill>
                    <a:srgbClr val="000000"/>
                  </a:solidFill>
                  <a:effectLst/>
                  <a:latin typeface="+mj-lt"/>
                </a:rPr>
                <a:t>Data preprocessing for this project involved preparing raw user activity logs for analysis. We corrected missing or invalid entries, converted timestamps into datetime objects for feature engineering, and encoded categorical fields for numerical analysis. User-level aggregations summarized behaviors like total listening time and engagement ratios, while additional features captured nuances in user experience. Finally, we addressed missing and infinite values to ensure model compatibility, establishing a solid foundation for clustering and churn prediction.</a:t>
              </a: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endParaRPr lang="en-US" sz="3600" kern="100" dirty="0">
                <a:effectLst/>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kern="100" dirty="0">
                  <a:effectLst/>
                  <a:latin typeface="+mj-lt"/>
                  <a:ea typeface="Calibri" panose="020F0502020204030204" pitchFamily="34" charset="0"/>
                  <a:cs typeface="Gautami" panose="020B0502040204020203" pitchFamily="34" charset="0"/>
                </a:rPr>
                <a:t>3.Clustering:</a:t>
              </a:r>
              <a:endParaRPr lang="en-US" sz="3600" kern="100" dirty="0">
                <a:latin typeface="+mj-lt"/>
                <a:ea typeface="Calibri" panose="020F0502020204030204" pitchFamily="34" charset="0"/>
                <a:cs typeface="Gautami" panose="020B0502040204020203" pitchFamily="34" charset="0"/>
              </a:endParaRPr>
            </a:p>
            <a:p>
              <a:pPr marL="0" marR="0" algn="just">
                <a:lnSpc>
                  <a:spcPct val="107000"/>
                </a:lnSpc>
                <a:spcBef>
                  <a:spcPts val="0"/>
                </a:spcBef>
                <a:spcAft>
                  <a:spcPts val="0"/>
                </a:spcAft>
              </a:pPr>
              <a:r>
                <a:rPr lang="en-US" sz="3600" i="0" dirty="0">
                  <a:solidFill>
                    <a:srgbClr val="000000"/>
                  </a:solidFill>
                  <a:effectLst/>
                  <a:latin typeface="+mj-lt"/>
                </a:rPr>
                <a:t>Clustering segmented users into behavioral groups using Gaussian Mixture Models (GMM) based on engagement features. The optimal number of clusters was determined with the Bayesian Information Criterion (BIC). This analysis revealed key insights into churn rates and user activity, enabling targeted retention strategies.</a:t>
              </a:r>
              <a:endParaRPr lang="en-US" sz="3600" kern="100" dirty="0">
                <a:effectLst/>
                <a:latin typeface="+mj-lt"/>
                <a:ea typeface="Calibri" panose="020F0502020204030204" pitchFamily="34" charset="0"/>
                <a:cs typeface="Gautami" panose="020B0502040204020203" pitchFamily="34" charset="0"/>
              </a:endParaRPr>
            </a:p>
          </p:txBody>
        </p:sp>
      </p:grpSp>
      <p:pic>
        <p:nvPicPr>
          <p:cNvPr id="3" name="Picture 2">
            <a:extLst>
              <a:ext uri="{FF2B5EF4-FFF2-40B4-BE49-F238E27FC236}">
                <a16:creationId xmlns:a16="http://schemas.microsoft.com/office/drawing/2014/main" id="{88DB9E5A-6BA4-BE3D-AD05-77DB04C4F1F4}"/>
              </a:ext>
            </a:extLst>
          </p:cNvPr>
          <p:cNvPicPr>
            <a:picLocks noChangeAspect="1"/>
          </p:cNvPicPr>
          <p:nvPr/>
        </p:nvPicPr>
        <p:blipFill>
          <a:blip r:embed="rId6"/>
          <a:stretch>
            <a:fillRect/>
          </a:stretch>
        </p:blipFill>
        <p:spPr>
          <a:xfrm>
            <a:off x="37470945" y="31050350"/>
            <a:ext cx="2018746" cy="1688756"/>
          </a:xfrm>
          <a:prstGeom prst="rect">
            <a:avLst/>
          </a:prstGeom>
        </p:spPr>
      </p:pic>
      <p:pic>
        <p:nvPicPr>
          <p:cNvPr id="4" name="Picture 3">
            <a:extLst>
              <a:ext uri="{FF2B5EF4-FFF2-40B4-BE49-F238E27FC236}">
                <a16:creationId xmlns:a16="http://schemas.microsoft.com/office/drawing/2014/main" id="{B630C6A5-B0A7-8074-B05F-A57D3B825427}"/>
              </a:ext>
            </a:extLst>
          </p:cNvPr>
          <p:cNvPicPr>
            <a:picLocks noChangeAspect="1"/>
          </p:cNvPicPr>
          <p:nvPr/>
        </p:nvPicPr>
        <p:blipFill>
          <a:blip r:embed="rId7"/>
          <a:stretch>
            <a:fillRect/>
          </a:stretch>
        </p:blipFill>
        <p:spPr>
          <a:xfrm>
            <a:off x="11386999" y="4400864"/>
            <a:ext cx="10069550" cy="5245863"/>
          </a:xfrm>
          <a:prstGeom prst="rect">
            <a:avLst/>
          </a:prstGeom>
        </p:spPr>
      </p:pic>
      <p:pic>
        <p:nvPicPr>
          <p:cNvPr id="5" name="Picture 4">
            <a:extLst>
              <a:ext uri="{FF2B5EF4-FFF2-40B4-BE49-F238E27FC236}">
                <a16:creationId xmlns:a16="http://schemas.microsoft.com/office/drawing/2014/main" id="{40145849-1BC6-9125-6694-56F30977507A}"/>
              </a:ext>
            </a:extLst>
          </p:cNvPr>
          <p:cNvPicPr>
            <a:picLocks noChangeAspect="1"/>
          </p:cNvPicPr>
          <p:nvPr/>
        </p:nvPicPr>
        <p:blipFill>
          <a:blip r:embed="rId8"/>
          <a:stretch>
            <a:fillRect/>
          </a:stretch>
        </p:blipFill>
        <p:spPr>
          <a:xfrm>
            <a:off x="22488218" y="12657792"/>
            <a:ext cx="11430000" cy="7620000"/>
          </a:xfrm>
          <a:prstGeom prst="rect">
            <a:avLst/>
          </a:prstGeom>
        </p:spPr>
      </p:pic>
      <p:pic>
        <p:nvPicPr>
          <p:cNvPr id="6" name="Picture 5">
            <a:extLst>
              <a:ext uri="{FF2B5EF4-FFF2-40B4-BE49-F238E27FC236}">
                <a16:creationId xmlns:a16="http://schemas.microsoft.com/office/drawing/2014/main" id="{45B14E8A-0EB6-4F0F-346C-3EFFBB2090BE}"/>
              </a:ext>
            </a:extLst>
          </p:cNvPr>
          <p:cNvPicPr>
            <a:picLocks noChangeAspect="1"/>
          </p:cNvPicPr>
          <p:nvPr/>
        </p:nvPicPr>
        <p:blipFill>
          <a:blip r:embed="rId9"/>
          <a:stretch>
            <a:fillRect/>
          </a:stretch>
        </p:blipFill>
        <p:spPr>
          <a:xfrm>
            <a:off x="23319455" y="4955598"/>
            <a:ext cx="7620000" cy="4619098"/>
          </a:xfrm>
          <a:prstGeom prst="rect">
            <a:avLst/>
          </a:prstGeom>
        </p:spPr>
      </p:pic>
      <p:pic>
        <p:nvPicPr>
          <p:cNvPr id="11" name="Picture 10">
            <a:extLst>
              <a:ext uri="{FF2B5EF4-FFF2-40B4-BE49-F238E27FC236}">
                <a16:creationId xmlns:a16="http://schemas.microsoft.com/office/drawing/2014/main" id="{EBB44938-B11E-71EF-02FF-AB34A01E20FA}"/>
              </a:ext>
            </a:extLst>
          </p:cNvPr>
          <p:cNvPicPr>
            <a:picLocks noChangeAspect="1"/>
          </p:cNvPicPr>
          <p:nvPr/>
        </p:nvPicPr>
        <p:blipFill>
          <a:blip r:embed="rId10"/>
          <a:stretch>
            <a:fillRect/>
          </a:stretch>
        </p:blipFill>
        <p:spPr>
          <a:xfrm>
            <a:off x="11535907" y="11465048"/>
            <a:ext cx="11430000" cy="9525000"/>
          </a:xfrm>
          <a:prstGeom prst="rect">
            <a:avLst/>
          </a:prstGeom>
        </p:spPr>
      </p:pic>
      <p:pic>
        <p:nvPicPr>
          <p:cNvPr id="13" name="Picture 12">
            <a:extLst>
              <a:ext uri="{FF2B5EF4-FFF2-40B4-BE49-F238E27FC236}">
                <a16:creationId xmlns:a16="http://schemas.microsoft.com/office/drawing/2014/main" id="{4A351965-F5BE-9172-3FD7-88CBC61E0AF8}"/>
              </a:ext>
            </a:extLst>
          </p:cNvPr>
          <p:cNvPicPr>
            <a:picLocks noChangeAspect="1"/>
          </p:cNvPicPr>
          <p:nvPr/>
        </p:nvPicPr>
        <p:blipFill>
          <a:blip r:embed="rId11"/>
          <a:stretch>
            <a:fillRect/>
          </a:stretch>
        </p:blipFill>
        <p:spPr>
          <a:xfrm>
            <a:off x="22963298" y="22902075"/>
            <a:ext cx="9371765" cy="7028824"/>
          </a:xfrm>
          <a:prstGeom prst="rect">
            <a:avLst/>
          </a:prstGeom>
        </p:spPr>
      </p:pic>
      <p:pic>
        <p:nvPicPr>
          <p:cNvPr id="18" name="Picture 17">
            <a:extLst>
              <a:ext uri="{FF2B5EF4-FFF2-40B4-BE49-F238E27FC236}">
                <a16:creationId xmlns:a16="http://schemas.microsoft.com/office/drawing/2014/main" id="{D11C52D9-8ACD-3DD3-4149-726327EBB6AC}"/>
              </a:ext>
            </a:extLst>
          </p:cNvPr>
          <p:cNvPicPr>
            <a:picLocks noChangeAspect="1"/>
          </p:cNvPicPr>
          <p:nvPr/>
        </p:nvPicPr>
        <p:blipFill>
          <a:blip r:embed="rId12"/>
          <a:stretch>
            <a:fillRect/>
          </a:stretch>
        </p:blipFill>
        <p:spPr>
          <a:xfrm>
            <a:off x="12420600" y="23352191"/>
            <a:ext cx="9525000" cy="6578707"/>
          </a:xfrm>
          <a:prstGeom prst="rect">
            <a:avLst/>
          </a:prstGeom>
        </p:spPr>
      </p:pic>
      <p:sp>
        <p:nvSpPr>
          <p:cNvPr id="21" name="TextBox 20">
            <a:extLst>
              <a:ext uri="{FF2B5EF4-FFF2-40B4-BE49-F238E27FC236}">
                <a16:creationId xmlns:a16="http://schemas.microsoft.com/office/drawing/2014/main" id="{7D0E2F47-3D1D-C99F-888F-C3B31513DC51}"/>
              </a:ext>
            </a:extLst>
          </p:cNvPr>
          <p:cNvSpPr txBox="1"/>
          <p:nvPr/>
        </p:nvSpPr>
        <p:spPr>
          <a:xfrm>
            <a:off x="11713457" y="9760671"/>
            <a:ext cx="9232514" cy="830677"/>
          </a:xfrm>
          <a:prstGeom prst="rect">
            <a:avLst/>
          </a:prstGeom>
          <a:noFill/>
        </p:spPr>
        <p:txBody>
          <a:bodyPr wrap="square">
            <a:spAutoFit/>
          </a:bodyPr>
          <a:lstStyle/>
          <a:p>
            <a:r>
              <a:rPr lang="en-US" sz="3600" dirty="0"/>
              <a:t>Figure 1. Distribution of Churned vs. Retained Users</a:t>
            </a:r>
            <a:endParaRPr lang="en-IN" sz="3600" dirty="0"/>
          </a:p>
        </p:txBody>
      </p:sp>
      <p:sp>
        <p:nvSpPr>
          <p:cNvPr id="23" name="TextBox 22">
            <a:extLst>
              <a:ext uri="{FF2B5EF4-FFF2-40B4-BE49-F238E27FC236}">
                <a16:creationId xmlns:a16="http://schemas.microsoft.com/office/drawing/2014/main" id="{80AF4BE8-B39E-ED3D-DBD3-3E6792B38EFA}"/>
              </a:ext>
            </a:extLst>
          </p:cNvPr>
          <p:cNvSpPr txBox="1"/>
          <p:nvPr/>
        </p:nvSpPr>
        <p:spPr>
          <a:xfrm>
            <a:off x="22238981" y="10008368"/>
            <a:ext cx="10820400" cy="830677"/>
          </a:xfrm>
          <a:prstGeom prst="rect">
            <a:avLst/>
          </a:prstGeom>
          <a:noFill/>
        </p:spPr>
        <p:txBody>
          <a:bodyPr wrap="square">
            <a:spAutoFit/>
          </a:bodyPr>
          <a:lstStyle/>
          <a:p>
            <a:r>
              <a:rPr lang="en-US" sz="3600" dirty="0"/>
              <a:t>Figure 2. Behavioral Characteristics of Identified Clusters</a:t>
            </a:r>
            <a:endParaRPr lang="en-IN" sz="3600" dirty="0"/>
          </a:p>
        </p:txBody>
      </p:sp>
      <p:sp>
        <p:nvSpPr>
          <p:cNvPr id="26" name="TextBox 25">
            <a:extLst>
              <a:ext uri="{FF2B5EF4-FFF2-40B4-BE49-F238E27FC236}">
                <a16:creationId xmlns:a16="http://schemas.microsoft.com/office/drawing/2014/main" id="{4EDEF328-2385-4324-D5C9-A358D18D8A61}"/>
              </a:ext>
            </a:extLst>
          </p:cNvPr>
          <p:cNvSpPr txBox="1"/>
          <p:nvPr/>
        </p:nvSpPr>
        <p:spPr>
          <a:xfrm>
            <a:off x="22157989" y="20542529"/>
            <a:ext cx="11430000" cy="470578"/>
          </a:xfrm>
          <a:prstGeom prst="rect">
            <a:avLst/>
          </a:prstGeom>
          <a:noFill/>
        </p:spPr>
        <p:txBody>
          <a:bodyPr wrap="square">
            <a:spAutoFit/>
          </a:bodyPr>
          <a:lstStyle/>
          <a:p>
            <a:r>
              <a:rPr lang="en-US" sz="3600" dirty="0"/>
              <a:t>Figure 3. Churn Rate Across User Clusters</a:t>
            </a:r>
            <a:endParaRPr lang="en-IN" sz="3600" dirty="0"/>
          </a:p>
        </p:txBody>
      </p:sp>
      <p:sp>
        <p:nvSpPr>
          <p:cNvPr id="30" name="TextBox 29">
            <a:extLst>
              <a:ext uri="{FF2B5EF4-FFF2-40B4-BE49-F238E27FC236}">
                <a16:creationId xmlns:a16="http://schemas.microsoft.com/office/drawing/2014/main" id="{8F9972E6-F207-EC71-66FB-CE78293F2E22}"/>
              </a:ext>
            </a:extLst>
          </p:cNvPr>
          <p:cNvSpPr txBox="1"/>
          <p:nvPr/>
        </p:nvSpPr>
        <p:spPr>
          <a:xfrm>
            <a:off x="12602440" y="21421405"/>
            <a:ext cx="9631919" cy="830677"/>
          </a:xfrm>
          <a:prstGeom prst="rect">
            <a:avLst/>
          </a:prstGeom>
          <a:noFill/>
        </p:spPr>
        <p:txBody>
          <a:bodyPr wrap="square">
            <a:spAutoFit/>
          </a:bodyPr>
          <a:lstStyle/>
          <a:p>
            <a:r>
              <a:rPr lang="en-US" sz="3600" dirty="0"/>
              <a:t>Figure 4. Correlation Heatmap of Engineered Features</a:t>
            </a:r>
            <a:endParaRPr lang="en-IN" sz="3600" dirty="0"/>
          </a:p>
        </p:txBody>
      </p:sp>
      <p:sp>
        <p:nvSpPr>
          <p:cNvPr id="32" name="TextBox 31">
            <a:extLst>
              <a:ext uri="{FF2B5EF4-FFF2-40B4-BE49-F238E27FC236}">
                <a16:creationId xmlns:a16="http://schemas.microsoft.com/office/drawing/2014/main" id="{78FFC357-0BF8-21D5-FC31-C11E9233B5D3}"/>
              </a:ext>
            </a:extLst>
          </p:cNvPr>
          <p:cNvSpPr txBox="1"/>
          <p:nvPr/>
        </p:nvSpPr>
        <p:spPr>
          <a:xfrm>
            <a:off x="12420599" y="31050350"/>
            <a:ext cx="9813759" cy="830677"/>
          </a:xfrm>
          <a:prstGeom prst="rect">
            <a:avLst/>
          </a:prstGeom>
          <a:noFill/>
        </p:spPr>
        <p:txBody>
          <a:bodyPr wrap="square">
            <a:spAutoFit/>
          </a:bodyPr>
          <a:lstStyle/>
          <a:p>
            <a:r>
              <a:rPr lang="en-US" sz="3600" dirty="0"/>
              <a:t>Figure 5. BIC Scores for Varying Numbers of Clusters</a:t>
            </a:r>
            <a:endParaRPr lang="en-IN" sz="3600" dirty="0"/>
          </a:p>
        </p:txBody>
      </p:sp>
      <p:sp>
        <p:nvSpPr>
          <p:cNvPr id="34" name="TextBox 33">
            <a:extLst>
              <a:ext uri="{FF2B5EF4-FFF2-40B4-BE49-F238E27FC236}">
                <a16:creationId xmlns:a16="http://schemas.microsoft.com/office/drawing/2014/main" id="{B6BAEF34-6C2C-607E-7023-9CB87FD333AE}"/>
              </a:ext>
            </a:extLst>
          </p:cNvPr>
          <p:cNvSpPr txBox="1"/>
          <p:nvPr/>
        </p:nvSpPr>
        <p:spPr>
          <a:xfrm>
            <a:off x="23682960" y="30897680"/>
            <a:ext cx="8652104" cy="830677"/>
          </a:xfrm>
          <a:prstGeom prst="rect">
            <a:avLst/>
          </a:prstGeom>
          <a:noFill/>
        </p:spPr>
        <p:txBody>
          <a:bodyPr wrap="square">
            <a:spAutoFit/>
          </a:bodyPr>
          <a:lstStyle/>
          <a:p>
            <a:r>
              <a:rPr lang="en-IN" sz="3600" dirty="0"/>
              <a:t>Figure 6. ROC Curve Comparison Across Models</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2259013" rtl="0" eaLnBrk="0" fontAlgn="base" latinLnBrk="0" hangingPunct="0">
          <a:lnSpc>
            <a:spcPct val="65000"/>
          </a:lnSpc>
          <a:spcBef>
            <a:spcPct val="50000"/>
          </a:spcBef>
          <a:spcAft>
            <a:spcPct val="0"/>
          </a:spcAft>
          <a:buClrTx/>
          <a:buSzTx/>
          <a:buFontTx/>
          <a:buNone/>
          <a:tabLst/>
          <a:defRPr kumimoji="0" lang="en-US" sz="54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1643</TotalTime>
  <Words>687</Words>
  <Application>Microsoft Office PowerPoint</Application>
  <PresentationFormat>Custom</PresentationFormat>
  <Paragraphs>30</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Default Design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Sharanya Dambe Vasudeva</cp:lastModifiedBy>
  <cp:revision>66</cp:revision>
  <dcterms:created xsi:type="dcterms:W3CDTF">1999-06-15T14:29:13Z</dcterms:created>
  <dcterms:modified xsi:type="dcterms:W3CDTF">2025-04-14T21:00:20Z</dcterms:modified>
</cp:coreProperties>
</file>