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9296400" cy="7010400"/>
  <p:defaultTextStyle>
    <a:defPPr>
      <a:defRPr lang="en-US"/>
    </a:defPPr>
    <a:lvl1pPr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1pPr>
    <a:lvl2pPr marL="4572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2pPr>
    <a:lvl3pPr marL="9144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3pPr>
    <a:lvl4pPr marL="13716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4pPr>
    <a:lvl5pPr marL="18288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5pPr>
    <a:lvl6pPr marL="2286000" algn="l" defTabSz="914400" rtl="0" eaLnBrk="1" latinLnBrk="0" hangingPunct="1">
      <a:defRPr sz="5400" b="1" kern="1200">
        <a:solidFill>
          <a:schemeClr val="tx1"/>
        </a:solidFill>
        <a:latin typeface="Times New Roman" pitchFamily="18" charset="0"/>
        <a:ea typeface="+mn-ea"/>
        <a:cs typeface="+mn-cs"/>
      </a:defRPr>
    </a:lvl6pPr>
    <a:lvl7pPr marL="2743200" algn="l" defTabSz="914400" rtl="0" eaLnBrk="1" latinLnBrk="0" hangingPunct="1">
      <a:defRPr sz="5400" b="1" kern="1200">
        <a:solidFill>
          <a:schemeClr val="tx1"/>
        </a:solidFill>
        <a:latin typeface="Times New Roman" pitchFamily="18" charset="0"/>
        <a:ea typeface="+mn-ea"/>
        <a:cs typeface="+mn-cs"/>
      </a:defRPr>
    </a:lvl7pPr>
    <a:lvl8pPr marL="3200400" algn="l" defTabSz="914400" rtl="0" eaLnBrk="1" latinLnBrk="0" hangingPunct="1">
      <a:defRPr sz="5400" b="1" kern="1200">
        <a:solidFill>
          <a:schemeClr val="tx1"/>
        </a:solidFill>
        <a:latin typeface="Times New Roman" pitchFamily="18" charset="0"/>
        <a:ea typeface="+mn-ea"/>
        <a:cs typeface="+mn-cs"/>
      </a:defRPr>
    </a:lvl8pPr>
    <a:lvl9pPr marL="3657600" algn="l" defTabSz="914400" rtl="0" eaLnBrk="1" latinLnBrk="0" hangingPunct="1">
      <a:defRPr sz="5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1387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FD7F01D-245F-4801-3276-3AEDB8708F96}" name="Hanna Blackwell" initials="HB" userId="Hanna Blackwell" providerId="None"/>
  <p188:author id="{DE5E44A1-4E78-B837-AFEA-7DE6FE8E174C}" name="Ayomide Afolabi" initials="AA" userId="S::aafolab4@students.kennesaw.edu::f02609b6-8929-4f61-8821-8a08cb77479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manda Nicole Ferguson" initials="ANF" lastIdx="8" clrIdx="0"/>
  <p:cmAuthor id="2" name="Abigail King" initials="AK"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74A1"/>
    <a:srgbClr val="D60093"/>
    <a:srgbClr val="F5CB2E"/>
    <a:srgbClr val="E3B32B"/>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57" autoAdjust="0"/>
    <p:restoredTop sz="94648"/>
  </p:normalViewPr>
  <p:slideViewPr>
    <p:cSldViewPr snapToGrid="0">
      <p:cViewPr>
        <p:scale>
          <a:sx n="21" d="100"/>
          <a:sy n="21" d="100"/>
        </p:scale>
        <p:origin x="12" y="12"/>
      </p:cViewPr>
      <p:guideLst>
        <p:guide orient="horz" pos="3888"/>
        <p:guide pos="138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10" Type="http://schemas.microsoft.com/office/2018/10/relationships/authors" Targe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027488" cy="350838"/>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099" name="Rectangle 3"/>
          <p:cNvSpPr>
            <a:spLocks noGrp="1" noChangeArrowheads="1"/>
          </p:cNvSpPr>
          <p:nvPr>
            <p:ph type="dt" sz="quarter" idx="1"/>
          </p:nvPr>
        </p:nvSpPr>
        <p:spPr bwMode="auto">
          <a:xfrm>
            <a:off x="5268913" y="0"/>
            <a:ext cx="4027487" cy="350838"/>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r" defTabSz="931696">
              <a:lnSpc>
                <a:spcPct val="100000"/>
              </a:lnSpc>
              <a:spcBef>
                <a:spcPct val="0"/>
              </a:spcBef>
              <a:defRPr sz="1200" b="0"/>
            </a:lvl1pPr>
          </a:lstStyle>
          <a:p>
            <a:pPr>
              <a:defRPr/>
            </a:pPr>
            <a:endParaRPr lang="en-US"/>
          </a:p>
        </p:txBody>
      </p:sp>
      <p:sp>
        <p:nvSpPr>
          <p:cNvPr id="4100" name="Rectangle 4"/>
          <p:cNvSpPr>
            <a:spLocks noGrp="1" noChangeArrowheads="1"/>
          </p:cNvSpPr>
          <p:nvPr>
            <p:ph type="ftr" sz="quarter" idx="2"/>
          </p:nvPr>
        </p:nvSpPr>
        <p:spPr bwMode="auto">
          <a:xfrm>
            <a:off x="0" y="6659563"/>
            <a:ext cx="4027488" cy="350837"/>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101" name="Rectangle 5"/>
          <p:cNvSpPr>
            <a:spLocks noGrp="1" noChangeArrowheads="1"/>
          </p:cNvSpPr>
          <p:nvPr>
            <p:ph type="sldNum" sz="quarter" idx="3"/>
          </p:nvPr>
        </p:nvSpPr>
        <p:spPr bwMode="auto">
          <a:xfrm>
            <a:off x="5268913" y="6659563"/>
            <a:ext cx="4027487" cy="350837"/>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r" defTabSz="931696">
              <a:lnSpc>
                <a:spcPct val="100000"/>
              </a:lnSpc>
              <a:spcBef>
                <a:spcPct val="0"/>
              </a:spcBef>
              <a:defRPr sz="1200" b="0"/>
            </a:lvl1pPr>
          </a:lstStyle>
          <a:p>
            <a:pPr>
              <a:defRPr/>
            </a:pPr>
            <a:fld id="{51BFBB92-9EAF-4A98-AC69-D6A49C72F0D0}" type="slidenum">
              <a:rPr lang="en-US"/>
              <a:pPr>
                <a:defRPr/>
              </a:pPr>
              <a:t>‹#›</a:t>
            </a:fld>
            <a:endParaRPr lang="en-US"/>
          </a:p>
        </p:txBody>
      </p:sp>
    </p:spTree>
    <p:extLst>
      <p:ext uri="{BB962C8B-B14F-4D97-AF65-F5344CB8AC3E}">
        <p14:creationId xmlns:p14="http://schemas.microsoft.com/office/powerpoint/2010/main" val="38683431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7488" cy="350838"/>
          </a:xfrm>
          <a:prstGeom prst="rect">
            <a:avLst/>
          </a:prstGeom>
        </p:spPr>
        <p:txBody>
          <a:bodyPr vert="horz" lIns="20062" tIns="10031" rIns="20062" bIns="10031" rtlCol="0"/>
          <a:lstStyle>
            <a:lvl1pPr algn="l">
              <a:defRPr sz="300"/>
            </a:lvl1pPr>
          </a:lstStyle>
          <a:p>
            <a:pPr>
              <a:defRPr/>
            </a:pPr>
            <a:endParaRPr lang="en-US"/>
          </a:p>
        </p:txBody>
      </p:sp>
      <p:sp>
        <p:nvSpPr>
          <p:cNvPr id="3" name="Date Placeholder 2"/>
          <p:cNvSpPr>
            <a:spLocks noGrp="1"/>
          </p:cNvSpPr>
          <p:nvPr>
            <p:ph type="dt" idx="1"/>
          </p:nvPr>
        </p:nvSpPr>
        <p:spPr>
          <a:xfrm>
            <a:off x="5265738" y="0"/>
            <a:ext cx="4027487" cy="350838"/>
          </a:xfrm>
          <a:prstGeom prst="rect">
            <a:avLst/>
          </a:prstGeom>
        </p:spPr>
        <p:txBody>
          <a:bodyPr vert="horz" lIns="20062" tIns="10031" rIns="20062" bIns="10031" rtlCol="0"/>
          <a:lstStyle>
            <a:lvl1pPr algn="r">
              <a:defRPr sz="300"/>
            </a:lvl1pPr>
          </a:lstStyle>
          <a:p>
            <a:pPr>
              <a:defRPr/>
            </a:pPr>
            <a:fld id="{5CC69237-968C-4809-BBBD-9304D521757D}" type="datetimeFigureOut">
              <a:rPr lang="en-US"/>
              <a:pPr>
                <a:defRPr/>
              </a:pPr>
              <a:t>4/10/2025</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20062" tIns="10031" rIns="20062" bIns="10031" rtlCol="0" anchor="ctr"/>
          <a:lstStyle/>
          <a:p>
            <a:pPr lvl="0"/>
            <a:endParaRPr lang="en-US" noProof="0"/>
          </a:p>
        </p:txBody>
      </p:sp>
      <p:sp>
        <p:nvSpPr>
          <p:cNvPr id="5" name="Notes Placeholder 4"/>
          <p:cNvSpPr>
            <a:spLocks noGrp="1"/>
          </p:cNvSpPr>
          <p:nvPr>
            <p:ph type="body" sz="quarter" idx="3"/>
          </p:nvPr>
        </p:nvSpPr>
        <p:spPr>
          <a:xfrm>
            <a:off x="930275" y="3328988"/>
            <a:ext cx="7435850" cy="3155950"/>
          </a:xfrm>
          <a:prstGeom prst="rect">
            <a:avLst/>
          </a:prstGeom>
        </p:spPr>
        <p:txBody>
          <a:bodyPr vert="horz" lIns="20062" tIns="10031" rIns="20062" bIns="100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659563"/>
            <a:ext cx="4027488" cy="349250"/>
          </a:xfrm>
          <a:prstGeom prst="rect">
            <a:avLst/>
          </a:prstGeom>
        </p:spPr>
        <p:txBody>
          <a:bodyPr vert="horz" lIns="20062" tIns="10031" rIns="20062" bIns="10031" rtlCol="0" anchor="b"/>
          <a:lstStyle>
            <a:lvl1pPr algn="l">
              <a:defRPr sz="300"/>
            </a:lvl1pPr>
          </a:lstStyle>
          <a:p>
            <a:pPr>
              <a:defRPr/>
            </a:pPr>
            <a:endParaRPr lang="en-US"/>
          </a:p>
        </p:txBody>
      </p:sp>
      <p:sp>
        <p:nvSpPr>
          <p:cNvPr id="7" name="Slide Number Placeholder 6"/>
          <p:cNvSpPr>
            <a:spLocks noGrp="1"/>
          </p:cNvSpPr>
          <p:nvPr>
            <p:ph type="sldNum" sz="quarter" idx="5"/>
          </p:nvPr>
        </p:nvSpPr>
        <p:spPr>
          <a:xfrm>
            <a:off x="5265738" y="6659563"/>
            <a:ext cx="4027487" cy="349250"/>
          </a:xfrm>
          <a:prstGeom prst="rect">
            <a:avLst/>
          </a:prstGeom>
        </p:spPr>
        <p:txBody>
          <a:bodyPr vert="horz" lIns="20062" tIns="10031" rIns="20062" bIns="10031" rtlCol="0" anchor="b"/>
          <a:lstStyle>
            <a:lvl1pPr algn="r">
              <a:defRPr sz="300"/>
            </a:lvl1pPr>
          </a:lstStyle>
          <a:p>
            <a:pPr>
              <a:defRPr/>
            </a:pPr>
            <a:fld id="{B4C89677-0636-4F7D-8E45-6997A3D61870}" type="slidenum">
              <a:rPr lang="en-US"/>
              <a:pPr>
                <a:defRPr/>
              </a:pPr>
              <a:t>‹#›</a:t>
            </a:fld>
            <a:endParaRPr lang="en-US"/>
          </a:p>
        </p:txBody>
      </p:sp>
    </p:spTree>
    <p:extLst>
      <p:ext uri="{BB962C8B-B14F-4D97-AF65-F5344CB8AC3E}">
        <p14:creationId xmlns:p14="http://schemas.microsoft.com/office/powerpoint/2010/main" val="2538732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p>
        </p:txBody>
      </p:sp>
      <p:sp>
        <p:nvSpPr>
          <p:cNvPr id="410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5400" b="1">
                <a:solidFill>
                  <a:schemeClr val="tx1"/>
                </a:solidFill>
                <a:latin typeface="Times New Roman" pitchFamily="18" charset="0"/>
              </a:defRPr>
            </a:lvl1pPr>
            <a:lvl2pPr marL="742950" indent="-285750">
              <a:defRPr sz="5400" b="1">
                <a:solidFill>
                  <a:schemeClr val="tx1"/>
                </a:solidFill>
                <a:latin typeface="Times New Roman" pitchFamily="18" charset="0"/>
              </a:defRPr>
            </a:lvl2pPr>
            <a:lvl3pPr marL="1143000" indent="-228600">
              <a:defRPr sz="5400" b="1">
                <a:solidFill>
                  <a:schemeClr val="tx1"/>
                </a:solidFill>
                <a:latin typeface="Times New Roman" pitchFamily="18" charset="0"/>
              </a:defRPr>
            </a:lvl3pPr>
            <a:lvl4pPr marL="1600200" indent="-228600">
              <a:defRPr sz="5400" b="1">
                <a:solidFill>
                  <a:schemeClr val="tx1"/>
                </a:solidFill>
                <a:latin typeface="Times New Roman" pitchFamily="18" charset="0"/>
              </a:defRPr>
            </a:lvl4pPr>
            <a:lvl5pPr marL="2057400" indent="-228600">
              <a:defRPr sz="5400" b="1">
                <a:solidFill>
                  <a:schemeClr val="tx1"/>
                </a:solidFill>
                <a:latin typeface="Times New Roman" pitchFamily="18" charset="0"/>
              </a:defRPr>
            </a:lvl5pPr>
            <a:lvl6pPr marL="2514600" indent="-228600" algn="ctr"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eaLnBrk="0" fontAlgn="base" hangingPunct="0">
              <a:lnSpc>
                <a:spcPct val="65000"/>
              </a:lnSpc>
              <a:spcBef>
                <a:spcPct val="50000"/>
              </a:spcBef>
              <a:spcAft>
                <a:spcPct val="0"/>
              </a:spcAft>
              <a:defRPr sz="5400" b="1">
                <a:solidFill>
                  <a:schemeClr val="tx1"/>
                </a:solidFill>
                <a:latin typeface="Times New Roman" pitchFamily="18" charset="0"/>
              </a:defRPr>
            </a:lvl9pPr>
          </a:lstStyle>
          <a:p>
            <a:fld id="{7350F54E-324E-4420-A58C-1451A26E1E91}" type="slidenum">
              <a:rPr lang="en-US" sz="300" smtClean="0"/>
              <a:pPr/>
              <a:t>1</a:t>
            </a:fld>
            <a:endParaRPr lang="en-US" sz="300"/>
          </a:p>
        </p:txBody>
      </p:sp>
    </p:spTree>
    <p:extLst>
      <p:ext uri="{BB962C8B-B14F-4D97-AF65-F5344CB8AC3E}">
        <p14:creationId xmlns:p14="http://schemas.microsoft.com/office/powerpoint/2010/main" val="3565885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CE9746-3E67-4984-B2FE-1AF1BA16340E}" type="slidenum">
              <a:rPr lang="en-US"/>
              <a:pPr>
                <a:defRPr/>
              </a:pPr>
              <a:t>‹#›</a:t>
            </a:fld>
            <a:endParaRPr lang="en-US"/>
          </a:p>
        </p:txBody>
      </p:sp>
    </p:spTree>
    <p:extLst>
      <p:ext uri="{BB962C8B-B14F-4D97-AF65-F5344CB8AC3E}">
        <p14:creationId xmlns:p14="http://schemas.microsoft.com/office/powerpoint/2010/main" val="2938123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7F46AF8-960E-4160-8BB5-686F276EDF71}" type="slidenum">
              <a:rPr lang="en-US"/>
              <a:pPr>
                <a:defRPr/>
              </a:pPr>
              <a:t>‹#›</a:t>
            </a:fld>
            <a:endParaRPr lang="en-US"/>
          </a:p>
        </p:txBody>
      </p:sp>
    </p:spTree>
    <p:extLst>
      <p:ext uri="{BB962C8B-B14F-4D97-AF65-F5344CB8AC3E}">
        <p14:creationId xmlns:p14="http://schemas.microsoft.com/office/powerpoint/2010/main" val="339310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750" y="2924175"/>
            <a:ext cx="9326563" cy="26336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0888" y="2924175"/>
            <a:ext cx="27830462" cy="26336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2589B9D-719E-42D8-8020-085B69862EA7}" type="slidenum">
              <a:rPr lang="en-US"/>
              <a:pPr>
                <a:defRPr/>
              </a:pPr>
              <a:t>‹#›</a:t>
            </a:fld>
            <a:endParaRPr lang="en-US"/>
          </a:p>
        </p:txBody>
      </p:sp>
    </p:spTree>
    <p:extLst>
      <p:ext uri="{BB962C8B-B14F-4D97-AF65-F5344CB8AC3E}">
        <p14:creationId xmlns:p14="http://schemas.microsoft.com/office/powerpoint/2010/main" val="42882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1E4A587-5FAF-42E6-BE45-17C25F99A991}" type="slidenum">
              <a:rPr lang="en-US"/>
              <a:pPr>
                <a:defRPr/>
              </a:pPr>
              <a:t>‹#›</a:t>
            </a:fld>
            <a:endParaRPr lang="en-US"/>
          </a:p>
        </p:txBody>
      </p:sp>
    </p:spTree>
    <p:extLst>
      <p:ext uri="{BB962C8B-B14F-4D97-AF65-F5344CB8AC3E}">
        <p14:creationId xmlns:p14="http://schemas.microsoft.com/office/powerpoint/2010/main" val="4036991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188EA6C-4A5C-449A-8168-A4D2F9419EE9}" type="slidenum">
              <a:rPr lang="en-US"/>
              <a:pPr>
                <a:defRPr/>
              </a:pPr>
              <a:t>‹#›</a:t>
            </a:fld>
            <a:endParaRPr lang="en-US"/>
          </a:p>
        </p:txBody>
      </p:sp>
    </p:spTree>
    <p:extLst>
      <p:ext uri="{BB962C8B-B14F-4D97-AF65-F5344CB8AC3E}">
        <p14:creationId xmlns:p14="http://schemas.microsoft.com/office/powerpoint/2010/main" val="3423391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0888" y="9510713"/>
            <a:ext cx="18578512"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9510713"/>
            <a:ext cx="18578513"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EB4A3CC-8336-4978-A66C-FB77D18E1F46}" type="slidenum">
              <a:rPr lang="en-US"/>
              <a:pPr>
                <a:defRPr/>
              </a:pPr>
              <a:t>‹#›</a:t>
            </a:fld>
            <a:endParaRPr lang="en-US"/>
          </a:p>
        </p:txBody>
      </p:sp>
    </p:spTree>
    <p:extLst>
      <p:ext uri="{BB962C8B-B14F-4D97-AF65-F5344CB8AC3E}">
        <p14:creationId xmlns:p14="http://schemas.microsoft.com/office/powerpoint/2010/main" val="274549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008A453-5BDB-4A82-A97B-AE3AC9DF93EA}" type="slidenum">
              <a:rPr lang="en-US"/>
              <a:pPr>
                <a:defRPr/>
              </a:pPr>
              <a:t>‹#›</a:t>
            </a:fld>
            <a:endParaRPr lang="en-US"/>
          </a:p>
        </p:txBody>
      </p:sp>
    </p:spTree>
    <p:extLst>
      <p:ext uri="{BB962C8B-B14F-4D97-AF65-F5344CB8AC3E}">
        <p14:creationId xmlns:p14="http://schemas.microsoft.com/office/powerpoint/2010/main" val="2159322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AE6625C-FC05-44C9-AD1B-5BE1C448AF41}" type="slidenum">
              <a:rPr lang="en-US"/>
              <a:pPr>
                <a:defRPr/>
              </a:pPr>
              <a:t>‹#›</a:t>
            </a:fld>
            <a:endParaRPr lang="en-US"/>
          </a:p>
        </p:txBody>
      </p:sp>
    </p:spTree>
    <p:extLst>
      <p:ext uri="{BB962C8B-B14F-4D97-AF65-F5344CB8AC3E}">
        <p14:creationId xmlns:p14="http://schemas.microsoft.com/office/powerpoint/2010/main" val="79369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D0A2B76-BBD0-4131-9F1A-F9B85BA33A5C}" type="slidenum">
              <a:rPr lang="en-US"/>
              <a:pPr>
                <a:defRPr/>
              </a:pPr>
              <a:t>‹#›</a:t>
            </a:fld>
            <a:endParaRPr lang="en-US"/>
          </a:p>
        </p:txBody>
      </p:sp>
    </p:spTree>
    <p:extLst>
      <p:ext uri="{BB962C8B-B14F-4D97-AF65-F5344CB8AC3E}">
        <p14:creationId xmlns:p14="http://schemas.microsoft.com/office/powerpoint/2010/main" val="2691885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080D8EB-A991-429A-9F15-1E5050711380}" type="slidenum">
              <a:rPr lang="en-US"/>
              <a:pPr>
                <a:defRPr/>
              </a:pPr>
              <a:t>‹#›</a:t>
            </a:fld>
            <a:endParaRPr lang="en-US"/>
          </a:p>
        </p:txBody>
      </p:sp>
    </p:spTree>
    <p:extLst>
      <p:ext uri="{BB962C8B-B14F-4D97-AF65-F5344CB8AC3E}">
        <p14:creationId xmlns:p14="http://schemas.microsoft.com/office/powerpoint/2010/main" val="3625271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66D1F85-FC8E-4B63-A86C-FC56C2C366AD}" type="slidenum">
              <a:rPr lang="en-US"/>
              <a:pPr>
                <a:defRPr/>
              </a:pPr>
              <a:t>‹#›</a:t>
            </a:fld>
            <a:endParaRPr lang="en-US"/>
          </a:p>
        </p:txBody>
      </p:sp>
    </p:spTree>
    <p:extLst>
      <p:ext uri="{BB962C8B-B14F-4D97-AF65-F5344CB8AC3E}">
        <p14:creationId xmlns:p14="http://schemas.microsoft.com/office/powerpoint/2010/main" val="3024119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290888" y="2924175"/>
            <a:ext cx="37309425" cy="548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438884" tIns="219442" rIns="438884" bIns="219442"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3290888" y="9510713"/>
            <a:ext cx="37309425" cy="1975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438884" tIns="219442" rIns="438884" bIns="21944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0888" y="29994225"/>
            <a:ext cx="9144000"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gn="l">
              <a:lnSpc>
                <a:spcPct val="100000"/>
              </a:lnSpc>
              <a:spcBef>
                <a:spcPct val="0"/>
              </a:spcBef>
              <a:defRPr sz="6700" b="0"/>
            </a:lvl1pPr>
          </a:lstStyle>
          <a:p>
            <a:pPr>
              <a:defRPr/>
            </a:pPr>
            <a:endParaRPr lang="en-US"/>
          </a:p>
        </p:txBody>
      </p:sp>
      <p:sp>
        <p:nvSpPr>
          <p:cNvPr id="1029" name="Rectangle 5"/>
          <p:cNvSpPr>
            <a:spLocks noGrp="1" noChangeArrowheads="1"/>
          </p:cNvSpPr>
          <p:nvPr>
            <p:ph type="ftr" sz="quarter" idx="3"/>
          </p:nvPr>
        </p:nvSpPr>
        <p:spPr bwMode="auto">
          <a:xfrm>
            <a:off x="14997113" y="29994225"/>
            <a:ext cx="13896975"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nSpc>
                <a:spcPct val="100000"/>
              </a:lnSpc>
              <a:spcBef>
                <a:spcPct val="0"/>
              </a:spcBef>
              <a:defRPr sz="6700" b="0"/>
            </a:lvl1pPr>
          </a:lstStyle>
          <a:p>
            <a:pPr>
              <a:defRPr/>
            </a:pPr>
            <a:endParaRPr lang="en-US"/>
          </a:p>
        </p:txBody>
      </p:sp>
      <p:sp>
        <p:nvSpPr>
          <p:cNvPr id="1030" name="Rectangle 6"/>
          <p:cNvSpPr>
            <a:spLocks noGrp="1" noChangeArrowheads="1"/>
          </p:cNvSpPr>
          <p:nvPr>
            <p:ph type="sldNum" sz="quarter" idx="4"/>
          </p:nvPr>
        </p:nvSpPr>
        <p:spPr bwMode="auto">
          <a:xfrm>
            <a:off x="31456313" y="29994225"/>
            <a:ext cx="9144000"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gn="r">
              <a:lnSpc>
                <a:spcPct val="100000"/>
              </a:lnSpc>
              <a:spcBef>
                <a:spcPct val="0"/>
              </a:spcBef>
              <a:defRPr sz="6700" b="0"/>
            </a:lvl1pPr>
          </a:lstStyle>
          <a:p>
            <a:pPr>
              <a:defRPr/>
            </a:pPr>
            <a:fld id="{3288BF25-8EA1-41D0-B1F3-35292603751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7850" rtl="0" eaLnBrk="0" fontAlgn="base" hangingPunct="0">
        <a:spcBef>
          <a:spcPct val="0"/>
        </a:spcBef>
        <a:spcAft>
          <a:spcPct val="0"/>
        </a:spcAft>
        <a:defRPr sz="21000">
          <a:solidFill>
            <a:schemeClr val="tx2"/>
          </a:solidFill>
          <a:latin typeface="+mj-lt"/>
          <a:ea typeface="+mj-ea"/>
          <a:cs typeface="+mj-cs"/>
        </a:defRPr>
      </a:lvl1pPr>
      <a:lvl2pPr algn="ctr" defTabSz="4387850" rtl="0" eaLnBrk="0" fontAlgn="base" hangingPunct="0">
        <a:spcBef>
          <a:spcPct val="0"/>
        </a:spcBef>
        <a:spcAft>
          <a:spcPct val="0"/>
        </a:spcAft>
        <a:defRPr sz="21000">
          <a:solidFill>
            <a:schemeClr val="tx2"/>
          </a:solidFill>
          <a:latin typeface="Times New Roman" pitchFamily="18" charset="0"/>
        </a:defRPr>
      </a:lvl2pPr>
      <a:lvl3pPr algn="ctr" defTabSz="4387850" rtl="0" eaLnBrk="0" fontAlgn="base" hangingPunct="0">
        <a:spcBef>
          <a:spcPct val="0"/>
        </a:spcBef>
        <a:spcAft>
          <a:spcPct val="0"/>
        </a:spcAft>
        <a:defRPr sz="21000">
          <a:solidFill>
            <a:schemeClr val="tx2"/>
          </a:solidFill>
          <a:latin typeface="Times New Roman" pitchFamily="18" charset="0"/>
        </a:defRPr>
      </a:lvl3pPr>
      <a:lvl4pPr algn="ctr" defTabSz="4387850" rtl="0" eaLnBrk="0" fontAlgn="base" hangingPunct="0">
        <a:spcBef>
          <a:spcPct val="0"/>
        </a:spcBef>
        <a:spcAft>
          <a:spcPct val="0"/>
        </a:spcAft>
        <a:defRPr sz="21000">
          <a:solidFill>
            <a:schemeClr val="tx2"/>
          </a:solidFill>
          <a:latin typeface="Times New Roman" pitchFamily="18" charset="0"/>
        </a:defRPr>
      </a:lvl4pPr>
      <a:lvl5pPr algn="ctr" defTabSz="4387850" rtl="0" eaLnBrk="0" fontAlgn="base" hangingPunct="0">
        <a:spcBef>
          <a:spcPct val="0"/>
        </a:spcBef>
        <a:spcAft>
          <a:spcPct val="0"/>
        </a:spcAft>
        <a:defRPr sz="21000">
          <a:solidFill>
            <a:schemeClr val="tx2"/>
          </a:solidFill>
          <a:latin typeface="Times New Roman" pitchFamily="18" charset="0"/>
        </a:defRPr>
      </a:lvl5pPr>
      <a:lvl6pPr marL="457200" algn="ctr" defTabSz="4387850" rtl="0" eaLnBrk="0" fontAlgn="base" hangingPunct="0">
        <a:spcBef>
          <a:spcPct val="0"/>
        </a:spcBef>
        <a:spcAft>
          <a:spcPct val="0"/>
        </a:spcAft>
        <a:defRPr sz="21000">
          <a:solidFill>
            <a:schemeClr val="tx2"/>
          </a:solidFill>
          <a:latin typeface="Times New Roman" pitchFamily="18" charset="0"/>
        </a:defRPr>
      </a:lvl6pPr>
      <a:lvl7pPr marL="914400" algn="ctr" defTabSz="4387850" rtl="0" eaLnBrk="0" fontAlgn="base" hangingPunct="0">
        <a:spcBef>
          <a:spcPct val="0"/>
        </a:spcBef>
        <a:spcAft>
          <a:spcPct val="0"/>
        </a:spcAft>
        <a:defRPr sz="21000">
          <a:solidFill>
            <a:schemeClr val="tx2"/>
          </a:solidFill>
          <a:latin typeface="Times New Roman" pitchFamily="18" charset="0"/>
        </a:defRPr>
      </a:lvl7pPr>
      <a:lvl8pPr marL="1371600" algn="ctr" defTabSz="4387850" rtl="0" eaLnBrk="0" fontAlgn="base" hangingPunct="0">
        <a:spcBef>
          <a:spcPct val="0"/>
        </a:spcBef>
        <a:spcAft>
          <a:spcPct val="0"/>
        </a:spcAft>
        <a:defRPr sz="21000">
          <a:solidFill>
            <a:schemeClr val="tx2"/>
          </a:solidFill>
          <a:latin typeface="Times New Roman" pitchFamily="18" charset="0"/>
        </a:defRPr>
      </a:lvl8pPr>
      <a:lvl9pPr marL="1828800" algn="ctr" defTabSz="4387850" rtl="0" eaLnBrk="0" fontAlgn="base" hangingPunct="0">
        <a:spcBef>
          <a:spcPct val="0"/>
        </a:spcBef>
        <a:spcAft>
          <a:spcPct val="0"/>
        </a:spcAft>
        <a:defRPr sz="21000">
          <a:solidFill>
            <a:schemeClr val="tx2"/>
          </a:solidFill>
          <a:latin typeface="Times New Roman" pitchFamily="18" charset="0"/>
        </a:defRPr>
      </a:lvl9pPr>
    </p:titleStyle>
    <p:bodyStyle>
      <a:lvl1pPr marL="1647825" indent="-1647825" algn="l" defTabSz="4387850" rtl="0" eaLnBrk="0" fontAlgn="base" hangingPunct="0">
        <a:spcBef>
          <a:spcPct val="20000"/>
        </a:spcBef>
        <a:spcAft>
          <a:spcPct val="0"/>
        </a:spcAft>
        <a:buChar char="•"/>
        <a:defRPr sz="15300">
          <a:solidFill>
            <a:schemeClr val="tx1"/>
          </a:solidFill>
          <a:latin typeface="+mn-lt"/>
          <a:ea typeface="+mn-ea"/>
          <a:cs typeface="+mn-cs"/>
        </a:defRPr>
      </a:lvl1pPr>
      <a:lvl2pPr marL="3565525" indent="-1370013" algn="l" defTabSz="4387850" rtl="0" eaLnBrk="0" fontAlgn="base" hangingPunct="0">
        <a:spcBef>
          <a:spcPct val="20000"/>
        </a:spcBef>
        <a:spcAft>
          <a:spcPct val="0"/>
        </a:spcAft>
        <a:buChar char="–"/>
        <a:defRPr sz="13300">
          <a:solidFill>
            <a:schemeClr val="tx1"/>
          </a:solidFill>
          <a:latin typeface="+mn-lt"/>
        </a:defRPr>
      </a:lvl2pPr>
      <a:lvl3pPr marL="5486400" indent="-1098550" algn="l" defTabSz="4387850" rtl="0" eaLnBrk="0" fontAlgn="base" hangingPunct="0">
        <a:spcBef>
          <a:spcPct val="20000"/>
        </a:spcBef>
        <a:spcAft>
          <a:spcPct val="0"/>
        </a:spcAft>
        <a:buChar char="•"/>
        <a:defRPr sz="11600">
          <a:solidFill>
            <a:schemeClr val="tx1"/>
          </a:solidFill>
          <a:latin typeface="+mn-lt"/>
        </a:defRPr>
      </a:lvl3pPr>
      <a:lvl4pPr marL="7678738" indent="-1093788" algn="l" defTabSz="4387850" rtl="0" eaLnBrk="0" fontAlgn="base" hangingPunct="0">
        <a:spcBef>
          <a:spcPct val="20000"/>
        </a:spcBef>
        <a:spcAft>
          <a:spcPct val="0"/>
        </a:spcAft>
        <a:buChar char="–"/>
        <a:defRPr sz="9600">
          <a:solidFill>
            <a:schemeClr val="tx1"/>
          </a:solidFill>
          <a:latin typeface="+mn-lt"/>
        </a:defRPr>
      </a:lvl4pPr>
      <a:lvl5pPr marL="9875838" indent="-1098550" algn="l" defTabSz="4387850" rtl="0" eaLnBrk="0" fontAlgn="base" hangingPunct="0">
        <a:spcBef>
          <a:spcPct val="20000"/>
        </a:spcBef>
        <a:spcAft>
          <a:spcPct val="0"/>
        </a:spcAft>
        <a:buChar char="»"/>
        <a:defRPr sz="9600">
          <a:solidFill>
            <a:schemeClr val="tx1"/>
          </a:solidFill>
          <a:latin typeface="+mn-lt"/>
        </a:defRPr>
      </a:lvl5pPr>
      <a:lvl6pPr marL="10333038" indent="-1098550" algn="l" defTabSz="4387850" rtl="0" eaLnBrk="0" fontAlgn="base" hangingPunct="0">
        <a:spcBef>
          <a:spcPct val="20000"/>
        </a:spcBef>
        <a:spcAft>
          <a:spcPct val="0"/>
        </a:spcAft>
        <a:buChar char="»"/>
        <a:defRPr sz="9600">
          <a:solidFill>
            <a:schemeClr val="tx1"/>
          </a:solidFill>
          <a:latin typeface="+mn-lt"/>
        </a:defRPr>
      </a:lvl6pPr>
      <a:lvl7pPr marL="10790238" indent="-1098550" algn="l" defTabSz="4387850" rtl="0" eaLnBrk="0" fontAlgn="base" hangingPunct="0">
        <a:spcBef>
          <a:spcPct val="20000"/>
        </a:spcBef>
        <a:spcAft>
          <a:spcPct val="0"/>
        </a:spcAft>
        <a:buChar char="»"/>
        <a:defRPr sz="9600">
          <a:solidFill>
            <a:schemeClr val="tx1"/>
          </a:solidFill>
          <a:latin typeface="+mn-lt"/>
        </a:defRPr>
      </a:lvl7pPr>
      <a:lvl8pPr marL="11247438" indent="-1098550" algn="l" defTabSz="4387850" rtl="0" eaLnBrk="0" fontAlgn="base" hangingPunct="0">
        <a:spcBef>
          <a:spcPct val="20000"/>
        </a:spcBef>
        <a:spcAft>
          <a:spcPct val="0"/>
        </a:spcAft>
        <a:buChar char="»"/>
        <a:defRPr sz="9600">
          <a:solidFill>
            <a:schemeClr val="tx1"/>
          </a:solidFill>
          <a:latin typeface="+mn-lt"/>
        </a:defRPr>
      </a:lvl8pPr>
      <a:lvl9pPr marL="11704638" indent="-1098550" algn="l" defTabSz="4387850" rtl="0" eaLnBrk="0" fontAlgn="base" hangingPunct="0">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ieeexplore.ieee.org/document/10530632" TargetMode="Externa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3"/>
          <p:cNvSpPr txBox="1">
            <a:spLocks noChangeArrowheads="1"/>
          </p:cNvSpPr>
          <p:nvPr/>
        </p:nvSpPr>
        <p:spPr bwMode="auto">
          <a:xfrm>
            <a:off x="7277100" y="3593762"/>
            <a:ext cx="29337000" cy="6253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60000"/>
              </a:lnSpc>
            </a:pPr>
            <a:r>
              <a:rPr lang="en-US" sz="4000" b="0" dirty="0"/>
              <a:t>Dr. Bin Luo</a:t>
            </a:r>
          </a:p>
        </p:txBody>
      </p:sp>
      <p:sp>
        <p:nvSpPr>
          <p:cNvPr id="1033" name="Rectangle 51"/>
          <p:cNvSpPr>
            <a:spLocks noChangeArrowheads="1"/>
          </p:cNvSpPr>
          <p:nvPr/>
        </p:nvSpPr>
        <p:spPr bwMode="auto">
          <a:xfrm>
            <a:off x="2147483647" y="2147483647"/>
            <a:ext cx="2147482688"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225903" tIns="112951" rIns="225903" bIns="112951">
            <a:spAutoFit/>
          </a:bodyPr>
          <a:lstStyle/>
          <a:p>
            <a:pPr algn="l" defTabSz="2259013">
              <a:lnSpc>
                <a:spcPct val="100000"/>
              </a:lnSpc>
              <a:spcBef>
                <a:spcPct val="0"/>
              </a:spcBef>
            </a:pPr>
            <a:r>
              <a:rPr lang="en-US" sz="7700" b="0"/>
              <a:t> </a:t>
            </a:r>
            <a:endParaRPr lang="en-US" sz="5900" b="0"/>
          </a:p>
        </p:txBody>
      </p:sp>
      <p:sp>
        <p:nvSpPr>
          <p:cNvPr id="1036" name="Text Box 89"/>
          <p:cNvSpPr txBox="1">
            <a:spLocks noChangeArrowheads="1"/>
          </p:cNvSpPr>
          <p:nvPr/>
        </p:nvSpPr>
        <p:spPr bwMode="auto">
          <a:xfrm>
            <a:off x="18619788" y="1143000"/>
            <a:ext cx="6318250" cy="760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endParaRPr lang="en-US"/>
          </a:p>
        </p:txBody>
      </p:sp>
      <p:sp>
        <p:nvSpPr>
          <p:cNvPr id="1037" name="Rectangle 90"/>
          <p:cNvSpPr>
            <a:spLocks noChangeArrowheads="1"/>
          </p:cNvSpPr>
          <p:nvPr/>
        </p:nvSpPr>
        <p:spPr bwMode="auto">
          <a:xfrm>
            <a:off x="9525000" y="275511"/>
            <a:ext cx="25151556" cy="3048000"/>
          </a:xfrm>
          <a:prstGeom prst="rect">
            <a:avLst/>
          </a:prstGeom>
          <a:solidFill>
            <a:srgbClr val="F5CB2E"/>
          </a:solidFill>
          <a:ln>
            <a:noFill/>
          </a:ln>
          <a:extLst>
            <a:ext uri="{91240B29-F687-4f45-9708-019B960494DF}">
              <a14:hiddenLine xmlns:mc="http://schemas.openxmlformats.org/markup-compatibility/2006" xmlns:a14="http://schemas.microsoft.com/office/drawing/2010/main" xmlns="" w="9525">
                <a:solidFill>
                  <a:srgbClr val="000000"/>
                </a:solidFill>
                <a:miter lim="800000"/>
                <a:headEnd/>
                <a:tailEnd/>
              </a14:hiddenLine>
            </a:ext>
          </a:extLst>
        </p:spPr>
        <p:txBody>
          <a:bodyPr lIns="225903" tIns="112951" rIns="225903" bIns="112951" anchor="ctr">
            <a:noAutofit/>
          </a:bodyPr>
          <a:lstStyle/>
          <a:p>
            <a:pPr defTabSz="2259013">
              <a:lnSpc>
                <a:spcPct val="100000"/>
              </a:lnSpc>
              <a:spcBef>
                <a:spcPts val="0"/>
              </a:spcBef>
            </a:pPr>
            <a:r>
              <a:rPr lang="en-US" sz="7200" b="1" i="0" u="none" strike="noStrike" dirty="0">
                <a:solidFill>
                  <a:srgbClr val="000000"/>
                </a:solidFill>
                <a:effectLst/>
                <a:latin typeface="+mj-lt"/>
              </a:rPr>
              <a:t>Predicting User Churn in Music Streaming Services</a:t>
            </a:r>
            <a:r>
              <a:rPr lang="en-US" sz="1800" b="0" i="0" dirty="0">
                <a:solidFill>
                  <a:srgbClr val="000000"/>
                </a:solidFill>
                <a:effectLst/>
                <a:latin typeface="Arial" panose="020B0604020202020204" pitchFamily="34" charset="0"/>
              </a:rPr>
              <a:t>​</a:t>
            </a:r>
            <a:endParaRPr lang="en-US" sz="7200" dirty="0">
              <a:latin typeface="+mn-lt"/>
            </a:endParaRPr>
          </a:p>
          <a:p>
            <a:pPr defTabSz="2259013">
              <a:lnSpc>
                <a:spcPct val="100000"/>
              </a:lnSpc>
              <a:spcBef>
                <a:spcPts val="0"/>
              </a:spcBef>
            </a:pPr>
            <a:r>
              <a:rPr lang="en-US" sz="5900" b="0" dirty="0"/>
              <a:t>Sharanya Dambe Vasudeva and </a:t>
            </a:r>
            <a:r>
              <a:rPr lang="en-US" sz="5900" b="0" i="0" u="none" strike="noStrike" dirty="0" err="1">
                <a:solidFill>
                  <a:srgbClr val="000000"/>
                </a:solidFill>
                <a:effectLst/>
                <a:latin typeface="Times New Roman" panose="02020603050405020304" pitchFamily="18" charset="0"/>
              </a:rPr>
              <a:t>Qiuyuan</a:t>
            </a:r>
            <a:r>
              <a:rPr lang="en-US" b="0" i="0" u="none" strike="noStrike" dirty="0">
                <a:solidFill>
                  <a:srgbClr val="000000"/>
                </a:solidFill>
                <a:effectLst/>
                <a:latin typeface="Times New Roman" panose="02020603050405020304" pitchFamily="18" charset="0"/>
              </a:rPr>
              <a:t> Zhang</a:t>
            </a:r>
            <a:endParaRPr lang="en-US" b="0" dirty="0"/>
          </a:p>
        </p:txBody>
      </p:sp>
      <p:grpSp>
        <p:nvGrpSpPr>
          <p:cNvPr id="12" name="Group 11"/>
          <p:cNvGrpSpPr/>
          <p:nvPr/>
        </p:nvGrpSpPr>
        <p:grpSpPr>
          <a:xfrm>
            <a:off x="264074" y="3713279"/>
            <a:ext cx="10743130" cy="8780989"/>
            <a:chOff x="344099" y="3973102"/>
            <a:chExt cx="10818003" cy="11551555"/>
          </a:xfrm>
        </p:grpSpPr>
        <p:sp>
          <p:nvSpPr>
            <p:cNvPr id="48" name="TextBox 47"/>
            <p:cNvSpPr txBox="1"/>
            <p:nvPr/>
          </p:nvSpPr>
          <p:spPr>
            <a:xfrm>
              <a:off x="417902" y="5318075"/>
              <a:ext cx="10744200" cy="10206582"/>
            </a:xfrm>
            <a:prstGeom prst="rect">
              <a:avLst/>
            </a:prstGeom>
            <a:noFill/>
          </p:spPr>
          <p:txBody>
            <a:bodyPr wrap="square" lIns="91440" tIns="45720" rIns="91440" bIns="45720" rtlCol="0" anchor="t">
              <a:spAutoFit/>
            </a:bodyPr>
            <a:lstStyle/>
            <a:p>
              <a:pPr marL="0" marR="0" algn="just">
                <a:lnSpc>
                  <a:spcPct val="107000"/>
                </a:lnSpc>
                <a:spcBef>
                  <a:spcPts val="0"/>
                </a:spcBef>
                <a:spcAft>
                  <a:spcPts val="0"/>
                </a:spcAft>
              </a:pPr>
              <a:r>
                <a:rPr lang="en-US" sz="3600" i="0" u="none" strike="noStrike" dirty="0">
                  <a:solidFill>
                    <a:srgbClr val="000000"/>
                  </a:solidFill>
                  <a:effectLst/>
                  <a:latin typeface="+mj-lt"/>
                </a:rPr>
                <a:t>This project focuses on identifying the key factors that influence customer churn and using classification algorithms to predict whether a user will confirm the cancellation of the service. The customer churn dataset provided by IEEE </a:t>
              </a:r>
              <a:r>
                <a:rPr lang="en-US" sz="3600" i="0" u="none" strike="noStrike" dirty="0" err="1">
                  <a:solidFill>
                    <a:srgbClr val="000000"/>
                  </a:solidFill>
                  <a:effectLst/>
                  <a:latin typeface="+mj-lt"/>
                </a:rPr>
                <a:t>DataPort</a:t>
              </a:r>
              <a:r>
                <a:rPr lang="en-US" sz="3600" i="0" u="none" strike="noStrike" dirty="0">
                  <a:solidFill>
                    <a:srgbClr val="000000"/>
                  </a:solidFill>
                  <a:effectLst/>
                  <a:latin typeface="+mj-lt"/>
                </a:rPr>
                <a:t> contains user activity log information, which we aim to analyze to discover behavioral patterns and determine the factors that contribute to a user's decision to cancel the service. We will apply methods such as feature selection, clustering, and machine learning to build a robust prediction model. The goal is to provide actionable insights for the business team to develop effective customer retention strategies.</a:t>
              </a:r>
              <a:endParaRPr lang="en-US" sz="3600" kern="100" dirty="0">
                <a:effectLst/>
                <a:latin typeface="+mj-lt"/>
                <a:ea typeface="Calibri" panose="020F0502020204030204" pitchFamily="34" charset="0"/>
                <a:cs typeface="Gautami" panose="020B0502040204020203" pitchFamily="34" charset="0"/>
              </a:endParaRPr>
            </a:p>
          </p:txBody>
        </p:sp>
        <p:sp>
          <p:nvSpPr>
            <p:cNvPr id="1030" name="Text Box 12"/>
            <p:cNvSpPr txBox="1">
              <a:spLocks noChangeArrowheads="1"/>
            </p:cNvSpPr>
            <p:nvPr/>
          </p:nvSpPr>
          <p:spPr bwMode="auto">
            <a:xfrm>
              <a:off x="344099" y="3973102"/>
              <a:ext cx="10744200" cy="1255611"/>
            </a:xfrm>
            <a:prstGeom prst="rect">
              <a:avLst/>
            </a:prstGeom>
            <a:solidFill>
              <a:srgbClr val="F5CB2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INTRODUCTION</a:t>
              </a:r>
            </a:p>
          </p:txBody>
        </p:sp>
      </p:grpSp>
      <p:sp>
        <p:nvSpPr>
          <p:cNvPr id="50" name="TextBox 49"/>
          <p:cNvSpPr txBox="1"/>
          <p:nvPr/>
        </p:nvSpPr>
        <p:spPr>
          <a:xfrm>
            <a:off x="33713008" y="16743629"/>
            <a:ext cx="9684884" cy="10618291"/>
          </a:xfrm>
          <a:prstGeom prst="rect">
            <a:avLst/>
          </a:prstGeom>
          <a:noFill/>
        </p:spPr>
        <p:txBody>
          <a:bodyPr wrap="square" lIns="91440" tIns="45720" rIns="91440" bIns="45720" rtlCol="0" anchor="t">
            <a:spAutoFit/>
          </a:bodyPr>
          <a:lstStyle/>
          <a:p>
            <a:pPr algn="just">
              <a:lnSpc>
                <a:spcPct val="100000"/>
              </a:lnSpc>
            </a:pPr>
            <a:r>
              <a:rPr lang="en-US" sz="3600" dirty="0" err="1">
                <a:cs typeface="Times New Roman"/>
              </a:rPr>
              <a:t>LightGBM</a:t>
            </a:r>
            <a:r>
              <a:rPr lang="en-US" sz="3600" dirty="0">
                <a:cs typeface="Times New Roman"/>
              </a:rPr>
              <a:t> was the top performer overall, with a ROC AUC of 0.904, according to the final churn prediction models' results.  It had a well-balanced 0.71 F1-score for the positive class, with a good recall of churned users (class 1) in particular.  Second best was </a:t>
            </a:r>
            <a:r>
              <a:rPr lang="en-US" sz="3600" dirty="0" err="1">
                <a:cs typeface="Times New Roman"/>
              </a:rPr>
              <a:t>XGBoost</a:t>
            </a:r>
            <a:r>
              <a:rPr lang="en-US" sz="3600" dirty="0">
                <a:cs typeface="Times New Roman"/>
              </a:rPr>
              <a:t> with a ROC AUC of 0.887, with good recall but somewhat worse precision. Though Logistic Regression did well for a simple model, it tended to misclassify a portion of the churned users. Random Forest had good accuracy with very good performance on non-churned users. Further user segment information was uncovered with clustering analysis that found several clusters with significantly higher turnover rates. In general, the models laid a good foundation for proactive user retention initiatives through their ability to detect behavioral churn signals effectively.</a:t>
            </a:r>
          </a:p>
        </p:txBody>
      </p:sp>
      <p:sp>
        <p:nvSpPr>
          <p:cNvPr id="8" name="TextBox 7"/>
          <p:cNvSpPr txBox="1"/>
          <p:nvPr/>
        </p:nvSpPr>
        <p:spPr>
          <a:xfrm>
            <a:off x="33815194" y="27816312"/>
            <a:ext cx="9618434" cy="3016275"/>
          </a:xfrm>
          <a:prstGeom prst="rect">
            <a:avLst/>
          </a:prstGeom>
          <a:noFill/>
        </p:spPr>
        <p:txBody>
          <a:bodyPr wrap="square" lIns="91440" tIns="45720" rIns="91440" bIns="45720" rtlCol="0" anchor="t">
            <a:spAutoFit/>
          </a:bodyPr>
          <a:lstStyle/>
          <a:p>
            <a:pPr marL="0" marR="0" algn="just">
              <a:lnSpc>
                <a:spcPct val="107000"/>
              </a:lnSpc>
              <a:spcBef>
                <a:spcPts val="0"/>
              </a:spcBef>
              <a:spcAft>
                <a:spcPts val="0"/>
              </a:spcAft>
            </a:pPr>
            <a:endParaRPr lang="en-US" sz="3600" kern="100" dirty="0">
              <a:effectLst/>
              <a:latin typeface="+mj-lt"/>
              <a:ea typeface="Calibri" panose="020F0502020204030204" pitchFamily="34" charset="0"/>
              <a:cs typeface="Gautami" panose="020B0502040204020203" pitchFamily="34" charset="0"/>
            </a:endParaRPr>
          </a:p>
          <a:p>
            <a:pPr marL="0" marR="0" algn="just">
              <a:lnSpc>
                <a:spcPct val="107000"/>
              </a:lnSpc>
              <a:spcBef>
                <a:spcPts val="0"/>
              </a:spcBef>
              <a:spcAft>
                <a:spcPts val="0"/>
              </a:spcAft>
            </a:pPr>
            <a:r>
              <a:rPr lang="en-US" sz="3600" kern="100" dirty="0">
                <a:latin typeface="+mj-lt"/>
                <a:ea typeface="Calibri" panose="020F0502020204030204" pitchFamily="34" charset="0"/>
                <a:cs typeface="Gautami" panose="020B0502040204020203" pitchFamily="34" charset="0"/>
              </a:rPr>
              <a:t>1.</a:t>
            </a:r>
            <a:r>
              <a:rPr lang="en-US" sz="3600" kern="100" dirty="0">
                <a:effectLst/>
                <a:latin typeface="+mj-lt"/>
                <a:ea typeface="Calibri" panose="020F0502020204030204" pitchFamily="34" charset="0"/>
                <a:cs typeface="Gautami" panose="020B0502040204020203" pitchFamily="34" charset="0"/>
              </a:rPr>
              <a:t> </a:t>
            </a:r>
            <a:r>
              <a:rPr lang="en-US" sz="3600" b="0" i="0" dirty="0">
                <a:solidFill>
                  <a:schemeClr val="accent6"/>
                </a:solidFill>
                <a:effectLst/>
                <a:latin typeface="+mj-lt"/>
                <a:hlinkClick r:id="rId3">
                  <a:extLst>
                    <a:ext uri="{A12FA001-AC4F-418D-AE19-62706E023703}">
                      <ahyp:hlinkClr xmlns:ahyp="http://schemas.microsoft.com/office/drawing/2018/hyperlinkcolor" val="tx"/>
                    </a:ext>
                  </a:extLst>
                </a:hlinkClick>
              </a:rPr>
              <a:t>https://ieeexplore.ieee.org/document/10530632</a:t>
            </a:r>
            <a:endParaRPr lang="en-US" sz="3600" b="0" i="0" kern="100" dirty="0">
              <a:solidFill>
                <a:schemeClr val="accent6"/>
              </a:solidFill>
              <a:effectLst/>
              <a:latin typeface="+mj-lt"/>
              <a:ea typeface="Calibri" panose="020F0502020204030204" pitchFamily="34" charset="0"/>
              <a:cs typeface="Gautami" panose="020B0502040204020203" pitchFamily="34" charset="0"/>
            </a:endParaRPr>
          </a:p>
          <a:p>
            <a:pPr algn="just">
              <a:lnSpc>
                <a:spcPct val="107000"/>
              </a:lnSpc>
              <a:spcBef>
                <a:spcPts val="0"/>
              </a:spcBef>
              <a:spcAft>
                <a:spcPts val="0"/>
              </a:spcAft>
            </a:pPr>
            <a:r>
              <a:rPr lang="en-US" sz="3600" dirty="0">
                <a:latin typeface="+mj-lt"/>
                <a:ea typeface="宋体" panose="02010600030101010101" pitchFamily="2" charset="-122"/>
                <a:cs typeface="Arial" panose="020B0604020202020204" pitchFamily="34" charset="0"/>
              </a:rPr>
              <a:t>The QR code below to learn more about the workflow of our project by viewing our code</a:t>
            </a:r>
            <a:r>
              <a:rPr lang="en-US" sz="3600" dirty="0">
                <a:latin typeface="+mj-lt"/>
                <a:ea typeface="宋体" panose="02010600030101010101" pitchFamily="2" charset="-122"/>
              </a:rPr>
              <a:t>.</a:t>
            </a:r>
            <a:endParaRPr lang="en-US" sz="3600" u="sng" dirty="0">
              <a:latin typeface="+mj-lt"/>
              <a:ea typeface="宋体" panose="02010600030101010101" pitchFamily="2" charset="-122"/>
            </a:endParaRPr>
          </a:p>
          <a:p>
            <a:pPr marL="0" marR="0" algn="just">
              <a:lnSpc>
                <a:spcPct val="107000"/>
              </a:lnSpc>
              <a:spcBef>
                <a:spcPts val="0"/>
              </a:spcBef>
              <a:spcAft>
                <a:spcPts val="0"/>
              </a:spcAft>
            </a:pPr>
            <a:endParaRPr lang="en-US" sz="3600" kern="100" dirty="0">
              <a:effectLst/>
              <a:latin typeface="+mj-lt"/>
              <a:ea typeface="Calibri" panose="020F0502020204030204" pitchFamily="34" charset="0"/>
              <a:cs typeface="Gautami" panose="020B0502040204020203" pitchFamily="34" charset="0"/>
            </a:endParaRPr>
          </a:p>
        </p:txBody>
      </p:sp>
      <p:grpSp>
        <p:nvGrpSpPr>
          <p:cNvPr id="14" name="Group 13"/>
          <p:cNvGrpSpPr/>
          <p:nvPr/>
        </p:nvGrpSpPr>
        <p:grpSpPr>
          <a:xfrm>
            <a:off x="33449765" y="3999840"/>
            <a:ext cx="10140461" cy="11141359"/>
            <a:chOff x="381000" y="23485764"/>
            <a:chExt cx="10896600" cy="9338322"/>
          </a:xfrm>
        </p:grpSpPr>
        <p:sp>
          <p:nvSpPr>
            <p:cNvPr id="27" name="Text Box 18"/>
            <p:cNvSpPr txBox="1">
              <a:spLocks noChangeArrowheads="1"/>
            </p:cNvSpPr>
            <p:nvPr/>
          </p:nvSpPr>
          <p:spPr bwMode="auto">
            <a:xfrm>
              <a:off x="381000" y="23485764"/>
              <a:ext cx="10811330" cy="799998"/>
            </a:xfrm>
            <a:prstGeom prst="rect">
              <a:avLst/>
            </a:prstGeom>
            <a:solidFill>
              <a:srgbClr val="F5CB2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DISCUSSION</a:t>
              </a:r>
            </a:p>
          </p:txBody>
        </p:sp>
        <p:sp>
          <p:nvSpPr>
            <p:cNvPr id="2" name="TextBox 1"/>
            <p:cNvSpPr txBox="1"/>
            <p:nvPr/>
          </p:nvSpPr>
          <p:spPr>
            <a:xfrm>
              <a:off x="457200" y="24388525"/>
              <a:ext cx="10820400" cy="8435561"/>
            </a:xfrm>
            <a:prstGeom prst="rect">
              <a:avLst/>
            </a:prstGeom>
            <a:noFill/>
          </p:spPr>
          <p:txBody>
            <a:bodyPr wrap="square" lIns="91440" tIns="45720" rIns="91440" bIns="45720" rtlCol="0" anchor="t">
              <a:spAutoFit/>
            </a:bodyPr>
            <a:lstStyle/>
            <a:p>
              <a:pPr algn="just">
                <a:lnSpc>
                  <a:spcPct val="100000"/>
                </a:lnSpc>
              </a:pPr>
              <a:r>
                <a:rPr lang="en-US" sz="3600" dirty="0">
                  <a:cs typeface="Times New Roman"/>
                </a:rPr>
                <a:t>Supervised Learning Classification Models: To predict churn, we have trained many classification models: For interpretability, we used logistic regression. Random Forest (for feature importance and stability)</a:t>
              </a:r>
              <a:r>
                <a:rPr lang="en-US" sz="3600" dirty="0" err="1">
                  <a:cs typeface="Times New Roman"/>
                </a:rPr>
                <a:t>XGBoost</a:t>
              </a:r>
              <a:r>
                <a:rPr lang="en-US" sz="3600" dirty="0">
                  <a:cs typeface="Times New Roman"/>
                </a:rPr>
                <a:t> (for performance on imbalanced data)</a:t>
              </a:r>
              <a:r>
                <a:rPr lang="en-US" sz="3600" dirty="0" err="1">
                  <a:cs typeface="Times New Roman"/>
                </a:rPr>
                <a:t>LightGBM</a:t>
              </a:r>
              <a:r>
                <a:rPr lang="en-US" sz="3600" dirty="0">
                  <a:cs typeface="Times New Roman"/>
                </a:rPr>
                <a:t> (for fast and scalable modeling)With techniques such as </a:t>
              </a:r>
              <a:r>
                <a:rPr lang="en-US" sz="3600" dirty="0" err="1">
                  <a:cs typeface="Times New Roman"/>
                </a:rPr>
                <a:t>class_weight</a:t>
              </a:r>
              <a:r>
                <a:rPr lang="en-US" sz="3600" dirty="0">
                  <a:cs typeface="Times New Roman"/>
                </a:rPr>
                <a:t>='balanced' or adjustment of </a:t>
              </a:r>
              <a:r>
                <a:rPr lang="en-US" sz="3600" dirty="0" err="1">
                  <a:cs typeface="Times New Roman"/>
                </a:rPr>
                <a:t>scale_pos_weight</a:t>
              </a:r>
              <a:r>
                <a:rPr lang="en-US" sz="3600" dirty="0">
                  <a:cs typeface="Times New Roman"/>
                </a:rPr>
                <a:t>, all models dealt with class imbalance. ROC AUC, precision, recall, and confusion matrices were utilized to quantify them.  Visualization: To understand model performance and decision-making in a readily interpretable manner, the outcomes were visualized in the form of ROC curves, confusion matrices, and feature importance plots. We also illustrated the distribution of churn by user clusters to identify trends in user behavior.</a:t>
              </a:r>
            </a:p>
          </p:txBody>
        </p:sp>
      </p:grpSp>
      <p:pic>
        <p:nvPicPr>
          <p:cNvPr id="29" name="Picture 26"/>
          <p:cNvPicPr>
            <a:picLocks noChangeAspect="1"/>
          </p:cNvPicPr>
          <p:nvPr/>
        </p:nvPicPr>
        <p:blipFill>
          <a:blip r:embed="rId4">
            <a:extLst>
              <a:ext uri="{28A0092B-C50C-407E-A947-70E740481C1C}">
                <a14:useLocalDpi xmlns:a14="http://schemas.microsoft.com/office/drawing/2010/main" val="0"/>
              </a:ext>
            </a:extLst>
          </a:blip>
          <a:srcRect/>
          <a:stretch/>
        </p:blipFill>
        <p:spPr bwMode="auto">
          <a:xfrm>
            <a:off x="381001" y="385593"/>
            <a:ext cx="8833643" cy="2814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a:extLst>
              <a:ext uri="{FF2B5EF4-FFF2-40B4-BE49-F238E27FC236}">
                <a16:creationId xmlns:a16="http://schemas.microsoft.com/office/drawing/2014/main" id="{E9A4805B-D35B-4DBF-8245-26902E1896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44768" y="834617"/>
            <a:ext cx="7555832" cy="2195914"/>
          </a:xfrm>
          <a:prstGeom prst="rect">
            <a:avLst/>
          </a:prstGeom>
          <a:noFill/>
          <a:extLst>
            <a:ext uri="{909E8E84-426E-40DD-AFC4-6F175D3DCCD1}">
              <a14:hiddenFill xmlns:a14="http://schemas.microsoft.com/office/drawing/2010/main">
                <a:solidFill>
                  <a:srgbClr val="FFFFFF"/>
                </a:solidFill>
              </a14:hiddenFill>
            </a:ext>
          </a:extLst>
        </p:spPr>
      </p:pic>
      <p:sp>
        <p:nvSpPr>
          <p:cNvPr id="15" name="Text Box 18">
            <a:extLst>
              <a:ext uri="{FF2B5EF4-FFF2-40B4-BE49-F238E27FC236}">
                <a16:creationId xmlns:a16="http://schemas.microsoft.com/office/drawing/2014/main" id="{96182903-009F-8F11-13B7-9DEAD2BAF97A}"/>
              </a:ext>
            </a:extLst>
          </p:cNvPr>
          <p:cNvSpPr txBox="1">
            <a:spLocks noChangeArrowheads="1"/>
          </p:cNvSpPr>
          <p:nvPr/>
        </p:nvSpPr>
        <p:spPr bwMode="auto">
          <a:xfrm>
            <a:off x="33705926" y="27479169"/>
            <a:ext cx="9699047" cy="984726"/>
          </a:xfrm>
          <a:prstGeom prst="rect">
            <a:avLst/>
          </a:prstGeom>
          <a:solidFill>
            <a:srgbClr val="F5CB2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REFERENCES</a:t>
            </a:r>
          </a:p>
        </p:txBody>
      </p:sp>
      <p:sp>
        <p:nvSpPr>
          <p:cNvPr id="24" name="Text Box 18">
            <a:extLst>
              <a:ext uri="{FF2B5EF4-FFF2-40B4-BE49-F238E27FC236}">
                <a16:creationId xmlns:a16="http://schemas.microsoft.com/office/drawing/2014/main" id="{5D98CE77-3A31-7B8F-BF6F-E0A8183E3BBC}"/>
              </a:ext>
            </a:extLst>
          </p:cNvPr>
          <p:cNvSpPr txBox="1">
            <a:spLocks noChangeArrowheads="1"/>
          </p:cNvSpPr>
          <p:nvPr/>
        </p:nvSpPr>
        <p:spPr bwMode="auto">
          <a:xfrm>
            <a:off x="33664359" y="15671919"/>
            <a:ext cx="9631919" cy="954461"/>
          </a:xfrm>
          <a:prstGeom prst="rect">
            <a:avLst/>
          </a:prstGeom>
          <a:solidFill>
            <a:srgbClr val="F5CB2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RESULTS</a:t>
            </a:r>
          </a:p>
        </p:txBody>
      </p:sp>
      <p:grpSp>
        <p:nvGrpSpPr>
          <p:cNvPr id="7" name="Group 6">
            <a:extLst>
              <a:ext uri="{FF2B5EF4-FFF2-40B4-BE49-F238E27FC236}">
                <a16:creationId xmlns:a16="http://schemas.microsoft.com/office/drawing/2014/main" id="{45AA0E31-DA43-6360-0CC3-4922F1A05154}"/>
              </a:ext>
            </a:extLst>
          </p:cNvPr>
          <p:cNvGrpSpPr/>
          <p:nvPr/>
        </p:nvGrpSpPr>
        <p:grpSpPr>
          <a:xfrm>
            <a:off x="337366" y="12562196"/>
            <a:ext cx="10896600" cy="19917869"/>
            <a:chOff x="381000" y="11930241"/>
            <a:chExt cx="10896600" cy="22668627"/>
          </a:xfrm>
        </p:grpSpPr>
        <p:sp>
          <p:nvSpPr>
            <p:cNvPr id="9" name="Text Box 15">
              <a:extLst>
                <a:ext uri="{FF2B5EF4-FFF2-40B4-BE49-F238E27FC236}">
                  <a16:creationId xmlns:a16="http://schemas.microsoft.com/office/drawing/2014/main" id="{249E6D63-4D18-4ACC-E432-711BDD84C7D4}"/>
                </a:ext>
              </a:extLst>
            </p:cNvPr>
            <p:cNvSpPr txBox="1">
              <a:spLocks noChangeArrowheads="1"/>
            </p:cNvSpPr>
            <p:nvPr/>
          </p:nvSpPr>
          <p:spPr bwMode="auto">
            <a:xfrm>
              <a:off x="381000" y="11930241"/>
              <a:ext cx="10811330" cy="984726"/>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METHODS</a:t>
              </a:r>
            </a:p>
          </p:txBody>
        </p:sp>
        <p:sp>
          <p:nvSpPr>
            <p:cNvPr id="10" name="TextBox 9">
              <a:extLst>
                <a:ext uri="{FF2B5EF4-FFF2-40B4-BE49-F238E27FC236}">
                  <a16:creationId xmlns:a16="http://schemas.microsoft.com/office/drawing/2014/main" id="{211B6CEB-0F18-255D-D8D1-0DB151A4D436}"/>
                </a:ext>
              </a:extLst>
            </p:cNvPr>
            <p:cNvSpPr txBox="1"/>
            <p:nvPr/>
          </p:nvSpPr>
          <p:spPr>
            <a:xfrm>
              <a:off x="457200" y="12950270"/>
              <a:ext cx="10820400" cy="21648598"/>
            </a:xfrm>
            <a:prstGeom prst="rect">
              <a:avLst/>
            </a:prstGeom>
            <a:noFill/>
          </p:spPr>
          <p:txBody>
            <a:bodyPr wrap="square" lIns="91440" tIns="45720" rIns="91440" bIns="45720" rtlCol="0" anchor="t">
              <a:spAutoFit/>
            </a:bodyPr>
            <a:lstStyle/>
            <a:p>
              <a:pPr marL="342900" marR="0" lvl="0" indent="-342900" algn="just">
                <a:lnSpc>
                  <a:spcPct val="107000"/>
                </a:lnSpc>
                <a:spcBef>
                  <a:spcPts val="0"/>
                </a:spcBef>
                <a:spcAft>
                  <a:spcPts val="0"/>
                </a:spcAft>
                <a:buFont typeface="+mj-lt"/>
                <a:buAutoNum type="arabicPeriod"/>
              </a:pPr>
              <a:r>
                <a:rPr lang="en-US" sz="3600" kern="100" dirty="0">
                  <a:effectLst/>
                  <a:latin typeface="+mj-lt"/>
                  <a:ea typeface="Calibri" panose="020F0502020204030204" pitchFamily="34" charset="0"/>
                  <a:cs typeface="Gautami" panose="020B0502040204020203" pitchFamily="34" charset="0"/>
                </a:rPr>
                <a:t>Data Collection: </a:t>
              </a:r>
            </a:p>
            <a:p>
              <a:pPr marR="0" lvl="0" algn="just">
                <a:lnSpc>
                  <a:spcPct val="107000"/>
                </a:lnSpc>
                <a:spcBef>
                  <a:spcPts val="0"/>
                </a:spcBef>
                <a:spcAft>
                  <a:spcPts val="0"/>
                </a:spcAft>
              </a:pPr>
              <a:endParaRPr lang="en-US" sz="3600" kern="100" dirty="0">
                <a:effectLst/>
                <a:latin typeface="+mj-lt"/>
                <a:ea typeface="Calibri" panose="020F0502020204030204" pitchFamily="34" charset="0"/>
                <a:cs typeface="Gautami" panose="020B0502040204020203" pitchFamily="34" charset="0"/>
              </a:endParaRPr>
            </a:p>
            <a:p>
              <a:pPr marL="0" marR="0" algn="just">
                <a:lnSpc>
                  <a:spcPct val="107000"/>
                </a:lnSpc>
                <a:spcBef>
                  <a:spcPts val="0"/>
                </a:spcBef>
                <a:spcAft>
                  <a:spcPts val="0"/>
                </a:spcAft>
              </a:pPr>
              <a:r>
                <a:rPr lang="en-US" sz="3600" kern="100" dirty="0">
                  <a:effectLst/>
                  <a:latin typeface="+mj-lt"/>
                  <a:ea typeface="Calibri" panose="020F0502020204030204" pitchFamily="34" charset="0"/>
                  <a:cs typeface="Gautami" panose="020B0502040204020203" pitchFamily="34" charset="0"/>
                </a:rPr>
                <a:t>The dataset of the project was gathered from IEEE data port of a music streaming company that recorded user behavior over a period. It contains approximately 26 million event records detailing user behavior such as playing music, liking a song, creating playlists, and account management through subscription change or cancellation. We can track behavior on a per-user basis across sessions because each event has a timestamp and a unique user ID. In order to get meaningful user-level features for analysis and modeling, the data needed to be parsed and aggregated from its raw JSON format. </a:t>
              </a:r>
            </a:p>
            <a:p>
              <a:pPr marL="0" marR="0" algn="just">
                <a:lnSpc>
                  <a:spcPct val="107000"/>
                </a:lnSpc>
                <a:spcBef>
                  <a:spcPts val="0"/>
                </a:spcBef>
                <a:spcAft>
                  <a:spcPts val="0"/>
                </a:spcAft>
              </a:pPr>
              <a:endParaRPr lang="en-US" sz="3600" kern="100" dirty="0">
                <a:latin typeface="+mj-lt"/>
                <a:ea typeface="Calibri" panose="020F0502020204030204" pitchFamily="34" charset="0"/>
                <a:cs typeface="Gautami" panose="020B0502040204020203" pitchFamily="34" charset="0"/>
              </a:endParaRPr>
            </a:p>
            <a:p>
              <a:pPr marL="0" marR="0" algn="just">
                <a:lnSpc>
                  <a:spcPct val="107000"/>
                </a:lnSpc>
                <a:spcBef>
                  <a:spcPts val="0"/>
                </a:spcBef>
                <a:spcAft>
                  <a:spcPts val="0"/>
                </a:spcAft>
              </a:pPr>
              <a:r>
                <a:rPr lang="en-US" sz="3600" kern="100" dirty="0">
                  <a:effectLst/>
                  <a:latin typeface="+mj-lt"/>
                  <a:ea typeface="Calibri" panose="020F0502020204030204" pitchFamily="34" charset="0"/>
                  <a:cs typeface="Gautami" panose="020B0502040204020203" pitchFamily="34" charset="0"/>
                </a:rPr>
                <a:t>2. Data Preprocessing: </a:t>
              </a:r>
            </a:p>
            <a:p>
              <a:pPr marL="0" marR="0" algn="just">
                <a:lnSpc>
                  <a:spcPct val="107000"/>
                </a:lnSpc>
                <a:spcBef>
                  <a:spcPts val="0"/>
                </a:spcBef>
                <a:spcAft>
                  <a:spcPts val="0"/>
                </a:spcAft>
              </a:pPr>
              <a:endParaRPr lang="en-US" sz="3600" kern="100" dirty="0">
                <a:latin typeface="+mj-lt"/>
                <a:ea typeface="Calibri" panose="020F0502020204030204" pitchFamily="34" charset="0"/>
                <a:cs typeface="Gautami" panose="020B0502040204020203" pitchFamily="34" charset="0"/>
              </a:endParaRPr>
            </a:p>
            <a:p>
              <a:pPr marL="0" marR="0" algn="just">
                <a:lnSpc>
                  <a:spcPct val="107000"/>
                </a:lnSpc>
                <a:spcBef>
                  <a:spcPts val="0"/>
                </a:spcBef>
                <a:spcAft>
                  <a:spcPts val="0"/>
                </a:spcAft>
              </a:pPr>
              <a:r>
                <a:rPr lang="en-US" sz="3600" kern="100" dirty="0">
                  <a:effectLst/>
                  <a:latin typeface="+mj-lt"/>
                  <a:ea typeface="Calibri" panose="020F0502020204030204" pitchFamily="34" charset="0"/>
                  <a:cs typeface="Gautami" panose="020B0502040204020203" pitchFamily="34" charset="0"/>
                </a:rPr>
                <a:t>We first transformed unstructured event logs into user-actionable features.  Total listening time, average session duration, number of sessions, and number of active days were some of the metrics aggregated as part of this.  We secondly utilized the presence of a “Cancellation Confirmation” event to represent churn. </a:t>
              </a:r>
            </a:p>
            <a:p>
              <a:pPr marL="0" marR="0" algn="just">
                <a:lnSpc>
                  <a:spcPct val="107000"/>
                </a:lnSpc>
                <a:spcBef>
                  <a:spcPts val="0"/>
                </a:spcBef>
                <a:spcAft>
                  <a:spcPts val="0"/>
                </a:spcAft>
              </a:pPr>
              <a:endParaRPr lang="en-US" sz="3600" kern="100" dirty="0">
                <a:effectLst/>
                <a:latin typeface="+mj-lt"/>
                <a:ea typeface="Calibri" panose="020F0502020204030204" pitchFamily="34" charset="0"/>
                <a:cs typeface="Gautami" panose="020B0502040204020203" pitchFamily="34" charset="0"/>
              </a:endParaRPr>
            </a:p>
            <a:p>
              <a:pPr marL="0" marR="0" algn="just">
                <a:lnSpc>
                  <a:spcPct val="107000"/>
                </a:lnSpc>
                <a:spcBef>
                  <a:spcPts val="0"/>
                </a:spcBef>
                <a:spcAft>
                  <a:spcPts val="0"/>
                </a:spcAft>
              </a:pPr>
              <a:r>
                <a:rPr lang="en-US" sz="3600" kern="100" dirty="0">
                  <a:effectLst/>
                  <a:latin typeface="+mj-lt"/>
                  <a:ea typeface="Calibri" panose="020F0502020204030204" pitchFamily="34" charset="0"/>
                  <a:cs typeface="Gautami" panose="020B0502040204020203" pitchFamily="34" charset="0"/>
                </a:rPr>
                <a:t>3.Clustering:</a:t>
              </a:r>
            </a:p>
            <a:p>
              <a:pPr marL="0" marR="0" algn="just">
                <a:lnSpc>
                  <a:spcPct val="107000"/>
                </a:lnSpc>
                <a:spcBef>
                  <a:spcPts val="0"/>
                </a:spcBef>
                <a:spcAft>
                  <a:spcPts val="0"/>
                </a:spcAft>
              </a:pPr>
              <a:endParaRPr lang="en-US" sz="3600" kern="100" dirty="0">
                <a:latin typeface="+mj-lt"/>
                <a:ea typeface="Calibri" panose="020F0502020204030204" pitchFamily="34" charset="0"/>
                <a:cs typeface="Gautami" panose="020B0502040204020203" pitchFamily="34" charset="0"/>
              </a:endParaRPr>
            </a:p>
            <a:p>
              <a:pPr marL="0" marR="0" algn="just">
                <a:lnSpc>
                  <a:spcPct val="107000"/>
                </a:lnSpc>
                <a:spcBef>
                  <a:spcPts val="0"/>
                </a:spcBef>
                <a:spcAft>
                  <a:spcPts val="0"/>
                </a:spcAft>
              </a:pPr>
              <a:r>
                <a:rPr lang="en-US" sz="3600" kern="100" dirty="0">
                  <a:effectLst/>
                  <a:latin typeface="+mj-lt"/>
                  <a:ea typeface="Calibri" panose="020F0502020204030204" pitchFamily="34" charset="0"/>
                  <a:cs typeface="Gautami" panose="020B0502040204020203" pitchFamily="34" charset="0"/>
                </a:rPr>
                <a:t> Users were clustered according to their activity using a Gaussian Mixture Model (GMM) to examine user behavior patterns. This gave insightful information on what type of users tend to churn by revealing discrete behavior categories and churn rates.  </a:t>
              </a:r>
            </a:p>
          </p:txBody>
        </p:sp>
      </p:grpSp>
      <p:pic>
        <p:nvPicPr>
          <p:cNvPr id="3" name="Picture 2">
            <a:extLst>
              <a:ext uri="{FF2B5EF4-FFF2-40B4-BE49-F238E27FC236}">
                <a16:creationId xmlns:a16="http://schemas.microsoft.com/office/drawing/2014/main" id="{3988D915-2A4B-3BE6-1F2F-867F126D26A7}"/>
              </a:ext>
            </a:extLst>
          </p:cNvPr>
          <p:cNvPicPr>
            <a:picLocks noChangeAspect="1"/>
          </p:cNvPicPr>
          <p:nvPr/>
        </p:nvPicPr>
        <p:blipFill>
          <a:blip r:embed="rId6"/>
          <a:stretch>
            <a:fillRect/>
          </a:stretch>
        </p:blipFill>
        <p:spPr>
          <a:xfrm>
            <a:off x="12252960" y="4477071"/>
            <a:ext cx="19324320" cy="8981378"/>
          </a:xfrm>
          <a:prstGeom prst="rect">
            <a:avLst/>
          </a:prstGeom>
        </p:spPr>
      </p:pic>
      <p:pic>
        <p:nvPicPr>
          <p:cNvPr id="4" name="Picture 3">
            <a:extLst>
              <a:ext uri="{FF2B5EF4-FFF2-40B4-BE49-F238E27FC236}">
                <a16:creationId xmlns:a16="http://schemas.microsoft.com/office/drawing/2014/main" id="{1A5A6F75-C7E0-C56F-6E8B-A8B5DD937740}"/>
              </a:ext>
            </a:extLst>
          </p:cNvPr>
          <p:cNvPicPr>
            <a:picLocks noChangeAspect="1"/>
          </p:cNvPicPr>
          <p:nvPr/>
        </p:nvPicPr>
        <p:blipFill>
          <a:blip r:embed="rId7"/>
          <a:stretch>
            <a:fillRect/>
          </a:stretch>
        </p:blipFill>
        <p:spPr>
          <a:xfrm>
            <a:off x="13013928" y="14387680"/>
            <a:ext cx="18563352" cy="8076079"/>
          </a:xfrm>
          <a:prstGeom prst="rect">
            <a:avLst/>
          </a:prstGeom>
        </p:spPr>
      </p:pic>
      <p:pic>
        <p:nvPicPr>
          <p:cNvPr id="6" name="Picture 5">
            <a:extLst>
              <a:ext uri="{FF2B5EF4-FFF2-40B4-BE49-F238E27FC236}">
                <a16:creationId xmlns:a16="http://schemas.microsoft.com/office/drawing/2014/main" id="{4D83F12F-E91B-C312-6961-49DB3837CD8F}"/>
              </a:ext>
            </a:extLst>
          </p:cNvPr>
          <p:cNvPicPr>
            <a:picLocks noChangeAspect="1"/>
          </p:cNvPicPr>
          <p:nvPr/>
        </p:nvPicPr>
        <p:blipFill>
          <a:blip r:embed="rId8"/>
          <a:stretch>
            <a:fillRect/>
          </a:stretch>
        </p:blipFill>
        <p:spPr>
          <a:xfrm>
            <a:off x="13013928" y="24006849"/>
            <a:ext cx="18563352" cy="7929366"/>
          </a:xfrm>
          <a:prstGeom prst="rect">
            <a:avLst/>
          </a:prstGeom>
        </p:spPr>
      </p:pic>
      <p:pic>
        <p:nvPicPr>
          <p:cNvPr id="11" name="Picture 10">
            <a:extLst>
              <a:ext uri="{FF2B5EF4-FFF2-40B4-BE49-F238E27FC236}">
                <a16:creationId xmlns:a16="http://schemas.microsoft.com/office/drawing/2014/main" id="{BED2000C-692F-A9CE-D08A-79AAC7E85822}"/>
              </a:ext>
            </a:extLst>
          </p:cNvPr>
          <p:cNvPicPr>
            <a:picLocks noChangeAspect="1"/>
          </p:cNvPicPr>
          <p:nvPr/>
        </p:nvPicPr>
        <p:blipFill>
          <a:blip r:embed="rId9"/>
          <a:stretch>
            <a:fillRect/>
          </a:stretch>
        </p:blipFill>
        <p:spPr>
          <a:xfrm>
            <a:off x="36414926" y="30500697"/>
            <a:ext cx="3521122" cy="2375566"/>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2259013" rtl="0" eaLnBrk="0" fontAlgn="base" latinLnBrk="0" hangingPunct="0">
          <a:lnSpc>
            <a:spcPct val="65000"/>
          </a:lnSpc>
          <a:spcBef>
            <a:spcPct val="50000"/>
          </a:spcBef>
          <a:spcAft>
            <a:spcPct val="0"/>
          </a:spcAft>
          <a:buClrTx/>
          <a:buSzTx/>
          <a:buFontTx/>
          <a:buNone/>
          <a:tabLst/>
          <a:defRPr kumimoji="0" lang="en-US" sz="5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2259013" rtl="0" eaLnBrk="0" fontAlgn="base" latinLnBrk="0" hangingPunct="0">
          <a:lnSpc>
            <a:spcPct val="65000"/>
          </a:lnSpc>
          <a:spcBef>
            <a:spcPct val="50000"/>
          </a:spcBef>
          <a:spcAft>
            <a:spcPct val="0"/>
          </a:spcAft>
          <a:buClrTx/>
          <a:buSzTx/>
          <a:buFontTx/>
          <a:buNone/>
          <a:tabLst/>
          <a:defRPr kumimoji="0" lang="en-US" sz="5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1492</TotalTime>
  <Words>660</Words>
  <Application>Microsoft Office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Stephen J. Kinzey, Ph.D.</dc:creator>
  <cp:lastModifiedBy>Sharanya Dambe Vasudeva</cp:lastModifiedBy>
  <cp:revision>59</cp:revision>
  <dcterms:created xsi:type="dcterms:W3CDTF">1999-06-15T14:29:13Z</dcterms:created>
  <dcterms:modified xsi:type="dcterms:W3CDTF">2025-04-10T13:24:56Z</dcterms:modified>
</cp:coreProperties>
</file>