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66" r:id="rId3"/>
    <p:sldId id="267" r:id="rId4"/>
    <p:sldId id="269" r:id="rId5"/>
    <p:sldId id="268" r:id="rId6"/>
  </p:sldIdLst>
  <p:sldSz cx="9144000" cy="5143500" type="screen16x9"/>
  <p:notesSz cx="6858000" cy="9144000"/>
  <p:embeddedFontLst>
    <p:embeddedFont>
      <p:font typeface="Rubik" panose="020B0604020202020204" charset="-79"/>
      <p:regular r:id="rId8"/>
      <p:bold r:id="rId9"/>
      <p:italic r:id="rId10"/>
      <p:boldItalic r:id="rId11"/>
    </p:embeddedFont>
    <p:embeddedFont>
      <p:font typeface="Rubik Medium" panose="020B0604020202020204" charset="-79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b2df6034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b2df6034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b3ae4a7e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b3ae4a7e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b3ae4a7e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b3ae4a7e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87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b3ae4a7e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b3ae4a7e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7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Speaker Title">
  <p:cSld name="DEFAULT_1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92" y="4811101"/>
            <a:ext cx="987075" cy="25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3"/>
          <p:cNvCxnSpPr/>
          <p:nvPr/>
        </p:nvCxnSpPr>
        <p:spPr>
          <a:xfrm>
            <a:off x="-13500" y="4638918"/>
            <a:ext cx="91710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" name="Google Shape;23;p3" descr="preencoded.png"/>
          <p:cNvPicPr preferRelativeResize="0"/>
          <p:nvPr/>
        </p:nvPicPr>
        <p:blipFill rotWithShape="1">
          <a:blip r:embed="rId3">
            <a:alphaModFix/>
          </a:blip>
          <a:srcRect l="35005" t="58" r="1186" b="2929"/>
          <a:stretch/>
        </p:blipFill>
        <p:spPr>
          <a:xfrm rot="10800000">
            <a:off x="-3450" y="-13250"/>
            <a:ext cx="9150900" cy="51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600" y="870875"/>
            <a:ext cx="156174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 descr="preencoded.png"/>
          <p:cNvPicPr preferRelativeResize="0"/>
          <p:nvPr/>
        </p:nvPicPr>
        <p:blipFill rotWithShape="1">
          <a:blip r:embed="rId5">
            <a:alphaModFix/>
          </a:blip>
          <a:srcRect r="18220"/>
          <a:stretch/>
        </p:blipFill>
        <p:spPr>
          <a:xfrm>
            <a:off x="6139825" y="126200"/>
            <a:ext cx="3004175" cy="4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926600" y="3160277"/>
            <a:ext cx="45981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1">
                <a:solidFill>
                  <a:srgbClr val="155DAA"/>
                </a:solidFill>
                <a:latin typeface="Rubik"/>
                <a:ea typeface="Rubik"/>
                <a:cs typeface="Rubik"/>
                <a:sym typeface="Rubik"/>
              </a:rPr>
              <a:t>PRESENTED BY</a:t>
            </a:r>
            <a:endParaRPr sz="1100" b="1">
              <a:solidFill>
                <a:srgbClr val="155DA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7" name="Google Shape;27;p3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6600" y="3420249"/>
            <a:ext cx="996240" cy="9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926600" y="1465200"/>
            <a:ext cx="59127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976888" y="3857268"/>
            <a:ext cx="168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"/>
          </p:nvPr>
        </p:nvSpPr>
        <p:spPr>
          <a:xfrm>
            <a:off x="1976888" y="3601738"/>
            <a:ext cx="168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ight Blue">
  <p:cSld name="DEFAULT_1_1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92" y="4811101"/>
            <a:ext cx="987075" cy="25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4"/>
          <p:cNvCxnSpPr/>
          <p:nvPr/>
        </p:nvCxnSpPr>
        <p:spPr>
          <a:xfrm>
            <a:off x="-13500" y="4638918"/>
            <a:ext cx="91710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" name="Google Shape;34;p4" descr="preencoded.png"/>
          <p:cNvPicPr preferRelativeResize="0"/>
          <p:nvPr/>
        </p:nvPicPr>
        <p:blipFill rotWithShape="1">
          <a:blip r:embed="rId3">
            <a:alphaModFix/>
          </a:blip>
          <a:srcRect l="35005" t="58" r="1186" b="2929"/>
          <a:stretch/>
        </p:blipFill>
        <p:spPr>
          <a:xfrm rot="10800000">
            <a:off x="-3450" y="-13250"/>
            <a:ext cx="9150900" cy="51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600" y="870875"/>
            <a:ext cx="156174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 descr="preencoded.png"/>
          <p:cNvPicPr preferRelativeResize="0"/>
          <p:nvPr/>
        </p:nvPicPr>
        <p:blipFill rotWithShape="1">
          <a:blip r:embed="rId5">
            <a:alphaModFix/>
          </a:blip>
          <a:srcRect r="18220"/>
          <a:stretch/>
        </p:blipFill>
        <p:spPr>
          <a:xfrm>
            <a:off x="6139825" y="126200"/>
            <a:ext cx="3004175" cy="4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926600" y="1465200"/>
            <a:ext cx="59127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926625" y="3040975"/>
            <a:ext cx="5213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2"/>
          </p:nvPr>
        </p:nvSpPr>
        <p:spPr>
          <a:xfrm>
            <a:off x="926625" y="3799500"/>
            <a:ext cx="5213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155DAA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Dark Blue">
  <p:cSld name="DEFAULT_1_1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92" y="4811101"/>
            <a:ext cx="987075" cy="25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5"/>
          <p:cNvCxnSpPr/>
          <p:nvPr/>
        </p:nvCxnSpPr>
        <p:spPr>
          <a:xfrm>
            <a:off x="-13500" y="4638918"/>
            <a:ext cx="91710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" name="Google Shape;43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58289" cy="515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600" y="870875"/>
            <a:ext cx="156174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 descr="preencoded.png"/>
          <p:cNvPicPr preferRelativeResize="0"/>
          <p:nvPr/>
        </p:nvPicPr>
        <p:blipFill rotWithShape="1">
          <a:blip r:embed="rId5">
            <a:alphaModFix/>
          </a:blip>
          <a:srcRect r="18220"/>
          <a:stretch/>
        </p:blipFill>
        <p:spPr>
          <a:xfrm>
            <a:off x="6139825" y="126200"/>
            <a:ext cx="3004175" cy="4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926600" y="1465200"/>
            <a:ext cx="59127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926625" y="3040975"/>
            <a:ext cx="5213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926625" y="3570900"/>
            <a:ext cx="5213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pt Agenda">
  <p:cSld name="CUSTOM_4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29150"/>
            <a:ext cx="9144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 txBox="1"/>
          <p:nvPr/>
        </p:nvSpPr>
        <p:spPr>
          <a:xfrm>
            <a:off x="8395091" y="474049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70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1" name="Google Shape;7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4" y="4734901"/>
            <a:ext cx="987075" cy="25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19" y="807244"/>
            <a:ext cx="585788" cy="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607225" y="385775"/>
            <a:ext cx="692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414A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585750" y="1071987"/>
            <a:ext cx="7972500" cy="3437400"/>
          </a:xfrm>
          <a:prstGeom prst="roundRect">
            <a:avLst>
              <a:gd name="adj" fmla="val 2479"/>
            </a:avLst>
          </a:prstGeom>
          <a:solidFill>
            <a:srgbClr val="FFFFFF"/>
          </a:solidFill>
          <a:ln>
            <a:noFill/>
          </a:ln>
          <a:effectLst>
            <a:outerShdw blurRad="100013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14A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821412" y="1345275"/>
            <a:ext cx="1868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01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2734844" y="13452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02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4724438" y="13452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03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6713956" y="13452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04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7"/>
          <p:cNvSpPr txBox="1">
            <a:spLocks noGrp="1"/>
          </p:cNvSpPr>
          <p:nvPr>
            <p:ph type="subTitle" idx="1"/>
          </p:nvPr>
        </p:nvSpPr>
        <p:spPr>
          <a:xfrm>
            <a:off x="821400" y="21942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ubTitle" idx="2"/>
          </p:nvPr>
        </p:nvSpPr>
        <p:spPr>
          <a:xfrm>
            <a:off x="821400" y="17033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3"/>
          </p:nvPr>
        </p:nvSpPr>
        <p:spPr>
          <a:xfrm>
            <a:off x="2734850" y="21942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4"/>
          </p:nvPr>
        </p:nvSpPr>
        <p:spPr>
          <a:xfrm>
            <a:off x="2734850" y="17033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5"/>
          </p:nvPr>
        </p:nvSpPr>
        <p:spPr>
          <a:xfrm>
            <a:off x="4724450" y="21942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6"/>
          </p:nvPr>
        </p:nvSpPr>
        <p:spPr>
          <a:xfrm>
            <a:off x="4724450" y="17033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7"/>
          </p:nvPr>
        </p:nvSpPr>
        <p:spPr>
          <a:xfrm>
            <a:off x="6714050" y="21942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8"/>
          </p:nvPr>
        </p:nvSpPr>
        <p:spPr>
          <a:xfrm>
            <a:off x="6714050" y="17033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821412" y="2807975"/>
            <a:ext cx="1868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05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2734844" y="28079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06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4724438" y="28079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07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6713956" y="28079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08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" name="Google Shape;91;p7"/>
          <p:cNvSpPr txBox="1">
            <a:spLocks noGrp="1"/>
          </p:cNvSpPr>
          <p:nvPr>
            <p:ph type="subTitle" idx="9"/>
          </p:nvPr>
        </p:nvSpPr>
        <p:spPr>
          <a:xfrm>
            <a:off x="821400" y="36569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13"/>
          </p:nvPr>
        </p:nvSpPr>
        <p:spPr>
          <a:xfrm>
            <a:off x="821400" y="31660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subTitle" idx="14"/>
          </p:nvPr>
        </p:nvSpPr>
        <p:spPr>
          <a:xfrm>
            <a:off x="2734850" y="36569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ubTitle" idx="15"/>
          </p:nvPr>
        </p:nvSpPr>
        <p:spPr>
          <a:xfrm>
            <a:off x="2734850" y="31660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ubTitle" idx="16"/>
          </p:nvPr>
        </p:nvSpPr>
        <p:spPr>
          <a:xfrm>
            <a:off x="4724450" y="36569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ubTitle" idx="17"/>
          </p:nvPr>
        </p:nvSpPr>
        <p:spPr>
          <a:xfrm>
            <a:off x="4724450" y="31660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subTitle" idx="18"/>
          </p:nvPr>
        </p:nvSpPr>
        <p:spPr>
          <a:xfrm>
            <a:off x="6714050" y="36569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subTitle" idx="19"/>
          </p:nvPr>
        </p:nvSpPr>
        <p:spPr>
          <a:xfrm>
            <a:off x="6714050" y="31660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ullet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29150"/>
            <a:ext cx="9144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 txBox="1"/>
          <p:nvPr/>
        </p:nvSpPr>
        <p:spPr>
          <a:xfrm>
            <a:off x="8395091" y="474049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70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2" name="Google Shape;10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4" y="4734901"/>
            <a:ext cx="987075" cy="25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19" y="807244"/>
            <a:ext cx="585788" cy="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607225" y="385775"/>
            <a:ext cx="692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414A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ubTitle" idx="1"/>
          </p:nvPr>
        </p:nvSpPr>
        <p:spPr>
          <a:xfrm>
            <a:off x="607250" y="1328625"/>
            <a:ext cx="3129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subTitle" idx="2"/>
          </p:nvPr>
        </p:nvSpPr>
        <p:spPr>
          <a:xfrm>
            <a:off x="607250" y="1073100"/>
            <a:ext cx="3336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14A5B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3"/>
          </p:nvPr>
        </p:nvSpPr>
        <p:spPr>
          <a:xfrm>
            <a:off x="607250" y="3413575"/>
            <a:ext cx="3129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subTitle" idx="4"/>
          </p:nvPr>
        </p:nvSpPr>
        <p:spPr>
          <a:xfrm>
            <a:off x="607250" y="3158051"/>
            <a:ext cx="3336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14A5B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ubTitle" idx="5"/>
          </p:nvPr>
        </p:nvSpPr>
        <p:spPr>
          <a:xfrm>
            <a:off x="607250" y="2371100"/>
            <a:ext cx="3129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ubTitle" idx="6"/>
          </p:nvPr>
        </p:nvSpPr>
        <p:spPr>
          <a:xfrm>
            <a:off x="607250" y="2115575"/>
            <a:ext cx="3336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14A5B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jor Point with Image - Lt Blue">
  <p:cSld name="CUSTOM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4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29150"/>
            <a:ext cx="9144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 txBox="1"/>
          <p:nvPr/>
        </p:nvSpPr>
        <p:spPr>
          <a:xfrm>
            <a:off x="8395091" y="474049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70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0" name="Google Shape;1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4" y="4734901"/>
            <a:ext cx="987075" cy="25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557213" y="1077387"/>
            <a:ext cx="8029573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4"/>
          <p:cNvSpPr txBox="1">
            <a:spLocks noGrp="1"/>
          </p:cNvSpPr>
          <p:nvPr>
            <p:ph type="subTitle" idx="1"/>
          </p:nvPr>
        </p:nvSpPr>
        <p:spPr>
          <a:xfrm>
            <a:off x="1143000" y="1856500"/>
            <a:ext cx="3198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2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jor Point with Image - Drk Blue">
  <p:cSld name="CUSTOM_1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5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29150"/>
            <a:ext cx="9144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/>
        </p:nvSpPr>
        <p:spPr>
          <a:xfrm>
            <a:off x="8395091" y="474049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70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6" name="Google Shape;166;p1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225" y="1077375"/>
            <a:ext cx="8029551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24" y="4734901"/>
            <a:ext cx="987075" cy="25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>
            <a:off x="1143000" y="1856500"/>
            <a:ext cx="3198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- Dark Blue">
  <p:cSld name="CUSTOM_5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8289" cy="515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0956" y="785800"/>
            <a:ext cx="2814638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 descr="preencoded.png"/>
          <p:cNvPicPr preferRelativeResize="0"/>
          <p:nvPr/>
        </p:nvPicPr>
        <p:blipFill rotWithShape="1">
          <a:blip r:embed="rId4">
            <a:alphaModFix/>
          </a:blip>
          <a:srcRect r="80474"/>
          <a:stretch/>
        </p:blipFill>
        <p:spPr>
          <a:xfrm>
            <a:off x="607226" y="540200"/>
            <a:ext cx="385950" cy="4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>
            <a:spLocks noGrp="1"/>
          </p:cNvSpPr>
          <p:nvPr>
            <p:ph type="subTitle" idx="1"/>
          </p:nvPr>
        </p:nvSpPr>
        <p:spPr>
          <a:xfrm>
            <a:off x="607225" y="1249975"/>
            <a:ext cx="6515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60" r:id="rId6"/>
    <p:sldLayoutId id="2147483661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926600" y="1465200"/>
            <a:ext cx="5912700" cy="146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Gas Station Customer Profiles 7/2019 vs 7/2021</a:t>
            </a:r>
            <a:endParaRPr sz="3200"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2"/>
          </p:nvPr>
        </p:nvSpPr>
        <p:spPr>
          <a:xfrm>
            <a:off x="926625" y="3951900"/>
            <a:ext cx="5213100" cy="6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Ashley Rabanales, Brad Ashworth, Zack Lee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ubTitle" idx="1"/>
          </p:nvPr>
        </p:nvSpPr>
        <p:spPr>
          <a:xfrm>
            <a:off x="677491" y="1190870"/>
            <a:ext cx="3571780" cy="26415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Median income for gas station customers had decreases in 8 of top 10 counties in GA between 7/19 and 7/21.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EA185-81A2-4DD0-8C47-152BE78AA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30" y="401783"/>
            <a:ext cx="4486180" cy="411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6F4CAF-AB3B-4ED5-A760-F375EB37F216}"/>
              </a:ext>
            </a:extLst>
          </p:cNvPr>
          <p:cNvSpPr txBox="1"/>
          <p:nvPr/>
        </p:nvSpPr>
        <p:spPr>
          <a:xfrm>
            <a:off x="4397188" y="337805"/>
            <a:ext cx="412824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Change In Median Income By 10 Highest Median Income Counties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ubTitle" idx="1"/>
          </p:nvPr>
        </p:nvSpPr>
        <p:spPr>
          <a:xfrm>
            <a:off x="751114" y="1233503"/>
            <a:ext cx="2852698" cy="26123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Median age had no abnormal shift between 7/19 and 7/21. 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82FDE-34AB-484F-8290-918BD6E3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11" y="780932"/>
            <a:ext cx="4755457" cy="33302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EDAD3-9C13-4BA3-ACB9-CAF278137873}"/>
              </a:ext>
            </a:extLst>
          </p:cNvPr>
          <p:cNvSpPr txBox="1"/>
          <p:nvPr/>
        </p:nvSpPr>
        <p:spPr>
          <a:xfrm>
            <a:off x="3919817" y="780932"/>
            <a:ext cx="412824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Change In Median Age By 10 Highest Median Income Counties</a:t>
            </a:r>
          </a:p>
        </p:txBody>
      </p:sp>
    </p:spTree>
    <p:extLst>
      <p:ext uri="{BB962C8B-B14F-4D97-AF65-F5344CB8AC3E}">
        <p14:creationId xmlns:p14="http://schemas.microsoft.com/office/powerpoint/2010/main" val="35366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ubTitle" idx="1"/>
          </p:nvPr>
        </p:nvSpPr>
        <p:spPr>
          <a:xfrm>
            <a:off x="751114" y="1233502"/>
            <a:ext cx="2926583" cy="26190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four counties with large shifts in the customer race mixes. 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64702-B567-46CC-A826-5E3C558A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361" y="771525"/>
            <a:ext cx="4581525" cy="36004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4237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2F71-B293-4510-A491-0A2073B9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207CA-EF77-4220-9852-9EBDC940C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Additional research should be conducted by brands to determine if profile changes are across the industry, or specific to a brand.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A65BCD9-0EC0-48CF-8091-45D69411566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Analysis By Brand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0F12D7-2B7B-4C0C-8F1A-6BF24746D0B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This analysis was started in GA but should be expanded to other states to determine if it is a localized phenomenon or throughout the USA.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828234-F8E8-4048-A09B-06A50B1E9D5B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Analysis Of Other States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926F19C-8657-466A-B3EA-3DEBC85F1176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Additional research to be done on census block level areas to see if rural, suburban, and downtowns have the same impact.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175C0D-3F4D-4157-99C5-47625FCE7A81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Analysis By Census Blocks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67A327B-275F-46D1-BA70-ED84397A1603}"/>
              </a:ext>
            </a:extLst>
          </p:cNvPr>
          <p:cNvSpPr txBox="1">
            <a:spLocks/>
          </p:cNvSpPr>
          <p:nvPr/>
        </p:nvSpPr>
        <p:spPr>
          <a:xfrm>
            <a:off x="4195225" y="1325700"/>
            <a:ext cx="3129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en-US" dirty="0"/>
              <a:t>Additional research should be conducted by per capita numbers to ensure no bias.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1D44F244-A668-4215-A87E-139B0D39D7DC}"/>
              </a:ext>
            </a:extLst>
          </p:cNvPr>
          <p:cNvSpPr txBox="1">
            <a:spLocks/>
          </p:cNvSpPr>
          <p:nvPr/>
        </p:nvSpPr>
        <p:spPr>
          <a:xfrm>
            <a:off x="4195225" y="1070175"/>
            <a:ext cx="3336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14A5B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rPr lang="en-US" dirty="0"/>
              <a:t>Analysis Per Capita</a:t>
            </a:r>
          </a:p>
        </p:txBody>
      </p:sp>
      <p:sp>
        <p:nvSpPr>
          <p:cNvPr id="13" name="Subtitle 6">
            <a:extLst>
              <a:ext uri="{FF2B5EF4-FFF2-40B4-BE49-F238E27FC236}">
                <a16:creationId xmlns:a16="http://schemas.microsoft.com/office/drawing/2014/main" id="{66EDD4A6-0B1C-4062-A958-09135BCE754A}"/>
              </a:ext>
            </a:extLst>
          </p:cNvPr>
          <p:cNvSpPr txBox="1">
            <a:spLocks/>
          </p:cNvSpPr>
          <p:nvPr/>
        </p:nvSpPr>
        <p:spPr>
          <a:xfrm>
            <a:off x="4195225" y="2368175"/>
            <a:ext cx="3129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en-US" dirty="0"/>
              <a:t>Additional research to be done adding new data such as work from home statistics, jobs data, and electric car sales.</a:t>
            </a:r>
          </a:p>
        </p:txBody>
      </p:sp>
      <p:sp>
        <p:nvSpPr>
          <p:cNvPr id="14" name="Subtitle 7">
            <a:extLst>
              <a:ext uri="{FF2B5EF4-FFF2-40B4-BE49-F238E27FC236}">
                <a16:creationId xmlns:a16="http://schemas.microsoft.com/office/drawing/2014/main" id="{EF756484-8833-4596-9A40-516EA850B6B4}"/>
              </a:ext>
            </a:extLst>
          </p:cNvPr>
          <p:cNvSpPr txBox="1">
            <a:spLocks/>
          </p:cNvSpPr>
          <p:nvPr/>
        </p:nvSpPr>
        <p:spPr>
          <a:xfrm>
            <a:off x="4195225" y="2112650"/>
            <a:ext cx="3336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14A5B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rPr lang="en-US" dirty="0"/>
              <a:t>Analysis Additional Data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53445"/>
      </p:ext>
    </p:extLst>
  </p:cSld>
  <p:clrMapOvr>
    <a:masterClrMapping/>
  </p:clrMapOvr>
</p:sld>
</file>

<file path=ppt/theme/theme1.xml><?xml version="1.0" encoding="utf-8"?>
<a:theme xmlns:a="http://schemas.openxmlformats.org/drawingml/2006/main" name="SafeGraph Master Template">
  <a:themeElements>
    <a:clrScheme name="Office">
      <a:dk1>
        <a:srgbClr val="000000"/>
      </a:dk1>
      <a:lt1>
        <a:srgbClr val="FFFFFF"/>
      </a:lt1>
      <a:dk2>
        <a:srgbClr val="414A5B"/>
      </a:dk2>
      <a:lt2>
        <a:srgbClr val="E7E6E6"/>
      </a:lt2>
      <a:accent1>
        <a:srgbClr val="6FDBD9"/>
      </a:accent1>
      <a:accent2>
        <a:srgbClr val="1FB6FF"/>
      </a:accent2>
      <a:accent3>
        <a:srgbClr val="022370"/>
      </a:accent3>
      <a:accent4>
        <a:srgbClr val="155DAA"/>
      </a:accent4>
      <a:accent5>
        <a:srgbClr val="FFFFFF"/>
      </a:accent5>
      <a:accent6>
        <a:srgbClr val="FFFFFF"/>
      </a:accent6>
      <a:hlink>
        <a:srgbClr val="009E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212</Words>
  <Application>Microsoft Office PowerPoint</Application>
  <PresentationFormat>On-screen Show (16:9)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Rubik</vt:lpstr>
      <vt:lpstr>Rubik Medium</vt:lpstr>
      <vt:lpstr>SafeGraph Master Template</vt:lpstr>
      <vt:lpstr>Gas Station Customer Profiles 7/2019 vs 7/2021</vt:lpstr>
      <vt:lpstr>PowerPoint Presentation</vt:lpstr>
      <vt:lpstr>PowerPoint Presentation</vt:lpstr>
      <vt:lpstr>PowerPoint Presentation</vt:lpstr>
      <vt:lpstr>Follow 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Station Customer Profiles 7/2019 vs 7/2021</dc:title>
  <dc:creator>james ashworth</dc:creator>
  <cp:lastModifiedBy>james ashworth</cp:lastModifiedBy>
  <cp:revision>9</cp:revision>
  <dcterms:modified xsi:type="dcterms:W3CDTF">2021-10-15T16:10:08Z</dcterms:modified>
</cp:coreProperties>
</file>