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Abril Fatface"/>
      <p:regular r:id="rId23"/>
    </p:embeddedFont>
    <p:embeddedFont>
      <p:font typeface="Griffy"/>
      <p:regular r:id="rId24"/>
    </p:embeddedFont>
    <p:embeddedFont>
      <p:font typeface="Poppins"/>
      <p:regular r:id="rId25"/>
      <p:bold r:id="rId26"/>
      <p:italic r:id="rId27"/>
      <p:boldItalic r:id="rId28"/>
    </p:embeddedFont>
    <p:embeddedFont>
      <p:font typeface="Barlow Condensed"/>
      <p:regular r:id="rId29"/>
      <p:bold r:id="rId30"/>
      <p:italic r:id="rId31"/>
      <p:boldItalic r:id="rId32"/>
    </p:embeddedFont>
    <p:embeddedFont>
      <p:font typeface="DM Sans"/>
      <p:regular r:id="rId33"/>
      <p:bold r:id="rId34"/>
      <p:italic r:id="rId35"/>
      <p:boldItalic r:id="rId36"/>
    </p:embeddedFont>
    <p:embeddedFont>
      <p:font typeface="Homemade Appl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riffy-regular.fntdata"/><Relationship Id="rId23" Type="http://schemas.openxmlformats.org/officeDocument/2006/relationships/font" Target="fonts/AbrilFatfac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Condense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Condensed-italic.fntdata"/><Relationship Id="rId30" Type="http://schemas.openxmlformats.org/officeDocument/2006/relationships/font" Target="fonts/BarlowCondensed-bold.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BarlowCondensed-boldItalic.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37" Type="http://schemas.openxmlformats.org/officeDocument/2006/relationships/font" Target="fonts/HomemadeApple-regular.fntdata"/><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f7a422c5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f7a422c5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Our automated resume parser goes beyond just extracting information. It can also generate personalized cover letters. </a:t>
            </a:r>
            <a:endParaRPr/>
          </a:p>
          <a:p>
            <a:pPr indent="-298450" lvl="0" marL="457200" rtl="0" algn="l">
              <a:spcBef>
                <a:spcPts val="0"/>
              </a:spcBef>
              <a:spcAft>
                <a:spcPts val="0"/>
              </a:spcAft>
              <a:buSzPts val="1100"/>
              <a:buChar char="-"/>
            </a:pPr>
            <a:r>
              <a:rPr lang="en"/>
              <a:t>The program utilizes the extracted information from the resume to dynamically generate a customized cover letter.</a:t>
            </a:r>
            <a:endParaRPr/>
          </a:p>
          <a:p>
            <a:pPr indent="-298450" lvl="0" marL="457200" rtl="0" algn="l">
              <a:spcBef>
                <a:spcPts val="0"/>
              </a:spcBef>
              <a:spcAft>
                <a:spcPts val="0"/>
              </a:spcAft>
              <a:buSzPts val="1100"/>
              <a:buChar char="-"/>
            </a:pPr>
            <a:r>
              <a:rPr lang="en"/>
              <a:t>Key components used in generating the cover letter: "Template engine, dynamic content insertion, user preferences."</a:t>
            </a:r>
            <a:endParaRPr/>
          </a:p>
          <a:p>
            <a:pPr indent="-298450" lvl="0" marL="457200" rtl="0" algn="l">
              <a:spcBef>
                <a:spcPts val="0"/>
              </a:spcBef>
              <a:spcAft>
                <a:spcPts val="0"/>
              </a:spcAft>
              <a:buSzPts val="1100"/>
              <a:buChar char="-"/>
            </a:pPr>
            <a:r>
              <a:rPr lang="en"/>
              <a:t>Options for users to customize the cover letter template or content</a:t>
            </a:r>
            <a:endParaRPr/>
          </a:p>
          <a:p>
            <a:pPr indent="-298450" lvl="0" marL="457200" rtl="0" algn="l">
              <a:spcBef>
                <a:spcPts val="0"/>
              </a:spcBef>
              <a:spcAft>
                <a:spcPts val="0"/>
              </a:spcAft>
              <a:buSzPts val="1100"/>
              <a:buChar char="-"/>
            </a:pPr>
            <a:r>
              <a:rPr lang="en"/>
              <a:t>Saves time, ensures consistency, increases personalization.</a:t>
            </a:r>
            <a:endParaRPr/>
          </a:p>
          <a:p>
            <a:pPr indent="-298450" lvl="0" marL="457200" rtl="0" algn="l">
              <a:spcBef>
                <a:spcPts val="0"/>
              </a:spcBef>
              <a:spcAft>
                <a:spcPts val="0"/>
              </a:spcAft>
              <a:buSzPts val="1100"/>
              <a:buChar char="-"/>
            </a:pPr>
            <a:r>
              <a:rPr lang="en"/>
              <a:t>Job applications, internship applications, career fairs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f7a422c53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f7a422c53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 Dynamic Content Generation: NLP will dynamically generate cover letter content by analyzing user data, job descriptions, and company culture.</a:t>
            </a:r>
            <a:endParaRPr/>
          </a:p>
          <a:p>
            <a:pPr indent="-298450" lvl="0" marL="457200" rtl="0" algn="l">
              <a:spcBef>
                <a:spcPts val="0"/>
              </a:spcBef>
              <a:spcAft>
                <a:spcPts val="0"/>
              </a:spcAft>
              <a:buSzPts val="1100"/>
              <a:buChar char="-"/>
            </a:pPr>
            <a:r>
              <a:rPr lang="en"/>
              <a:t>- Personalization: NLP techniques will tailor each cover letter to match the user's qualifications, skills, and experiences with specific job requirements.</a:t>
            </a:r>
            <a:endParaRPr/>
          </a:p>
          <a:p>
            <a:pPr indent="-298450" lvl="0" marL="457200" rtl="0" algn="l">
              <a:spcBef>
                <a:spcPts val="0"/>
              </a:spcBef>
              <a:spcAft>
                <a:spcPts val="0"/>
              </a:spcAft>
              <a:buSzPts val="1100"/>
              <a:buChar char="-"/>
            </a:pPr>
            <a:r>
              <a:rPr lang="en"/>
              <a:t>- NLP models will assist in crafting compelling responses to "Why me?" questions by aligning user qualifications with employer preferences.</a:t>
            </a:r>
            <a:endParaRPr/>
          </a:p>
          <a:p>
            <a:pPr indent="-298450" lvl="0" marL="457200" rtl="0" algn="l">
              <a:spcBef>
                <a:spcPts val="0"/>
              </a:spcBef>
              <a:spcAft>
                <a:spcPts val="0"/>
              </a:spcAft>
              <a:buSzPts val="1100"/>
              <a:buChar char="-"/>
            </a:pPr>
            <a:r>
              <a:rPr lang="en"/>
              <a:t>- NLP-driven automation will streamline the cover letter writing process, saving users time and effort in customizing each application.</a:t>
            </a:r>
            <a:endParaRPr/>
          </a:p>
          <a:p>
            <a:pPr indent="-298450" lvl="0" marL="457200" rtl="0" algn="l">
              <a:spcBef>
                <a:spcPts val="0"/>
              </a:spcBef>
              <a:spcAft>
                <a:spcPts val="0"/>
              </a:spcAft>
              <a:buSzPts val="1100"/>
              <a:buChar char="-"/>
            </a:pPr>
            <a:r>
              <a:rPr lang="en"/>
              <a:t>- NLP algorithms will optimize cover letter content for relevance, tone, and language, increasing the chances of capturing the hiring manager's attention.</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a073618e6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a073618e6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Data Variability: Implement robust regex patterns and natural language processing (NLP) techniques to handle variations in resume formats, layouts, and language styles.</a:t>
            </a:r>
            <a:endParaRPr/>
          </a:p>
          <a:p>
            <a:pPr indent="-298450" lvl="0" marL="457200" rtl="0" algn="l">
              <a:spcBef>
                <a:spcPts val="0"/>
              </a:spcBef>
              <a:spcAft>
                <a:spcPts val="0"/>
              </a:spcAft>
              <a:buSzPts val="1100"/>
              <a:buChar char="-"/>
            </a:pPr>
            <a:r>
              <a:rPr lang="en"/>
              <a:t>Error Handling: Employ exception handling mechanisms to gracefully manage errors during the parsing process, providing informative feedback to users when issues arise.</a:t>
            </a:r>
            <a:endParaRPr/>
          </a:p>
          <a:p>
            <a:pPr indent="-298450" lvl="0" marL="457200" rtl="0" algn="l">
              <a:spcBef>
                <a:spcPts val="0"/>
              </a:spcBef>
              <a:spcAft>
                <a:spcPts val="0"/>
              </a:spcAft>
              <a:buSzPts val="1100"/>
              <a:buChar char="-"/>
            </a:pPr>
            <a:r>
              <a:rPr lang="en"/>
              <a:t>Ambiguity Resolution: Utilize context-aware algorithms to disambiguate ambiguous terms or phrases, ensuring accurate extraction of information such as job titles, company names, and dates.</a:t>
            </a:r>
            <a:endParaRPr/>
          </a:p>
          <a:p>
            <a:pPr indent="-298450" lvl="0" marL="457200" rtl="0" algn="l">
              <a:spcBef>
                <a:spcPts val="0"/>
              </a:spcBef>
              <a:spcAft>
                <a:spcPts val="0"/>
              </a:spcAft>
              <a:buSzPts val="1100"/>
              <a:buChar char="-"/>
            </a:pPr>
            <a:r>
              <a:rPr lang="en"/>
              <a:t>Structured Data Extraction: Implement algorithms to extract structured data from unstructured text, leveraging named entity recognition (NER) and semantic analysis to identify key resume sections and their contents.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 candidate just updated their resume and wants to see if it is ATS compliant so they upload their resume to ARA</a:t>
            </a:r>
            <a:endParaRPr/>
          </a:p>
          <a:p>
            <a:pPr indent="-298450" lvl="0" marL="457200" rtl="0" algn="l">
              <a:spcBef>
                <a:spcPts val="0"/>
              </a:spcBef>
              <a:spcAft>
                <a:spcPts val="0"/>
              </a:spcAft>
              <a:buSzPts val="1100"/>
              <a:buChar char="-"/>
            </a:pPr>
            <a:r>
              <a:rPr lang="en"/>
              <a:t>A candidate needs a cover letter so ARA is given the job description and using the already provided resume, generates a custom cover letter</a:t>
            </a:r>
            <a:endParaRPr/>
          </a:p>
          <a:p>
            <a:pPr indent="-298450" lvl="0" marL="457200" rtl="0" algn="l">
              <a:spcBef>
                <a:spcPts val="0"/>
              </a:spcBef>
              <a:spcAft>
                <a:spcPts val="0"/>
              </a:spcAft>
              <a:buSzPts val="1100"/>
              <a:buChar char="-"/>
            </a:pPr>
            <a:r>
              <a:rPr lang="en"/>
              <a:t>A candidate is on a employers application portal and ARA auto fills all the questions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User Feedback Integration: Incorporate user feedback mechanisms to continuously improve parsing accuracy, allowing users to correct parsing errors and refine extracted information.</a:t>
            </a:r>
            <a:endParaRPr/>
          </a:p>
          <a:p>
            <a:pPr indent="-298450" lvl="0" marL="457200" rtl="0" algn="l">
              <a:spcBef>
                <a:spcPts val="0"/>
              </a:spcBef>
              <a:spcAft>
                <a:spcPts val="0"/>
              </a:spcAft>
              <a:buSzPts val="1100"/>
              <a:buChar char="-"/>
            </a:pPr>
            <a:r>
              <a:rPr lang="en"/>
              <a:t>Regular Updates: Stay abreast of industry trends and evolving resume formats to regularly update parsing algorithms, ensuring compatibility with the latest resume standards and conventions.</a:t>
            </a:r>
            <a:endParaRPr/>
          </a:p>
          <a:p>
            <a:pPr indent="-298450" lvl="0" marL="457200" rtl="0" algn="l">
              <a:spcBef>
                <a:spcPts val="0"/>
              </a:spcBef>
              <a:spcAft>
                <a:spcPts val="0"/>
              </a:spcAft>
              <a:buSzPts val="1100"/>
              <a:buChar char="-"/>
            </a:pPr>
            <a:r>
              <a:rPr lang="en"/>
              <a:t>Enhanced NLP Models: Upgrade to advanced NLP models like BERT and GPT for better accuracy in parsing complex resume structures.</a:t>
            </a:r>
            <a:endParaRPr/>
          </a:p>
          <a:p>
            <a:pPr indent="-298450" lvl="0" marL="457200" rtl="0" algn="l">
              <a:spcBef>
                <a:spcPts val="0"/>
              </a:spcBef>
              <a:spcAft>
                <a:spcPts val="0"/>
              </a:spcAft>
              <a:buSzPts val="1100"/>
              <a:buChar char="-"/>
            </a:pPr>
            <a:r>
              <a:rPr lang="en"/>
              <a:t>Multilingual Support: Extend parsing capabilities to handle resumes in multiple languages, incorporating language detection and translation.</a:t>
            </a:r>
            <a:endParaRPr/>
          </a:p>
          <a:p>
            <a:pPr indent="-298450" lvl="0" marL="457200" rtl="0" algn="l">
              <a:spcBef>
                <a:spcPts val="0"/>
              </a:spcBef>
              <a:spcAft>
                <a:spcPts val="0"/>
              </a:spcAft>
              <a:buSzPts val="1100"/>
              <a:buChar char="-"/>
            </a:pPr>
            <a:r>
              <a:rPr lang="en"/>
              <a:t>Customizable Parsing: Allow users to create custom parsing rules tailored to their recruitment needs for greater flexibility.</a:t>
            </a:r>
            <a:endParaRPr/>
          </a:p>
          <a:p>
            <a:pPr indent="-298450" lvl="0" marL="457200" rtl="0" algn="l">
              <a:spcBef>
                <a:spcPts val="0"/>
              </a:spcBef>
              <a:spcAft>
                <a:spcPts val="0"/>
              </a:spcAft>
              <a:buSzPts val="1100"/>
              <a:buChar char="-"/>
            </a:pPr>
            <a:r>
              <a:rPr lang="en"/>
              <a:t>Providing tips and potentially rewriting a resume to highlight strengths</a:t>
            </a:r>
            <a:endParaRPr/>
          </a:p>
          <a:p>
            <a:pPr indent="-298450" lvl="0" marL="457200" rtl="0" algn="l">
              <a:spcBef>
                <a:spcPts val="0"/>
              </a:spcBef>
              <a:spcAft>
                <a:spcPts val="0"/>
              </a:spcAft>
              <a:buSzPts val="1100"/>
              <a:buChar char="-"/>
            </a:pPr>
            <a:r>
              <a:rPr lang="en"/>
              <a:t>Expand out into auto filling capabilities especially handling application questions a primitive auto filler couldn’t handle such as “Why me?” questions.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fcd4d260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fcd4d260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Navigating the world of recruiters and companies is difficult and competition is fierce</a:t>
            </a:r>
            <a:endParaRPr/>
          </a:p>
          <a:p>
            <a:pPr indent="-298450" lvl="0" marL="457200" rtl="0" algn="l">
              <a:spcBef>
                <a:spcPts val="0"/>
              </a:spcBef>
              <a:spcAft>
                <a:spcPts val="0"/>
              </a:spcAft>
              <a:buSzPts val="1100"/>
              <a:buChar char="-"/>
            </a:pPr>
            <a:r>
              <a:rPr lang="en"/>
              <a:t>Resumes are arguably the most important part of a candidate’s tool set</a:t>
            </a:r>
            <a:endParaRPr/>
          </a:p>
          <a:p>
            <a:pPr indent="-298450" lvl="0" marL="457200" rtl="0" algn="l">
              <a:spcBef>
                <a:spcPts val="0"/>
              </a:spcBef>
              <a:spcAft>
                <a:spcPts val="0"/>
              </a:spcAft>
              <a:buSzPts val="1100"/>
              <a:buChar char="-"/>
            </a:pPr>
            <a:r>
              <a:rPr lang="en"/>
              <a:t>A good resume could be the difference between a job offer or another rejection email</a:t>
            </a:r>
            <a:endParaRPr/>
          </a:p>
          <a:p>
            <a:pPr indent="-298450" lvl="0" marL="457200" rtl="0" algn="l">
              <a:spcBef>
                <a:spcPts val="0"/>
              </a:spcBef>
              <a:spcAft>
                <a:spcPts val="0"/>
              </a:spcAft>
              <a:buSzPts val="1100"/>
              <a:buChar char="-"/>
            </a:pPr>
            <a:r>
              <a:rPr lang="en"/>
              <a:t>Recruiters only spend 7 seconds on a resume so creating a resume that is not only strong but also ATS compliant is crucial</a:t>
            </a:r>
            <a:endParaRPr/>
          </a:p>
          <a:p>
            <a:pPr indent="-298450" lvl="0" marL="457200" rtl="0" algn="l">
              <a:spcBef>
                <a:spcPts val="0"/>
              </a:spcBef>
              <a:spcAft>
                <a:spcPts val="0"/>
              </a:spcAft>
              <a:buSzPts val="1100"/>
              <a:buChar char="-"/>
            </a:pPr>
            <a:r>
              <a:rPr lang="en"/>
              <a:t>Qualified candidates sometimes find themselves overlooked so having an AI powered analyst to look over their resume and generate suggestions, cover letters, and answer questions that recruiters have would not only speed up an application process but also help them get the position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have developed a software tool to parse and extract information from resumes. After that, it checks if the resume is ATS compliant or not. </a:t>
            </a:r>
            <a:endParaRPr/>
          </a:p>
          <a:p>
            <a:pPr indent="-298450" lvl="0" marL="457200" rtl="0" algn="l">
              <a:spcBef>
                <a:spcPts val="0"/>
              </a:spcBef>
              <a:spcAft>
                <a:spcPts val="0"/>
              </a:spcAft>
              <a:buSzPts val="1100"/>
              <a:buChar char="-"/>
            </a:pPr>
            <a:r>
              <a:rPr lang="en"/>
              <a:t>The program also has the functionality to develop a customized cover letter for different job titles and answer the infamous “Why me?" question.</a:t>
            </a:r>
            <a:endParaRPr/>
          </a:p>
          <a:p>
            <a:pPr indent="-298450" lvl="0" marL="457200" rtl="0" algn="l">
              <a:spcBef>
                <a:spcPts val="0"/>
              </a:spcBef>
              <a:spcAft>
                <a:spcPts val="0"/>
              </a:spcAft>
              <a:buSzPts val="1100"/>
              <a:buChar char="-"/>
            </a:pPr>
            <a:r>
              <a:rPr lang="en"/>
              <a:t>Technologies used: Python, Tkinter, regular expressions.</a:t>
            </a:r>
            <a:endParaRPr/>
          </a:p>
          <a:p>
            <a:pPr indent="-298450" lvl="0" marL="457200" rtl="0" algn="l">
              <a:spcBef>
                <a:spcPts val="0"/>
              </a:spcBef>
              <a:spcAft>
                <a:spcPts val="0"/>
              </a:spcAft>
              <a:buSzPts val="1100"/>
              <a:buChar char="-"/>
            </a:pPr>
            <a:r>
              <a:rPr lang="en"/>
              <a:t>Features: File selection, parsing, display of extracted information, editing, cover letter generation, and ATS compliance check.</a:t>
            </a:r>
            <a:endParaRPr/>
          </a:p>
          <a:p>
            <a:pPr indent="-298450" lvl="0" marL="457200" rtl="0" algn="l">
              <a:spcBef>
                <a:spcPts val="0"/>
              </a:spcBef>
              <a:spcAft>
                <a:spcPts val="0"/>
              </a:spcAft>
              <a:buSzPts val="1100"/>
              <a:buChar char="-"/>
            </a:pPr>
            <a:r>
              <a:rPr lang="en"/>
              <a:t>The program continuously learns and adapts to different resumes and different job profiles, continuously bettering itself.</a:t>
            </a:r>
            <a:endParaRPr/>
          </a:p>
          <a:p>
            <a:pPr indent="-298450" lvl="0" marL="457200" rtl="0" algn="l">
              <a:spcBef>
                <a:spcPts val="0"/>
              </a:spcBef>
              <a:spcAft>
                <a:spcPts val="0"/>
              </a:spcAft>
              <a:buSzPts val="1100"/>
              <a:buChar char="-"/>
            </a:pPr>
            <a:r>
              <a:rPr lang="en"/>
              <a:t>This will save a user a considerable amount of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fcd4d2601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fcd4d260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f7a422c53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f7a422c53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f7a422c5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f7a422c5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5.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9"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2"/>
          <p:cNvSpPr txBox="1"/>
          <p:nvPr>
            <p:ph type="title"/>
          </p:nvPr>
        </p:nvSpPr>
        <p:spPr>
          <a:xfrm>
            <a:off x="415600" y="2574580"/>
            <a:ext cx="11360700" cy="1230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44" name="Google Shape;44;p2"/>
          <p:cNvSpPr txBox="1"/>
          <p:nvPr>
            <p:ph idx="1" type="subTitle"/>
          </p:nvPr>
        </p:nvSpPr>
        <p:spPr>
          <a:xfrm>
            <a:off x="432800" y="5715300"/>
            <a:ext cx="11379900" cy="7179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
        <p:nvSpPr>
          <p:cNvPr id="45" name="Google Shape;45;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18" name="Shape 318"/>
        <p:cNvGrpSpPr/>
        <p:nvPr/>
      </p:nvGrpSpPr>
      <p:grpSpPr>
        <a:xfrm>
          <a:off x="0" y="0"/>
          <a:ext cx="0" cy="0"/>
          <a:chOff x="0" y="0"/>
          <a:chExt cx="0" cy="0"/>
        </a:xfrm>
      </p:grpSpPr>
      <p:grpSp>
        <p:nvGrpSpPr>
          <p:cNvPr id="319" name="Google Shape;319;p11"/>
          <p:cNvGrpSpPr/>
          <p:nvPr/>
        </p:nvGrpSpPr>
        <p:grpSpPr>
          <a:xfrm flipH="1">
            <a:off x="21700" y="2918637"/>
            <a:ext cx="12245912" cy="3938882"/>
            <a:chOff x="4435" y="7748593"/>
            <a:chExt cx="12182563" cy="5161009"/>
          </a:xfrm>
        </p:grpSpPr>
        <p:sp>
          <p:nvSpPr>
            <p:cNvPr id="320" name="Google Shape;320;p1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2" name="Google Shape;352;p11"/>
          <p:cNvSpPr txBox="1"/>
          <p:nvPr>
            <p:ph idx="1" type="subTitle"/>
          </p:nvPr>
        </p:nvSpPr>
        <p:spPr>
          <a:xfrm>
            <a:off x="565634" y="1729975"/>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3" name="Google Shape;353;p11"/>
          <p:cNvSpPr txBox="1"/>
          <p:nvPr>
            <p:ph idx="2" type="subTitle"/>
          </p:nvPr>
        </p:nvSpPr>
        <p:spPr>
          <a:xfrm>
            <a:off x="564884" y="3334868"/>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4" name="Google Shape;354;p11"/>
          <p:cNvSpPr txBox="1"/>
          <p:nvPr>
            <p:ph idx="3" type="subTitle"/>
          </p:nvPr>
        </p:nvSpPr>
        <p:spPr>
          <a:xfrm>
            <a:off x="564884" y="4939762"/>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5" name="Google Shape;355;p1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56" name="Google Shape;356;p11"/>
          <p:cNvSpPr txBox="1"/>
          <p:nvPr>
            <p:ph idx="4" type="body"/>
          </p:nvPr>
        </p:nvSpPr>
        <p:spPr>
          <a:xfrm>
            <a:off x="565625" y="2167925"/>
            <a:ext cx="108975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57" name="Google Shape;357;p11"/>
          <p:cNvSpPr txBox="1"/>
          <p:nvPr>
            <p:ph idx="5" type="body"/>
          </p:nvPr>
        </p:nvSpPr>
        <p:spPr>
          <a:xfrm>
            <a:off x="564875" y="3761388"/>
            <a:ext cx="108975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58" name="Google Shape;358;p11"/>
          <p:cNvSpPr txBox="1"/>
          <p:nvPr>
            <p:ph idx="6" type="body"/>
          </p:nvPr>
        </p:nvSpPr>
        <p:spPr>
          <a:xfrm>
            <a:off x="564875" y="5353050"/>
            <a:ext cx="108990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59" name="Google Shape;359;p1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360" name="Shape 360"/>
        <p:cNvGrpSpPr/>
        <p:nvPr/>
      </p:nvGrpSpPr>
      <p:grpSpPr>
        <a:xfrm>
          <a:off x="0" y="0"/>
          <a:ext cx="0" cy="0"/>
          <a:chOff x="0" y="0"/>
          <a:chExt cx="0" cy="0"/>
        </a:xfrm>
      </p:grpSpPr>
      <p:grpSp>
        <p:nvGrpSpPr>
          <p:cNvPr id="361" name="Google Shape;361;p12"/>
          <p:cNvGrpSpPr/>
          <p:nvPr/>
        </p:nvGrpSpPr>
        <p:grpSpPr>
          <a:xfrm>
            <a:off x="-54500" y="2918637"/>
            <a:ext cx="12245912" cy="3938882"/>
            <a:chOff x="4435" y="7748593"/>
            <a:chExt cx="12182563" cy="5161009"/>
          </a:xfrm>
        </p:grpSpPr>
        <p:sp>
          <p:nvSpPr>
            <p:cNvPr id="362" name="Google Shape;362;p1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4" name="Google Shape;394;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95" name="Google Shape;395;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96" name="Google Shape;396;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97" name="Google Shape;397;p12"/>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98" name="Google Shape;398;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399" name="Google Shape;399;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00" name="Google Shape;400;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01" name="Google Shape;401;p1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402" name="Shape 402"/>
        <p:cNvGrpSpPr/>
        <p:nvPr/>
      </p:nvGrpSpPr>
      <p:grpSpPr>
        <a:xfrm>
          <a:off x="0" y="0"/>
          <a:ext cx="0" cy="0"/>
          <a:chOff x="0" y="0"/>
          <a:chExt cx="0" cy="0"/>
        </a:xfrm>
      </p:grpSpPr>
      <p:grpSp>
        <p:nvGrpSpPr>
          <p:cNvPr id="403" name="Google Shape;403;p13"/>
          <p:cNvGrpSpPr/>
          <p:nvPr/>
        </p:nvGrpSpPr>
        <p:grpSpPr>
          <a:xfrm>
            <a:off x="-54500" y="2918637"/>
            <a:ext cx="12245912" cy="3938882"/>
            <a:chOff x="4435" y="7748593"/>
            <a:chExt cx="12182563" cy="5161009"/>
          </a:xfrm>
        </p:grpSpPr>
        <p:sp>
          <p:nvSpPr>
            <p:cNvPr id="404" name="Google Shape;404;p1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6" name="Google Shape;436;p13"/>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37" name="Google Shape;437;p13"/>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438" name="Google Shape;438;p13"/>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39" name="Google Shape;439;p13"/>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40" name="Google Shape;440;p13"/>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441" name="Google Shape;441;p13"/>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42" name="Google Shape;442;p13"/>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43" name="Google Shape;443;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444" name="Shape 444"/>
        <p:cNvGrpSpPr/>
        <p:nvPr/>
      </p:nvGrpSpPr>
      <p:grpSpPr>
        <a:xfrm>
          <a:off x="0" y="0"/>
          <a:ext cx="0" cy="0"/>
          <a:chOff x="0" y="0"/>
          <a:chExt cx="0" cy="0"/>
        </a:xfrm>
      </p:grpSpPr>
      <p:sp>
        <p:nvSpPr>
          <p:cNvPr id="445" name="Google Shape;445;p14"/>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6" name="Google Shape;446;p14"/>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7" name="Google Shape;447;p14"/>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8" name="Google Shape;448;p14"/>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9" name="Google Shape;449;p14"/>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50" name="Google Shape;450;p14"/>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51" name="Google Shape;451;p14"/>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52" name="Google Shape;452;p14"/>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3" name="Google Shape;453;p14"/>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4" name="Google Shape;454;p14"/>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5" name="Google Shape;455;p14"/>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6" name="Google Shape;456;p14"/>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7" name="Google Shape;457;p14"/>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grpSp>
        <p:nvGrpSpPr>
          <p:cNvPr id="458" name="Google Shape;458;p14"/>
          <p:cNvGrpSpPr/>
          <p:nvPr/>
        </p:nvGrpSpPr>
        <p:grpSpPr>
          <a:xfrm rot="10800000">
            <a:off x="-54500" y="2918637"/>
            <a:ext cx="12245912" cy="3938882"/>
            <a:chOff x="4435" y="7748593"/>
            <a:chExt cx="12182563" cy="5161009"/>
          </a:xfrm>
        </p:grpSpPr>
        <p:sp>
          <p:nvSpPr>
            <p:cNvPr id="459" name="Google Shape;459;p1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1" name="Google Shape;491;p1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492" name="Shape 492"/>
        <p:cNvGrpSpPr/>
        <p:nvPr/>
      </p:nvGrpSpPr>
      <p:grpSpPr>
        <a:xfrm>
          <a:off x="0" y="0"/>
          <a:ext cx="0" cy="0"/>
          <a:chOff x="0" y="0"/>
          <a:chExt cx="0" cy="0"/>
        </a:xfrm>
      </p:grpSpPr>
      <p:grpSp>
        <p:nvGrpSpPr>
          <p:cNvPr id="493" name="Google Shape;493;p15"/>
          <p:cNvGrpSpPr/>
          <p:nvPr/>
        </p:nvGrpSpPr>
        <p:grpSpPr>
          <a:xfrm>
            <a:off x="-54500" y="2918637"/>
            <a:ext cx="12245912" cy="3938882"/>
            <a:chOff x="4435" y="7748593"/>
            <a:chExt cx="12182563" cy="5161009"/>
          </a:xfrm>
        </p:grpSpPr>
        <p:sp>
          <p:nvSpPr>
            <p:cNvPr id="494" name="Google Shape;494;p1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6" name="Google Shape;526;p15"/>
          <p:cNvSpPr txBox="1"/>
          <p:nvPr>
            <p:ph idx="1" type="subTitle"/>
          </p:nvPr>
        </p:nvSpPr>
        <p:spPr>
          <a:xfrm>
            <a:off x="8378500"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27" name="Google Shape;527;p15"/>
          <p:cNvSpPr txBox="1"/>
          <p:nvPr>
            <p:ph idx="2" type="subTitle"/>
          </p:nvPr>
        </p:nvSpPr>
        <p:spPr>
          <a:xfrm>
            <a:off x="8378500"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28" name="Google Shape;528;p1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29" name="Google Shape;529;p15"/>
          <p:cNvSpPr txBox="1"/>
          <p:nvPr>
            <p:ph idx="3" type="body"/>
          </p:nvPr>
        </p:nvSpPr>
        <p:spPr>
          <a:xfrm>
            <a:off x="8378500"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530" name="Google Shape;530;p15"/>
          <p:cNvSpPr txBox="1"/>
          <p:nvPr>
            <p:ph idx="4" type="body"/>
          </p:nvPr>
        </p:nvSpPr>
        <p:spPr>
          <a:xfrm>
            <a:off x="8378500"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531" name="Google Shape;531;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532"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6" name="Google Shape;566;p16"/>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7" name="Google Shape;567;p16"/>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8" name="Google Shape;568;p16"/>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9" name="Google Shape;569;p16"/>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70" name="Google Shape;570;p16"/>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71" name="Google Shape;571;p16"/>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72" name="Google Shape;572;p16"/>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573" name="Google Shape;573;p16"/>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4" name="Google Shape;574;p16"/>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5" name="Google Shape;575;p16"/>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6" name="Google Shape;576;p16"/>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7" name="Google Shape;577;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578" name="Shape 578"/>
        <p:cNvGrpSpPr/>
        <p:nvPr/>
      </p:nvGrpSpPr>
      <p:grpSpPr>
        <a:xfrm>
          <a:off x="0" y="0"/>
          <a:ext cx="0" cy="0"/>
          <a:chOff x="0" y="0"/>
          <a:chExt cx="0" cy="0"/>
        </a:xfrm>
      </p:grpSpPr>
      <p:sp>
        <p:nvSpPr>
          <p:cNvPr id="579" name="Google Shape;579;p17"/>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80" name="Google Shape;580;p17"/>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grpSp>
        <p:nvGrpSpPr>
          <p:cNvPr id="581" name="Google Shape;581;p17"/>
          <p:cNvGrpSpPr/>
          <p:nvPr/>
        </p:nvGrpSpPr>
        <p:grpSpPr>
          <a:xfrm>
            <a:off x="-54500" y="2918637"/>
            <a:ext cx="12245912" cy="3938882"/>
            <a:chOff x="4435" y="7748593"/>
            <a:chExt cx="12182563" cy="5161009"/>
          </a:xfrm>
        </p:grpSpPr>
        <p:sp>
          <p:nvSpPr>
            <p:cNvPr id="582" name="Google Shape;582;p1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14" name="Google Shape;614;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615" name="Shape 615"/>
        <p:cNvGrpSpPr/>
        <p:nvPr/>
      </p:nvGrpSpPr>
      <p:grpSpPr>
        <a:xfrm>
          <a:off x="0" y="0"/>
          <a:ext cx="0" cy="0"/>
          <a:chOff x="0" y="0"/>
          <a:chExt cx="0" cy="0"/>
        </a:xfrm>
      </p:grpSpPr>
      <p:sp>
        <p:nvSpPr>
          <p:cNvPr id="616" name="Google Shape;616;p18"/>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17" name="Google Shape;617;p18"/>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grpSp>
        <p:nvGrpSpPr>
          <p:cNvPr id="618" name="Google Shape;618;p18"/>
          <p:cNvGrpSpPr/>
          <p:nvPr/>
        </p:nvGrpSpPr>
        <p:grpSpPr>
          <a:xfrm>
            <a:off x="-54500" y="2918637"/>
            <a:ext cx="12245912" cy="3938882"/>
            <a:chOff x="4435" y="7748593"/>
            <a:chExt cx="12182563" cy="5161009"/>
          </a:xfrm>
        </p:grpSpPr>
        <p:sp>
          <p:nvSpPr>
            <p:cNvPr id="619" name="Google Shape;619;p1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1" name="Google Shape;651;p1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1 Credits">
  <p:cSld name="CUSTOM_16_1">
    <p:bg>
      <p:bgPr>
        <a:gradFill>
          <a:gsLst>
            <a:gs pos="0">
              <a:schemeClr val="accent1"/>
            </a:gs>
            <a:gs pos="100000">
              <a:schemeClr val="accent2"/>
            </a:gs>
          </a:gsLst>
          <a:lin ang="2698631" scaled="0"/>
        </a:gradFill>
      </p:bgPr>
    </p:bg>
    <p:spTree>
      <p:nvGrpSpPr>
        <p:cNvPr id="652" name="Shape 652"/>
        <p:cNvGrpSpPr/>
        <p:nvPr/>
      </p:nvGrpSpPr>
      <p:grpSpPr>
        <a:xfrm>
          <a:off x="0" y="0"/>
          <a:ext cx="0" cy="0"/>
          <a:chOff x="0" y="0"/>
          <a:chExt cx="0" cy="0"/>
        </a:xfrm>
      </p:grpSpPr>
      <p:sp>
        <p:nvSpPr>
          <p:cNvPr id="653" name="Google Shape;653;p19"/>
          <p:cNvSpPr txBox="1"/>
          <p:nvPr>
            <p:ph type="title"/>
          </p:nvPr>
        </p:nvSpPr>
        <p:spPr>
          <a:xfrm>
            <a:off x="858975" y="1150325"/>
            <a:ext cx="10356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54" name="Google Shape;654;p19"/>
          <p:cNvSpPr txBox="1"/>
          <p:nvPr>
            <p:ph idx="1" type="body"/>
          </p:nvPr>
        </p:nvSpPr>
        <p:spPr>
          <a:xfrm>
            <a:off x="859161" y="2150975"/>
            <a:ext cx="10356000" cy="31068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Clr>
                <a:schemeClr val="dk1"/>
              </a:buClr>
              <a:buSzPts val="1900"/>
              <a:buChar char="●"/>
              <a:defRPr>
                <a:solidFill>
                  <a:schemeClr val="dk1"/>
                </a:solidFill>
              </a:defRPr>
            </a:lvl1pPr>
            <a:lvl2pPr indent="-349250" lvl="1" marL="914400" rtl="0">
              <a:spcBef>
                <a:spcPts val="2100"/>
              </a:spcBef>
              <a:spcAft>
                <a:spcPts val="0"/>
              </a:spcAft>
              <a:buClr>
                <a:schemeClr val="dk1"/>
              </a:buClr>
              <a:buSzPts val="1900"/>
              <a:buChar char="○"/>
              <a:defRPr>
                <a:solidFill>
                  <a:schemeClr val="dk1"/>
                </a:solidFill>
              </a:defRPr>
            </a:lvl2pPr>
            <a:lvl3pPr indent="-349250" lvl="2" marL="1371600" rtl="0">
              <a:spcBef>
                <a:spcPts val="2100"/>
              </a:spcBef>
              <a:spcAft>
                <a:spcPts val="0"/>
              </a:spcAft>
              <a:buClr>
                <a:schemeClr val="dk1"/>
              </a:buClr>
              <a:buSzPts val="1900"/>
              <a:buChar char="■"/>
              <a:defRPr>
                <a:solidFill>
                  <a:schemeClr val="dk1"/>
                </a:solidFill>
              </a:defRPr>
            </a:lvl3pPr>
            <a:lvl4pPr indent="-349250" lvl="3" marL="1828800" rtl="0">
              <a:spcBef>
                <a:spcPts val="2100"/>
              </a:spcBef>
              <a:spcAft>
                <a:spcPts val="0"/>
              </a:spcAft>
              <a:buClr>
                <a:schemeClr val="dk1"/>
              </a:buClr>
              <a:buSzPts val="1900"/>
              <a:buChar char="●"/>
              <a:defRPr>
                <a:solidFill>
                  <a:schemeClr val="dk1"/>
                </a:solidFill>
              </a:defRPr>
            </a:lvl4pPr>
            <a:lvl5pPr indent="-349250" lvl="4" marL="2286000" rtl="0">
              <a:spcBef>
                <a:spcPts val="2100"/>
              </a:spcBef>
              <a:spcAft>
                <a:spcPts val="0"/>
              </a:spcAft>
              <a:buClr>
                <a:schemeClr val="dk1"/>
              </a:buClr>
              <a:buSzPts val="1900"/>
              <a:buChar char="○"/>
              <a:defRPr>
                <a:solidFill>
                  <a:schemeClr val="dk1"/>
                </a:solidFill>
              </a:defRPr>
            </a:lvl5pPr>
            <a:lvl6pPr indent="-349250" lvl="5" marL="2743200" rtl="0">
              <a:spcBef>
                <a:spcPts val="2100"/>
              </a:spcBef>
              <a:spcAft>
                <a:spcPts val="0"/>
              </a:spcAft>
              <a:buClr>
                <a:schemeClr val="dk1"/>
              </a:buClr>
              <a:buSzPts val="1900"/>
              <a:buChar char="■"/>
              <a:defRPr>
                <a:solidFill>
                  <a:schemeClr val="dk1"/>
                </a:solidFill>
              </a:defRPr>
            </a:lvl6pPr>
            <a:lvl7pPr indent="-349250" lvl="6" marL="3200400" rtl="0">
              <a:spcBef>
                <a:spcPts val="2100"/>
              </a:spcBef>
              <a:spcAft>
                <a:spcPts val="0"/>
              </a:spcAft>
              <a:buClr>
                <a:schemeClr val="dk1"/>
              </a:buClr>
              <a:buSzPts val="1900"/>
              <a:buChar char="●"/>
              <a:defRPr>
                <a:solidFill>
                  <a:schemeClr val="dk1"/>
                </a:solidFill>
              </a:defRPr>
            </a:lvl7pPr>
            <a:lvl8pPr indent="-349250" lvl="7" marL="3657600" rtl="0">
              <a:spcBef>
                <a:spcPts val="2100"/>
              </a:spcBef>
              <a:spcAft>
                <a:spcPts val="0"/>
              </a:spcAft>
              <a:buClr>
                <a:schemeClr val="dk1"/>
              </a:buClr>
              <a:buSzPts val="1900"/>
              <a:buChar char="○"/>
              <a:defRPr>
                <a:solidFill>
                  <a:schemeClr val="dk1"/>
                </a:solidFill>
              </a:defRPr>
            </a:lvl8pPr>
            <a:lvl9pPr indent="-349250" lvl="8" marL="4114800" rtl="0">
              <a:spcBef>
                <a:spcPts val="2100"/>
              </a:spcBef>
              <a:spcAft>
                <a:spcPts val="2100"/>
              </a:spcAft>
              <a:buClr>
                <a:schemeClr val="dk1"/>
              </a:buClr>
              <a:buSzPts val="1900"/>
              <a:buChar char="■"/>
              <a:defRPr>
                <a:solidFill>
                  <a:schemeClr val="dk1"/>
                </a:solidFill>
              </a:defRPr>
            </a:lvl9pPr>
          </a:lstStyle>
          <a:p/>
        </p:txBody>
      </p:sp>
      <p:grpSp>
        <p:nvGrpSpPr>
          <p:cNvPr id="655" name="Google Shape;655;p19"/>
          <p:cNvGrpSpPr/>
          <p:nvPr/>
        </p:nvGrpSpPr>
        <p:grpSpPr>
          <a:xfrm>
            <a:off x="-130700" y="3234091"/>
            <a:ext cx="12322662" cy="3624061"/>
            <a:chOff x="4435" y="7748593"/>
            <a:chExt cx="12182563" cy="5161009"/>
          </a:xfrm>
        </p:grpSpPr>
        <p:sp>
          <p:nvSpPr>
            <p:cNvPr id="656" name="Google Shape;656;p1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8" name="Google Shape;688;p1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689"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3" name="Google Shape;723;p20"/>
          <p:cNvSpPr txBox="1"/>
          <p:nvPr>
            <p:ph idx="1" type="subTitle"/>
          </p:nvPr>
        </p:nvSpPr>
        <p:spPr>
          <a:xfrm>
            <a:off x="4918475" y="2716900"/>
            <a:ext cx="55815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2100"/>
              <a:buNone/>
              <a:defRPr b="1" sz="2100"/>
            </a:lvl1pPr>
            <a:lvl2pPr lvl="1" rtl="0" algn="r">
              <a:spcBef>
                <a:spcPts val="2100"/>
              </a:spcBef>
              <a:spcAft>
                <a:spcPts val="0"/>
              </a:spcAft>
              <a:buSzPts val="2100"/>
              <a:buNone/>
              <a:defRPr b="1" sz="2100"/>
            </a:lvl2pPr>
            <a:lvl3pPr lvl="2" rtl="0" algn="r">
              <a:spcBef>
                <a:spcPts val="2100"/>
              </a:spcBef>
              <a:spcAft>
                <a:spcPts val="0"/>
              </a:spcAft>
              <a:buSzPts val="2100"/>
              <a:buNone/>
              <a:defRPr b="1" sz="2100"/>
            </a:lvl3pPr>
            <a:lvl4pPr lvl="3" rtl="0" algn="r">
              <a:spcBef>
                <a:spcPts val="2100"/>
              </a:spcBef>
              <a:spcAft>
                <a:spcPts val="0"/>
              </a:spcAft>
              <a:buSzPts val="2100"/>
              <a:buNone/>
              <a:defRPr b="1" sz="2100"/>
            </a:lvl4pPr>
            <a:lvl5pPr lvl="4" rtl="0" algn="r">
              <a:spcBef>
                <a:spcPts val="2100"/>
              </a:spcBef>
              <a:spcAft>
                <a:spcPts val="0"/>
              </a:spcAft>
              <a:buSzPts val="2100"/>
              <a:buNone/>
              <a:defRPr b="1" sz="2100"/>
            </a:lvl5pPr>
            <a:lvl6pPr lvl="5" rtl="0" algn="r">
              <a:spcBef>
                <a:spcPts val="2100"/>
              </a:spcBef>
              <a:spcAft>
                <a:spcPts val="0"/>
              </a:spcAft>
              <a:buSzPts val="2100"/>
              <a:buNone/>
              <a:defRPr b="1" sz="2100"/>
            </a:lvl6pPr>
            <a:lvl7pPr lvl="6" rtl="0" algn="r">
              <a:spcBef>
                <a:spcPts val="2100"/>
              </a:spcBef>
              <a:spcAft>
                <a:spcPts val="0"/>
              </a:spcAft>
              <a:buSzPts val="2100"/>
              <a:buNone/>
              <a:defRPr b="1" sz="2100"/>
            </a:lvl7pPr>
            <a:lvl8pPr lvl="7" rtl="0" algn="r">
              <a:spcBef>
                <a:spcPts val="2100"/>
              </a:spcBef>
              <a:spcAft>
                <a:spcPts val="0"/>
              </a:spcAft>
              <a:buSzPts val="2100"/>
              <a:buNone/>
              <a:defRPr b="1" sz="2100"/>
            </a:lvl8pPr>
            <a:lvl9pPr lvl="8" rtl="0" algn="r">
              <a:spcBef>
                <a:spcPts val="2100"/>
              </a:spcBef>
              <a:spcAft>
                <a:spcPts val="2100"/>
              </a:spcAft>
              <a:buSzPts val="2100"/>
              <a:buNone/>
              <a:defRPr b="1" sz="2100"/>
            </a:lvl9pPr>
          </a:lstStyle>
          <a:p/>
        </p:txBody>
      </p:sp>
      <p:sp>
        <p:nvSpPr>
          <p:cNvPr id="724" name="Google Shape;724;p20"/>
          <p:cNvSpPr txBox="1"/>
          <p:nvPr>
            <p:ph type="title"/>
          </p:nvPr>
        </p:nvSpPr>
        <p:spPr>
          <a:xfrm>
            <a:off x="4918475" y="1784050"/>
            <a:ext cx="5581500" cy="763500"/>
          </a:xfrm>
          <a:prstGeom prst="rect">
            <a:avLst/>
          </a:prstGeom>
        </p:spPr>
        <p:txBody>
          <a:bodyPr anchorCtr="0" anchor="b"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725" name="Google Shape;725;p20"/>
          <p:cNvSpPr txBox="1"/>
          <p:nvPr>
            <p:ph idx="2" type="body"/>
          </p:nvPr>
        </p:nvSpPr>
        <p:spPr>
          <a:xfrm>
            <a:off x="4918525" y="3581700"/>
            <a:ext cx="5581500" cy="1341600"/>
          </a:xfrm>
          <a:prstGeom prst="rect">
            <a:avLst/>
          </a:prstGeom>
        </p:spPr>
        <p:txBody>
          <a:bodyPr anchorCtr="0" anchor="t" bIns="121900" lIns="121900" spcFirstLastPara="1" rIns="121900" wrap="square" tIns="121900">
            <a:noAutofit/>
          </a:bodyPr>
          <a:lstStyle>
            <a:lvl1pPr indent="-349250" lvl="0" marL="457200" algn="r">
              <a:lnSpc>
                <a:spcPct val="100000"/>
              </a:lnSpc>
              <a:spcBef>
                <a:spcPts val="0"/>
              </a:spcBef>
              <a:spcAft>
                <a:spcPts val="0"/>
              </a:spcAft>
              <a:buSzPts val="1900"/>
              <a:buChar char="●"/>
              <a:defRPr/>
            </a:lvl1pPr>
            <a:lvl2pPr indent="-349250" lvl="1" marL="914400" algn="r">
              <a:lnSpc>
                <a:spcPct val="100000"/>
              </a:lnSpc>
              <a:spcBef>
                <a:spcPts val="0"/>
              </a:spcBef>
              <a:spcAft>
                <a:spcPts val="0"/>
              </a:spcAft>
              <a:buSzPts val="1900"/>
              <a:buChar char="○"/>
              <a:defRPr/>
            </a:lvl2pPr>
            <a:lvl3pPr indent="-349250" lvl="2" marL="1371600" algn="r">
              <a:lnSpc>
                <a:spcPct val="100000"/>
              </a:lnSpc>
              <a:spcBef>
                <a:spcPts val="0"/>
              </a:spcBef>
              <a:spcAft>
                <a:spcPts val="0"/>
              </a:spcAft>
              <a:buSzPts val="1900"/>
              <a:buChar char="■"/>
              <a:defRPr/>
            </a:lvl3pPr>
            <a:lvl4pPr indent="-349250" lvl="3" marL="1828800" algn="r">
              <a:lnSpc>
                <a:spcPct val="100000"/>
              </a:lnSpc>
              <a:spcBef>
                <a:spcPts val="0"/>
              </a:spcBef>
              <a:spcAft>
                <a:spcPts val="0"/>
              </a:spcAft>
              <a:buSzPts val="1900"/>
              <a:buChar char="●"/>
              <a:defRPr/>
            </a:lvl4pPr>
            <a:lvl5pPr indent="-349250" lvl="4" marL="2286000" algn="r">
              <a:lnSpc>
                <a:spcPct val="100000"/>
              </a:lnSpc>
              <a:spcBef>
                <a:spcPts val="0"/>
              </a:spcBef>
              <a:spcAft>
                <a:spcPts val="0"/>
              </a:spcAft>
              <a:buSzPts val="1900"/>
              <a:buChar char="○"/>
              <a:defRPr/>
            </a:lvl5pPr>
            <a:lvl6pPr indent="-349250" lvl="5" marL="2743200" algn="r">
              <a:lnSpc>
                <a:spcPct val="100000"/>
              </a:lnSpc>
              <a:spcBef>
                <a:spcPts val="0"/>
              </a:spcBef>
              <a:spcAft>
                <a:spcPts val="0"/>
              </a:spcAft>
              <a:buSzPts val="1900"/>
              <a:buChar char="■"/>
              <a:defRPr/>
            </a:lvl6pPr>
            <a:lvl7pPr indent="-349250" lvl="6" marL="3200400" algn="r">
              <a:lnSpc>
                <a:spcPct val="100000"/>
              </a:lnSpc>
              <a:spcBef>
                <a:spcPts val="0"/>
              </a:spcBef>
              <a:spcAft>
                <a:spcPts val="0"/>
              </a:spcAft>
              <a:buSzPts val="1900"/>
              <a:buChar char="●"/>
              <a:defRPr/>
            </a:lvl7pPr>
            <a:lvl8pPr indent="-349250" lvl="7" marL="3657600" algn="r">
              <a:lnSpc>
                <a:spcPct val="100000"/>
              </a:lnSpc>
              <a:spcBef>
                <a:spcPts val="0"/>
              </a:spcBef>
              <a:spcAft>
                <a:spcPts val="0"/>
              </a:spcAft>
              <a:buSzPts val="1900"/>
              <a:buChar char="○"/>
              <a:defRPr/>
            </a:lvl8pPr>
            <a:lvl9pPr indent="-349250" lvl="8" marL="4114800" algn="r">
              <a:lnSpc>
                <a:spcPct val="100000"/>
              </a:lnSpc>
              <a:spcBef>
                <a:spcPts val="0"/>
              </a:spcBef>
              <a:spcAft>
                <a:spcPts val="0"/>
              </a:spcAft>
              <a:buSzPts val="1900"/>
              <a:buChar char="■"/>
              <a:defRPr/>
            </a:lvl9pPr>
          </a:lstStyle>
          <a:p/>
        </p:txBody>
      </p:sp>
      <p:sp>
        <p:nvSpPr>
          <p:cNvPr id="726" name="Google Shape;726;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6" name="Shape 46"/>
        <p:cNvGrpSpPr/>
        <p:nvPr/>
      </p:nvGrpSpPr>
      <p:grpSpPr>
        <a:xfrm>
          <a:off x="0" y="0"/>
          <a:ext cx="0" cy="0"/>
          <a:chOff x="0" y="0"/>
          <a:chExt cx="0" cy="0"/>
        </a:xfrm>
      </p:grpSpPr>
      <p:sp>
        <p:nvSpPr>
          <p:cNvPr id="47" name="Google Shape;47;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48" name="Google Shape;48;p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727" name="Shape 727"/>
        <p:cNvGrpSpPr/>
        <p:nvPr/>
      </p:nvGrpSpPr>
      <p:grpSpPr>
        <a:xfrm>
          <a:off x="0" y="0"/>
          <a:ext cx="0" cy="0"/>
          <a:chOff x="0" y="0"/>
          <a:chExt cx="0" cy="0"/>
        </a:xfrm>
      </p:grpSpPr>
      <p:grpSp>
        <p:nvGrpSpPr>
          <p:cNvPr id="728" name="Google Shape;728;p21"/>
          <p:cNvGrpSpPr/>
          <p:nvPr/>
        </p:nvGrpSpPr>
        <p:grpSpPr>
          <a:xfrm>
            <a:off x="0" y="0"/>
            <a:ext cx="12192000" cy="6858000"/>
            <a:chOff x="0" y="0"/>
            <a:chExt cx="12192000" cy="6858000"/>
          </a:xfrm>
        </p:grpSpPr>
        <p:sp>
          <p:nvSpPr>
            <p:cNvPr id="729" name="Google Shape;729;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731" name="Google Shape;731;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732" name="Google Shape;732;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733" name="Google Shape;733;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734" name="Google Shape;734;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735" name="Google Shape;735;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736" name="Google Shape;736;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737" name="Google Shape;737;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49"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3" name="Google Shape;83;p4"/>
          <p:cNvSpPr txBox="1"/>
          <p:nvPr>
            <p:ph type="title"/>
          </p:nvPr>
        </p:nvSpPr>
        <p:spPr>
          <a:xfrm>
            <a:off x="6072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4" name="Google Shape;84;p4"/>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85" name="Google Shape;85;p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6"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0" name="Google Shape;120;p5"/>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21" name="Google Shape;121;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2" name="Google Shape;122;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3" name="Google Shape;123;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4" name="Google Shape;124;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5" name="Google Shape;125;p5"/>
          <p:cNvSpPr txBox="1"/>
          <p:nvPr>
            <p:ph idx="5" type="title"/>
          </p:nvPr>
        </p:nvSpPr>
        <p:spPr>
          <a:xfrm>
            <a:off x="720400"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6" name="Google Shape;126;p5"/>
          <p:cNvSpPr txBox="1"/>
          <p:nvPr>
            <p:ph idx="6" type="title"/>
          </p:nvPr>
        </p:nvSpPr>
        <p:spPr>
          <a:xfrm>
            <a:off x="4678325"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7" name="Google Shape;127;p5"/>
          <p:cNvSpPr txBox="1"/>
          <p:nvPr>
            <p:ph idx="7" type="title"/>
          </p:nvPr>
        </p:nvSpPr>
        <p:spPr>
          <a:xfrm>
            <a:off x="720400"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8" name="Google Shape;128;p5"/>
          <p:cNvSpPr txBox="1"/>
          <p:nvPr>
            <p:ph idx="8" type="title"/>
          </p:nvPr>
        </p:nvSpPr>
        <p:spPr>
          <a:xfrm>
            <a:off x="4678325"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9" name="Google Shape;129;p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30" name="Shape 130"/>
        <p:cNvGrpSpPr/>
        <p:nvPr/>
      </p:nvGrpSpPr>
      <p:grpSpPr>
        <a:xfrm>
          <a:off x="0" y="0"/>
          <a:ext cx="0" cy="0"/>
          <a:chOff x="0" y="0"/>
          <a:chExt cx="0" cy="0"/>
        </a:xfrm>
      </p:grpSpPr>
      <p:sp>
        <p:nvSpPr>
          <p:cNvPr id="131" name="Google Shape;131;p6"/>
          <p:cNvSpPr txBox="1"/>
          <p:nvPr>
            <p:ph idx="1" type="body"/>
          </p:nvPr>
        </p:nvSpPr>
        <p:spPr>
          <a:xfrm>
            <a:off x="4386975" y="2965625"/>
            <a:ext cx="7389300" cy="2075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32" name="Google Shape;132;p6"/>
          <p:cNvSpPr txBox="1"/>
          <p:nvPr>
            <p:ph type="title"/>
          </p:nvPr>
        </p:nvSpPr>
        <p:spPr>
          <a:xfrm>
            <a:off x="4386975" y="2041175"/>
            <a:ext cx="7389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6" name="Google Shape;166;p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67"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1" name="Google Shape;201;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02" name="Google Shape;202;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03" name="Google Shape;203;p7"/>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4" name="Google Shape;204;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05" name="Google Shape;205;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06" name="Google Shape;206;p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07"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1" name="Google Shape;241;p8"/>
          <p:cNvSpPr txBox="1"/>
          <p:nvPr>
            <p:ph idx="1" type="subTitle"/>
          </p:nvPr>
        </p:nvSpPr>
        <p:spPr>
          <a:xfrm>
            <a:off x="2474965" y="2530200"/>
            <a:ext cx="729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42" name="Google Shape;242;p8"/>
          <p:cNvSpPr txBox="1"/>
          <p:nvPr>
            <p:ph type="title"/>
          </p:nvPr>
        </p:nvSpPr>
        <p:spPr>
          <a:xfrm>
            <a:off x="2425525" y="1099400"/>
            <a:ext cx="729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43" name="Google Shape;243;p8"/>
          <p:cNvSpPr txBox="1"/>
          <p:nvPr>
            <p:ph idx="2" type="body"/>
          </p:nvPr>
        </p:nvSpPr>
        <p:spPr>
          <a:xfrm>
            <a:off x="2474975" y="3190375"/>
            <a:ext cx="7291500" cy="26466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44" name="Google Shape;244;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45"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9" name="Google Shape;279;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80" name="Google Shape;280;p9"/>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281" name="Google Shape;281;p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282" name="Shape 282"/>
        <p:cNvGrpSpPr/>
        <p:nvPr/>
      </p:nvGrpSpPr>
      <p:grpSpPr>
        <a:xfrm>
          <a:off x="0" y="0"/>
          <a:ext cx="0" cy="0"/>
          <a:chOff x="0" y="0"/>
          <a:chExt cx="0" cy="0"/>
        </a:xfrm>
      </p:grpSpPr>
      <p:grpSp>
        <p:nvGrpSpPr>
          <p:cNvPr id="283" name="Google Shape;283;p10"/>
          <p:cNvGrpSpPr/>
          <p:nvPr/>
        </p:nvGrpSpPr>
        <p:grpSpPr>
          <a:xfrm>
            <a:off x="-54500" y="2918637"/>
            <a:ext cx="12245912" cy="3938882"/>
            <a:chOff x="4435" y="7748593"/>
            <a:chExt cx="12182563" cy="5161009"/>
          </a:xfrm>
        </p:grpSpPr>
        <p:sp>
          <p:nvSpPr>
            <p:cNvPr id="284" name="Google Shape;284;p1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6" name="Google Shape;316;p10"/>
          <p:cNvSpPr txBox="1"/>
          <p:nvPr>
            <p:ph type="title"/>
          </p:nvPr>
        </p:nvSpPr>
        <p:spPr>
          <a:xfrm>
            <a:off x="548200" y="1992075"/>
            <a:ext cx="11095500" cy="3160800"/>
          </a:xfrm>
          <a:prstGeom prst="rect">
            <a:avLst/>
          </a:prstGeom>
        </p:spPr>
        <p:txBody>
          <a:bodyPr anchorCtr="0" anchor="b" bIns="121900" lIns="121900" spcFirstLastPara="1" rIns="121900" wrap="square" tIns="12190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sp>
        <p:nvSpPr>
          <p:cNvPr id="317" name="Google Shape;317;p1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50000">
              <a:srgbClr val="292929"/>
            </a:gs>
            <a:gs pos="100000">
              <a:srgbClr val="010101"/>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2"/>
          <p:cNvSpPr/>
          <p:nvPr/>
        </p:nvSpPr>
        <p:spPr>
          <a:xfrm>
            <a:off x="1336750" y="4323400"/>
            <a:ext cx="56841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txBox="1"/>
          <p:nvPr>
            <p:ph idx="1" type="subTitle"/>
          </p:nvPr>
        </p:nvSpPr>
        <p:spPr>
          <a:xfrm>
            <a:off x="1336750" y="4420150"/>
            <a:ext cx="6292800" cy="4419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en"/>
              <a:t>By Karan Shrivastava and Alexander Krajewski</a:t>
            </a:r>
            <a:endParaRPr/>
          </a:p>
        </p:txBody>
      </p:sp>
      <p:sp>
        <p:nvSpPr>
          <p:cNvPr id="744" name="Google Shape;744;p22"/>
          <p:cNvSpPr/>
          <p:nvPr/>
        </p:nvSpPr>
        <p:spPr>
          <a:xfrm>
            <a:off x="1407563" y="2194500"/>
            <a:ext cx="1739126" cy="607486"/>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ARA</a:t>
            </a:r>
          </a:p>
        </p:txBody>
      </p:sp>
      <p:sp>
        <p:nvSpPr>
          <p:cNvPr id="745" name="Google Shape;745;p22"/>
          <p:cNvSpPr/>
          <p:nvPr/>
        </p:nvSpPr>
        <p:spPr>
          <a:xfrm>
            <a:off x="1407563" y="3138450"/>
            <a:ext cx="9573005" cy="815767"/>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The AI Resume Analyst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31"/>
          <p:cNvSpPr/>
          <p:nvPr/>
        </p:nvSpPr>
        <p:spPr>
          <a:xfrm>
            <a:off x="914975" y="1933800"/>
            <a:ext cx="105519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Generating Cover Letter</a:t>
            </a:r>
            <a:endParaRPr/>
          </a:p>
        </p:txBody>
      </p:sp>
      <p:sp>
        <p:nvSpPr>
          <p:cNvPr id="845" name="Google Shape;845;p31"/>
          <p:cNvSpPr txBox="1"/>
          <p:nvPr>
            <p:ph idx="4" type="body"/>
          </p:nvPr>
        </p:nvSpPr>
        <p:spPr>
          <a:xfrm>
            <a:off x="6463996" y="3648100"/>
            <a:ext cx="4961100" cy="3118500"/>
          </a:xfrm>
          <a:prstGeom prst="rect">
            <a:avLst/>
          </a:prstGeom>
        </p:spPr>
        <p:txBody>
          <a:bodyPr anchorCtr="0" anchor="t" bIns="121900" lIns="121900" spcFirstLastPara="1" rIns="121900" wrap="square" tIns="121900">
            <a:noAutofit/>
          </a:bodyPr>
          <a:lstStyle/>
          <a:p>
            <a:pPr indent="-349250" lvl="0" marL="457200" rtl="0" algn="l">
              <a:lnSpc>
                <a:spcPct val="150000"/>
              </a:lnSpc>
              <a:spcBef>
                <a:spcPts val="0"/>
              </a:spcBef>
              <a:spcAft>
                <a:spcPts val="0"/>
              </a:spcAft>
              <a:buSzPts val="1900"/>
              <a:buChar char="●"/>
            </a:pPr>
            <a:r>
              <a:rPr lang="en"/>
              <a:t>Customization Options</a:t>
            </a:r>
            <a:endParaRPr/>
          </a:p>
          <a:p>
            <a:pPr indent="-349250" lvl="0" marL="457200" rtl="0" algn="l">
              <a:lnSpc>
                <a:spcPct val="150000"/>
              </a:lnSpc>
              <a:spcBef>
                <a:spcPts val="0"/>
              </a:spcBef>
              <a:spcAft>
                <a:spcPts val="0"/>
              </a:spcAft>
              <a:buSzPts val="1900"/>
              <a:buChar char="●"/>
            </a:pPr>
            <a:r>
              <a:rPr lang="en"/>
              <a:t>Time-Saving &amp; Consistency</a:t>
            </a:r>
            <a:endParaRPr/>
          </a:p>
          <a:p>
            <a:pPr indent="-349250" lvl="0" marL="457200" rtl="0" algn="l">
              <a:lnSpc>
                <a:spcPct val="150000"/>
              </a:lnSpc>
              <a:spcBef>
                <a:spcPts val="0"/>
              </a:spcBef>
              <a:spcAft>
                <a:spcPts val="0"/>
              </a:spcAft>
              <a:buSzPts val="1900"/>
              <a:buChar char="●"/>
            </a:pPr>
            <a:r>
              <a:rPr lang="en"/>
              <a:t>Versatile Application</a:t>
            </a:r>
            <a:endParaRPr/>
          </a:p>
          <a:p>
            <a:pPr indent="0" lvl="0" marL="0" rtl="0" algn="l">
              <a:lnSpc>
                <a:spcPct val="150000"/>
              </a:lnSpc>
              <a:spcBef>
                <a:spcPts val="2100"/>
              </a:spcBef>
              <a:spcAft>
                <a:spcPts val="2100"/>
              </a:spcAft>
              <a:buNone/>
            </a:pPr>
            <a:r>
              <a:t/>
            </a:r>
            <a:endParaRPr/>
          </a:p>
        </p:txBody>
      </p:sp>
      <p:sp>
        <p:nvSpPr>
          <p:cNvPr id="846" name="Google Shape;846;p31"/>
          <p:cNvSpPr txBox="1"/>
          <p:nvPr>
            <p:ph idx="3" type="body"/>
          </p:nvPr>
        </p:nvSpPr>
        <p:spPr>
          <a:xfrm>
            <a:off x="873500" y="3648100"/>
            <a:ext cx="4960800" cy="3118500"/>
          </a:xfrm>
          <a:prstGeom prst="rect">
            <a:avLst/>
          </a:prstGeom>
        </p:spPr>
        <p:txBody>
          <a:bodyPr anchorCtr="0" anchor="t" bIns="121900" lIns="121900" spcFirstLastPara="1" rIns="121900" wrap="square" tIns="121900">
            <a:noAutofit/>
          </a:bodyPr>
          <a:lstStyle/>
          <a:p>
            <a:pPr indent="-349250" lvl="0" marL="457200" rtl="0" algn="l">
              <a:lnSpc>
                <a:spcPct val="150000"/>
              </a:lnSpc>
              <a:spcBef>
                <a:spcPts val="0"/>
              </a:spcBef>
              <a:spcAft>
                <a:spcPts val="0"/>
              </a:spcAft>
              <a:buSzPts val="1900"/>
              <a:buChar char="●"/>
            </a:pPr>
            <a:r>
              <a:rPr lang="en"/>
              <a:t>Automated Resume Parser Features</a:t>
            </a:r>
            <a:endParaRPr/>
          </a:p>
          <a:p>
            <a:pPr indent="-349250" lvl="0" marL="457200" rtl="0" algn="l">
              <a:lnSpc>
                <a:spcPct val="150000"/>
              </a:lnSpc>
              <a:spcBef>
                <a:spcPts val="0"/>
              </a:spcBef>
              <a:spcAft>
                <a:spcPts val="0"/>
              </a:spcAft>
              <a:buSzPts val="1900"/>
              <a:buChar char="●"/>
            </a:pPr>
            <a:r>
              <a:rPr lang="en"/>
              <a:t>Dynamic Cover Letter Generation</a:t>
            </a:r>
            <a:endParaRPr/>
          </a:p>
          <a:p>
            <a:pPr indent="-349250" lvl="0" marL="457200" rtl="0" algn="l">
              <a:lnSpc>
                <a:spcPct val="150000"/>
              </a:lnSpc>
              <a:spcBef>
                <a:spcPts val="0"/>
              </a:spcBef>
              <a:spcAft>
                <a:spcPts val="0"/>
              </a:spcAft>
              <a:buSzPts val="1900"/>
              <a:buChar char="●"/>
            </a:pPr>
            <a:r>
              <a:rPr lang="en"/>
              <a:t>Utilized Components</a:t>
            </a:r>
            <a:endParaRPr/>
          </a:p>
          <a:p>
            <a:pPr indent="0" lvl="0" marL="0" rtl="0" algn="l">
              <a:spcBef>
                <a:spcPts val="2100"/>
              </a:spcBef>
              <a:spcAft>
                <a:spcPts val="0"/>
              </a:spcAft>
              <a:buClr>
                <a:schemeClr val="dk1"/>
              </a:buClr>
              <a:buSzPts val="1100"/>
              <a:buFont typeface="Arial"/>
              <a:buNone/>
            </a:pPr>
            <a:r>
              <a:t/>
            </a:r>
            <a:endParaRPr/>
          </a:p>
          <a:p>
            <a:pPr indent="0" lvl="0" marL="0" rtl="0" algn="l">
              <a:spcBef>
                <a:spcPts val="2100"/>
              </a:spcBef>
              <a:spcAft>
                <a:spcPts val="2100"/>
              </a:spcAft>
              <a:buNone/>
            </a:pPr>
            <a:r>
              <a:t/>
            </a:r>
            <a:endParaRPr/>
          </a:p>
        </p:txBody>
      </p:sp>
      <p:sp>
        <p:nvSpPr>
          <p:cNvPr id="847" name="Google Shape;847;p31"/>
          <p:cNvSpPr txBox="1"/>
          <p:nvPr>
            <p:ph idx="1" type="subTitle"/>
          </p:nvPr>
        </p:nvSpPr>
        <p:spPr>
          <a:xfrm>
            <a:off x="873360" y="1966175"/>
            <a:ext cx="49611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Ouuu fun stuff!</a:t>
            </a:r>
            <a:endParaRPr/>
          </a:p>
        </p:txBody>
      </p:sp>
      <p:sp>
        <p:nvSpPr>
          <p:cNvPr id="848" name="Google Shape;848;p31"/>
          <p:cNvSpPr txBox="1"/>
          <p:nvPr>
            <p:ph idx="2" type="subTitle"/>
          </p:nvPr>
        </p:nvSpPr>
        <p:spPr>
          <a:xfrm>
            <a:off x="6464155" y="1966175"/>
            <a:ext cx="49608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M A G I 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32"/>
          <p:cNvSpPr/>
          <p:nvPr/>
        </p:nvSpPr>
        <p:spPr>
          <a:xfrm>
            <a:off x="914975" y="1933800"/>
            <a:ext cx="105519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txBox="1"/>
          <p:nvPr>
            <p:ph type="title"/>
          </p:nvPr>
        </p:nvSpPr>
        <p:spPr>
          <a:xfrm>
            <a:off x="914975" y="2721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Leveraging NLP for Cover Letter </a:t>
            </a:r>
            <a:r>
              <a:rPr lang="en"/>
              <a:t>Personalization</a:t>
            </a:r>
            <a:endParaRPr/>
          </a:p>
        </p:txBody>
      </p:sp>
      <p:sp>
        <p:nvSpPr>
          <p:cNvPr id="855" name="Google Shape;855;p32"/>
          <p:cNvSpPr txBox="1"/>
          <p:nvPr>
            <p:ph idx="3" type="body"/>
          </p:nvPr>
        </p:nvSpPr>
        <p:spPr>
          <a:xfrm>
            <a:off x="873350" y="2903200"/>
            <a:ext cx="105519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1. Dynamic Content Generation</a:t>
            </a:r>
            <a:endParaRPr/>
          </a:p>
          <a:p>
            <a:pPr indent="0" lvl="0" marL="0" rtl="0" algn="l">
              <a:spcBef>
                <a:spcPts val="2100"/>
              </a:spcBef>
              <a:spcAft>
                <a:spcPts val="0"/>
              </a:spcAft>
              <a:buClr>
                <a:schemeClr val="dk1"/>
              </a:buClr>
              <a:buSzPts val="1100"/>
              <a:buFont typeface="Arial"/>
              <a:buNone/>
            </a:pPr>
            <a:r>
              <a:rPr lang="en"/>
              <a:t>2. Personalized Tailoring</a:t>
            </a:r>
            <a:endParaRPr/>
          </a:p>
          <a:p>
            <a:pPr indent="0" lvl="0" marL="0" rtl="0" algn="l">
              <a:spcBef>
                <a:spcPts val="2100"/>
              </a:spcBef>
              <a:spcAft>
                <a:spcPts val="0"/>
              </a:spcAft>
              <a:buClr>
                <a:schemeClr val="dk1"/>
              </a:buClr>
              <a:buSzPts val="1100"/>
              <a:buFont typeface="Arial"/>
              <a:buNone/>
            </a:pPr>
            <a:r>
              <a:rPr lang="en"/>
              <a:t>3. Compelling "Why Me?" Responses</a:t>
            </a:r>
            <a:endParaRPr/>
          </a:p>
          <a:p>
            <a:pPr indent="0" lvl="0" marL="0" rtl="0" algn="l">
              <a:spcBef>
                <a:spcPts val="2100"/>
              </a:spcBef>
              <a:spcAft>
                <a:spcPts val="0"/>
              </a:spcAft>
              <a:buClr>
                <a:schemeClr val="dk1"/>
              </a:buClr>
              <a:buSzPts val="1100"/>
              <a:buFont typeface="Arial"/>
              <a:buNone/>
            </a:pPr>
            <a:r>
              <a:rPr lang="en"/>
              <a:t>4. Streamlined Automation</a:t>
            </a:r>
            <a:endParaRPr/>
          </a:p>
          <a:p>
            <a:pPr indent="0" lvl="0" marL="0" rtl="0" algn="l">
              <a:spcBef>
                <a:spcPts val="2100"/>
              </a:spcBef>
              <a:spcAft>
                <a:spcPts val="0"/>
              </a:spcAft>
              <a:buClr>
                <a:schemeClr val="dk1"/>
              </a:buClr>
              <a:buSzPts val="1100"/>
              <a:buFont typeface="Arial"/>
              <a:buNone/>
            </a:pPr>
            <a:r>
              <a:rPr lang="en"/>
              <a:t>5. Optimized Content</a:t>
            </a:r>
            <a:endParaRPr/>
          </a:p>
          <a:p>
            <a:pPr indent="0" lvl="0" marL="0" rtl="0" algn="l">
              <a:spcBef>
                <a:spcPts val="2100"/>
              </a:spcBef>
              <a:spcAft>
                <a:spcPts val="2100"/>
              </a:spcAft>
              <a:buNone/>
            </a:pPr>
            <a:r>
              <a:t/>
            </a:r>
            <a:endParaRPr/>
          </a:p>
        </p:txBody>
      </p:sp>
      <p:sp>
        <p:nvSpPr>
          <p:cNvPr id="856" name="Google Shape;856;p32"/>
          <p:cNvSpPr txBox="1"/>
          <p:nvPr>
            <p:ph idx="1" type="subTitle"/>
          </p:nvPr>
        </p:nvSpPr>
        <p:spPr>
          <a:xfrm>
            <a:off x="873360" y="1966175"/>
            <a:ext cx="49611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NLP: Natural Language Processing</a:t>
            </a:r>
            <a:endParaRPr/>
          </a:p>
        </p:txBody>
      </p:sp>
      <p:sp>
        <p:nvSpPr>
          <p:cNvPr id="857" name="Google Shape;857;p32"/>
          <p:cNvSpPr txBox="1"/>
          <p:nvPr>
            <p:ph idx="2" type="subTitle"/>
          </p:nvPr>
        </p:nvSpPr>
        <p:spPr>
          <a:xfrm>
            <a:off x="6464155" y="1966175"/>
            <a:ext cx="49608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Faster and more efficient!</a:t>
            </a:r>
            <a:endParaRPr/>
          </a:p>
        </p:txBody>
      </p:sp>
      <p:pic>
        <p:nvPicPr>
          <p:cNvPr id="858" name="Google Shape;858;p32"/>
          <p:cNvPicPr preferRelativeResize="0"/>
          <p:nvPr/>
        </p:nvPicPr>
        <p:blipFill>
          <a:blip r:embed="rId3">
            <a:alphaModFix/>
          </a:blip>
          <a:stretch>
            <a:fillRect/>
          </a:stretch>
        </p:blipFill>
        <p:spPr>
          <a:xfrm>
            <a:off x="6096000" y="2840924"/>
            <a:ext cx="3378248" cy="1900276"/>
          </a:xfrm>
          <a:prstGeom prst="rect">
            <a:avLst/>
          </a:prstGeom>
          <a:noFill/>
          <a:ln>
            <a:noFill/>
          </a:ln>
        </p:spPr>
      </p:pic>
      <p:pic>
        <p:nvPicPr>
          <p:cNvPr id="859" name="Google Shape;859;p32"/>
          <p:cNvPicPr preferRelativeResize="0"/>
          <p:nvPr/>
        </p:nvPicPr>
        <p:blipFill>
          <a:blip r:embed="rId4">
            <a:alphaModFix/>
          </a:blip>
          <a:stretch>
            <a:fillRect/>
          </a:stretch>
        </p:blipFill>
        <p:spPr>
          <a:xfrm>
            <a:off x="7350549" y="5012925"/>
            <a:ext cx="4116326" cy="15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33"/>
          <p:cNvSpPr/>
          <p:nvPr/>
        </p:nvSpPr>
        <p:spPr>
          <a:xfrm>
            <a:off x="7049450" y="4809825"/>
            <a:ext cx="37908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7319600" y="2910625"/>
            <a:ext cx="32505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2082625" y="4809825"/>
            <a:ext cx="32505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2082625" y="2904825"/>
            <a:ext cx="32505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Handling errors?!</a:t>
            </a:r>
            <a:endParaRPr/>
          </a:p>
        </p:txBody>
      </p:sp>
      <p:sp>
        <p:nvSpPr>
          <p:cNvPr id="869" name="Google Shape;869;p33"/>
          <p:cNvSpPr txBox="1"/>
          <p:nvPr>
            <p:ph idx="1" type="subTitle"/>
          </p:nvPr>
        </p:nvSpPr>
        <p:spPr>
          <a:xfrm>
            <a:off x="1968850" y="2924875"/>
            <a:ext cx="32505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Data Variability</a:t>
            </a:r>
            <a:endParaRPr/>
          </a:p>
        </p:txBody>
      </p:sp>
      <p:sp>
        <p:nvSpPr>
          <p:cNvPr id="870" name="Google Shape;870;p33"/>
          <p:cNvSpPr txBox="1"/>
          <p:nvPr>
            <p:ph idx="2" type="subTitle"/>
          </p:nvPr>
        </p:nvSpPr>
        <p:spPr>
          <a:xfrm>
            <a:off x="7049450" y="4824075"/>
            <a:ext cx="37908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Structured Data Extraction</a:t>
            </a:r>
            <a:endParaRPr/>
          </a:p>
        </p:txBody>
      </p:sp>
      <p:sp>
        <p:nvSpPr>
          <p:cNvPr id="871" name="Google Shape;871;p33"/>
          <p:cNvSpPr txBox="1"/>
          <p:nvPr>
            <p:ph idx="3" type="subTitle"/>
          </p:nvPr>
        </p:nvSpPr>
        <p:spPr>
          <a:xfrm>
            <a:off x="7319612" y="2919080"/>
            <a:ext cx="32505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Ambiguity Resolution</a:t>
            </a:r>
            <a:endParaRPr/>
          </a:p>
        </p:txBody>
      </p:sp>
      <p:sp>
        <p:nvSpPr>
          <p:cNvPr id="872" name="Google Shape;872;p33"/>
          <p:cNvSpPr txBox="1"/>
          <p:nvPr>
            <p:ph idx="4" type="subTitle"/>
          </p:nvPr>
        </p:nvSpPr>
        <p:spPr>
          <a:xfrm>
            <a:off x="1968862" y="4824075"/>
            <a:ext cx="32505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Error Handling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34"/>
          <p:cNvSpPr/>
          <p:nvPr/>
        </p:nvSpPr>
        <p:spPr>
          <a:xfrm>
            <a:off x="1295850" y="4837375"/>
            <a:ext cx="40689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1295850" y="3237125"/>
            <a:ext cx="35787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1295850" y="1680950"/>
            <a:ext cx="25560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txBox="1"/>
          <p:nvPr>
            <p:ph type="title"/>
          </p:nvPr>
        </p:nvSpPr>
        <p:spPr>
          <a:xfrm>
            <a:off x="1299025" y="562525"/>
            <a:ext cx="9447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ARA’s Benefits</a:t>
            </a:r>
            <a:endParaRPr/>
          </a:p>
        </p:txBody>
      </p:sp>
      <p:sp>
        <p:nvSpPr>
          <p:cNvPr id="881" name="Google Shape;881;p34"/>
          <p:cNvSpPr txBox="1"/>
          <p:nvPr>
            <p:ph idx="1" type="subTitle"/>
          </p:nvPr>
        </p:nvSpPr>
        <p:spPr>
          <a:xfrm>
            <a:off x="1449001" y="1709425"/>
            <a:ext cx="24030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Efficient</a:t>
            </a:r>
            <a:r>
              <a:rPr lang="en"/>
              <a:t> Applying</a:t>
            </a:r>
            <a:endParaRPr/>
          </a:p>
        </p:txBody>
      </p:sp>
      <p:sp>
        <p:nvSpPr>
          <p:cNvPr id="882" name="Google Shape;882;p34"/>
          <p:cNvSpPr txBox="1"/>
          <p:nvPr>
            <p:ph idx="5" type="body"/>
          </p:nvPr>
        </p:nvSpPr>
        <p:spPr>
          <a:xfrm>
            <a:off x="1448250" y="3893238"/>
            <a:ext cx="94464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Check if a resume is ATS compatible, a more </a:t>
            </a:r>
            <a:r>
              <a:rPr lang="en"/>
              <a:t>compliant</a:t>
            </a:r>
            <a:r>
              <a:rPr lang="en"/>
              <a:t> resume leads to more calls and more interview </a:t>
            </a:r>
            <a:r>
              <a:rPr lang="en"/>
              <a:t>opportunities.</a:t>
            </a:r>
            <a:endParaRPr/>
          </a:p>
          <a:p>
            <a:pPr indent="0" lvl="0" marL="0" rtl="0" algn="l">
              <a:spcBef>
                <a:spcPts val="2100"/>
              </a:spcBef>
              <a:spcAft>
                <a:spcPts val="0"/>
              </a:spcAft>
              <a:buNone/>
            </a:pPr>
            <a:r>
              <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
        <p:nvSpPr>
          <p:cNvPr id="883" name="Google Shape;883;p34"/>
          <p:cNvSpPr txBox="1"/>
          <p:nvPr>
            <p:ph idx="2" type="subTitle"/>
          </p:nvPr>
        </p:nvSpPr>
        <p:spPr>
          <a:xfrm>
            <a:off x="1448254" y="3314325"/>
            <a:ext cx="60450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ATS Compatibility Checker</a:t>
            </a:r>
            <a:endParaRPr/>
          </a:p>
        </p:txBody>
      </p:sp>
      <p:sp>
        <p:nvSpPr>
          <p:cNvPr id="884" name="Google Shape;884;p34"/>
          <p:cNvSpPr txBox="1"/>
          <p:nvPr>
            <p:ph idx="6" type="body"/>
          </p:nvPr>
        </p:nvSpPr>
        <p:spPr>
          <a:xfrm>
            <a:off x="1448250" y="5484900"/>
            <a:ext cx="94479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Generate professional cover letters in seconds. Stand out to employers and apply to more jobs.</a:t>
            </a:r>
            <a:endParaRPr/>
          </a:p>
        </p:txBody>
      </p:sp>
      <p:sp>
        <p:nvSpPr>
          <p:cNvPr id="885" name="Google Shape;885;p34"/>
          <p:cNvSpPr txBox="1"/>
          <p:nvPr>
            <p:ph idx="3" type="subTitle"/>
          </p:nvPr>
        </p:nvSpPr>
        <p:spPr>
          <a:xfrm>
            <a:off x="1448256" y="4919200"/>
            <a:ext cx="4297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Fast Personalized Cover Letters</a:t>
            </a:r>
            <a:endParaRPr/>
          </a:p>
        </p:txBody>
      </p:sp>
      <p:sp>
        <p:nvSpPr>
          <p:cNvPr id="886" name="Google Shape;886;p34"/>
          <p:cNvSpPr txBox="1"/>
          <p:nvPr>
            <p:ph idx="4" type="body"/>
          </p:nvPr>
        </p:nvSpPr>
        <p:spPr>
          <a:xfrm>
            <a:off x="1448900" y="2299775"/>
            <a:ext cx="94464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A candidate can use ARA to apply to multiple positions in a fraction of the time it takes to apply to one.</a:t>
            </a:r>
            <a:endParaRPr/>
          </a:p>
          <a:p>
            <a:pPr indent="0" lvl="0" marL="0" rtl="0" algn="l">
              <a:spcBef>
                <a:spcPts val="2100"/>
              </a:spcBef>
              <a:spcAft>
                <a:spcPts val="0"/>
              </a:spcAft>
              <a:buClr>
                <a:schemeClr val="dk1"/>
              </a:buClr>
              <a:buSzPts val="1100"/>
              <a:buFont typeface="Arial"/>
              <a:buNone/>
            </a:pPr>
            <a:r>
              <a:t/>
            </a:r>
            <a:endParaRPr/>
          </a:p>
          <a:p>
            <a:pPr indent="0" lvl="0" marL="0" rtl="0" algn="l">
              <a:spcBef>
                <a:spcPts val="2100"/>
              </a:spcBef>
              <a:spcAft>
                <a:spcPts val="21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35"/>
          <p:cNvSpPr/>
          <p:nvPr/>
        </p:nvSpPr>
        <p:spPr>
          <a:xfrm>
            <a:off x="1189201" y="3078925"/>
            <a:ext cx="26586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4766701" y="3078925"/>
            <a:ext cx="26586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a:off x="8237551" y="3078925"/>
            <a:ext cx="26586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txBox="1"/>
          <p:nvPr>
            <p:ph idx="1" type="subTitle"/>
          </p:nvPr>
        </p:nvSpPr>
        <p:spPr>
          <a:xfrm>
            <a:off x="1490600" y="3093175"/>
            <a:ext cx="20664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Erika</a:t>
            </a:r>
            <a:endParaRPr/>
          </a:p>
        </p:txBody>
      </p:sp>
      <p:sp>
        <p:nvSpPr>
          <p:cNvPr id="895" name="Google Shape;895;p35"/>
          <p:cNvSpPr txBox="1"/>
          <p:nvPr>
            <p:ph type="title"/>
          </p:nvPr>
        </p:nvSpPr>
        <p:spPr>
          <a:xfrm>
            <a:off x="1257650" y="10292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Use Cases</a:t>
            </a:r>
            <a:endParaRPr/>
          </a:p>
        </p:txBody>
      </p:sp>
      <p:sp>
        <p:nvSpPr>
          <p:cNvPr id="896" name="Google Shape;896;p35"/>
          <p:cNvSpPr txBox="1"/>
          <p:nvPr>
            <p:ph idx="2" type="subTitle"/>
          </p:nvPr>
        </p:nvSpPr>
        <p:spPr>
          <a:xfrm>
            <a:off x="5098850" y="3093175"/>
            <a:ext cx="20250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John</a:t>
            </a:r>
            <a:endParaRPr/>
          </a:p>
        </p:txBody>
      </p:sp>
      <p:sp>
        <p:nvSpPr>
          <p:cNvPr id="897" name="Google Shape;897;p35"/>
          <p:cNvSpPr txBox="1"/>
          <p:nvPr>
            <p:ph idx="3" type="subTitle"/>
          </p:nvPr>
        </p:nvSpPr>
        <p:spPr>
          <a:xfrm>
            <a:off x="8675100" y="3093175"/>
            <a:ext cx="17838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Marie</a:t>
            </a:r>
            <a:endParaRPr/>
          </a:p>
        </p:txBody>
      </p:sp>
      <p:sp>
        <p:nvSpPr>
          <p:cNvPr id="898" name="Google Shape;898;p35"/>
          <p:cNvSpPr txBox="1"/>
          <p:nvPr>
            <p:ph idx="4" type="body"/>
          </p:nvPr>
        </p:nvSpPr>
        <p:spPr>
          <a:xfrm>
            <a:off x="1189050" y="3759725"/>
            <a:ext cx="2767500" cy="2017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Erika is a student in a masters program looking to reenter the </a:t>
            </a:r>
            <a:r>
              <a:rPr lang="en"/>
              <a:t>workforce</a:t>
            </a:r>
            <a:r>
              <a:rPr lang="en"/>
              <a:t>. After updating her resume she </a:t>
            </a:r>
            <a:r>
              <a:rPr lang="en"/>
              <a:t>isn't</a:t>
            </a:r>
            <a:r>
              <a:rPr lang="en"/>
              <a:t> getting as many interview </a:t>
            </a:r>
            <a:r>
              <a:rPr lang="en"/>
              <a:t>opportunities</a:t>
            </a:r>
            <a:r>
              <a:rPr lang="en"/>
              <a:t> as </a:t>
            </a:r>
            <a:r>
              <a:rPr lang="en"/>
              <a:t>expected.</a:t>
            </a:r>
            <a:endParaRPr/>
          </a:p>
        </p:txBody>
      </p:sp>
      <p:sp>
        <p:nvSpPr>
          <p:cNvPr id="899" name="Google Shape;899;p35"/>
          <p:cNvSpPr txBox="1"/>
          <p:nvPr>
            <p:ph idx="5" type="body"/>
          </p:nvPr>
        </p:nvSpPr>
        <p:spPr>
          <a:xfrm>
            <a:off x="4713300" y="3748308"/>
            <a:ext cx="2658900" cy="2709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John is an </a:t>
            </a:r>
            <a:r>
              <a:rPr lang="en"/>
              <a:t>experienced professional with work experience in many different fields. It takes a lot of time to write cover letters catered to each position especially as someone who was diagnosed with Carpal Tunnel Syndrome.</a:t>
            </a:r>
            <a:endParaRPr/>
          </a:p>
        </p:txBody>
      </p:sp>
      <p:sp>
        <p:nvSpPr>
          <p:cNvPr id="900" name="Google Shape;900;p35"/>
          <p:cNvSpPr txBox="1"/>
          <p:nvPr>
            <p:ph idx="6" type="body"/>
          </p:nvPr>
        </p:nvSpPr>
        <p:spPr>
          <a:xfrm>
            <a:off x="8237550" y="3735094"/>
            <a:ext cx="2658900" cy="3078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Marie is a busy undergrad who is looking forward to graduation but </a:t>
            </a:r>
            <a:r>
              <a:rPr lang="en"/>
              <a:t>doesn't</a:t>
            </a:r>
            <a:r>
              <a:rPr lang="en"/>
              <a:t> have much time to sit down for hours tirelessly applying to jobs that all ask the same questions.</a:t>
            </a:r>
            <a:endParaRPr/>
          </a:p>
        </p:txBody>
      </p:sp>
      <p:sp>
        <p:nvSpPr>
          <p:cNvPr id="901" name="Google Shape;901;p35"/>
          <p:cNvSpPr/>
          <p:nvPr/>
        </p:nvSpPr>
        <p:spPr>
          <a:xfrm>
            <a:off x="1626601" y="1086029"/>
            <a:ext cx="1783800" cy="1783800"/>
          </a:xfrm>
          <a:prstGeom prst="ellipse">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5150851" y="1080775"/>
            <a:ext cx="1783800" cy="1783800"/>
          </a:xfrm>
          <a:prstGeom prst="ellipse">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8675100" y="1119384"/>
            <a:ext cx="1783800" cy="1783800"/>
          </a:xfrm>
          <a:prstGeom prst="ellipse">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4" name="Google Shape;904;p35"/>
          <p:cNvPicPr preferRelativeResize="0"/>
          <p:nvPr/>
        </p:nvPicPr>
        <p:blipFill rotWithShape="1">
          <a:blip r:embed="rId3">
            <a:alphaModFix/>
          </a:blip>
          <a:srcRect b="61743" l="33004" r="25212" t="8689"/>
          <a:stretch/>
        </p:blipFill>
        <p:spPr>
          <a:xfrm>
            <a:off x="1630801" y="1082875"/>
            <a:ext cx="1779600" cy="1779600"/>
          </a:xfrm>
          <a:prstGeom prst="ellipse">
            <a:avLst/>
          </a:prstGeom>
          <a:noFill/>
          <a:ln>
            <a:noFill/>
          </a:ln>
        </p:spPr>
      </p:pic>
      <p:pic>
        <p:nvPicPr>
          <p:cNvPr id="905" name="Google Shape;905;p35"/>
          <p:cNvPicPr preferRelativeResize="0"/>
          <p:nvPr/>
        </p:nvPicPr>
        <p:blipFill rotWithShape="1">
          <a:blip r:embed="rId4">
            <a:alphaModFix/>
          </a:blip>
          <a:srcRect b="14540" l="32897" r="25727" t="19488"/>
          <a:stretch/>
        </p:blipFill>
        <p:spPr>
          <a:xfrm>
            <a:off x="5152951" y="1095493"/>
            <a:ext cx="1779600" cy="1779600"/>
          </a:xfrm>
          <a:prstGeom prst="ellipse">
            <a:avLst/>
          </a:prstGeom>
          <a:noFill/>
          <a:ln>
            <a:noFill/>
          </a:ln>
        </p:spPr>
      </p:pic>
      <p:pic>
        <p:nvPicPr>
          <p:cNvPr id="906" name="Google Shape;906;p35"/>
          <p:cNvPicPr preferRelativeResize="0"/>
          <p:nvPr/>
        </p:nvPicPr>
        <p:blipFill rotWithShape="1">
          <a:blip r:embed="rId5">
            <a:alphaModFix/>
          </a:blip>
          <a:srcRect b="50920" l="24173" r="0" t="0"/>
          <a:stretch/>
        </p:blipFill>
        <p:spPr>
          <a:xfrm>
            <a:off x="8677200" y="1108876"/>
            <a:ext cx="1779600" cy="17796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36"/>
          <p:cNvSpPr/>
          <p:nvPr/>
        </p:nvSpPr>
        <p:spPr>
          <a:xfrm>
            <a:off x="415600" y="2301750"/>
            <a:ext cx="19977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2756350" y="3444750"/>
            <a:ext cx="19977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5097100" y="2301750"/>
            <a:ext cx="19977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7437850" y="3444750"/>
            <a:ext cx="19977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9778600" y="2301750"/>
            <a:ext cx="19977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txBox="1"/>
          <p:nvPr>
            <p:ph type="title"/>
          </p:nvPr>
        </p:nvSpPr>
        <p:spPr>
          <a:xfrm>
            <a:off x="415600" y="8219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So what does the future hold? 👀</a:t>
            </a:r>
            <a:endParaRPr/>
          </a:p>
        </p:txBody>
      </p:sp>
      <p:sp>
        <p:nvSpPr>
          <p:cNvPr id="917" name="Google Shape;917;p36"/>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June 2024</a:t>
            </a:r>
            <a:endParaRPr/>
          </a:p>
        </p:txBody>
      </p:sp>
      <p:sp>
        <p:nvSpPr>
          <p:cNvPr id="918" name="Google Shape;918;p36"/>
          <p:cNvSpPr txBox="1"/>
          <p:nvPr>
            <p:ph idx="7" type="body"/>
          </p:nvPr>
        </p:nvSpPr>
        <p:spPr>
          <a:xfrm>
            <a:off x="2775375" y="4381625"/>
            <a:ext cx="1997700" cy="16053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a:t>Enhanced NLP Models.</a:t>
            </a:r>
            <a:endParaRPr/>
          </a:p>
          <a:p>
            <a:pPr indent="-330200" lvl="0" marL="457200" rtl="0" algn="l">
              <a:spcBef>
                <a:spcPts val="0"/>
              </a:spcBef>
              <a:spcAft>
                <a:spcPts val="0"/>
              </a:spcAft>
              <a:buSzPts val="1600"/>
              <a:buChar char="●"/>
            </a:pPr>
            <a:r>
              <a:rPr lang="en"/>
              <a:t>Multilingual Support</a:t>
            </a:r>
            <a:endParaRPr/>
          </a:p>
        </p:txBody>
      </p:sp>
      <p:sp>
        <p:nvSpPr>
          <p:cNvPr id="919" name="Google Shape;919;p36"/>
          <p:cNvSpPr txBox="1"/>
          <p:nvPr>
            <p:ph idx="2" type="subTitle"/>
          </p:nvPr>
        </p:nvSpPr>
        <p:spPr>
          <a:xfrm>
            <a:off x="2775377" y="3459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Oct 2024</a:t>
            </a:r>
            <a:endParaRPr/>
          </a:p>
        </p:txBody>
      </p:sp>
      <p:sp>
        <p:nvSpPr>
          <p:cNvPr id="920" name="Google Shape;920;p36"/>
          <p:cNvSpPr txBox="1"/>
          <p:nvPr>
            <p:ph idx="8" type="body"/>
          </p:nvPr>
        </p:nvSpPr>
        <p:spPr>
          <a:xfrm>
            <a:off x="5135150" y="3238625"/>
            <a:ext cx="1997700" cy="16053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a:t>Customizable Parsing</a:t>
            </a:r>
            <a:endParaRPr/>
          </a:p>
        </p:txBody>
      </p:sp>
      <p:sp>
        <p:nvSpPr>
          <p:cNvPr id="921" name="Google Shape;921;p36"/>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Dec 2024</a:t>
            </a:r>
            <a:endParaRPr/>
          </a:p>
        </p:txBody>
      </p:sp>
      <p:sp>
        <p:nvSpPr>
          <p:cNvPr id="922" name="Google Shape;922;p36"/>
          <p:cNvSpPr txBox="1"/>
          <p:nvPr>
            <p:ph idx="9" type="body"/>
          </p:nvPr>
        </p:nvSpPr>
        <p:spPr>
          <a:xfrm>
            <a:off x="7494925" y="4381625"/>
            <a:ext cx="1997700" cy="16053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a:t>Tips and Tricks</a:t>
            </a:r>
            <a:endParaRPr/>
          </a:p>
          <a:p>
            <a:pPr indent="-330200" lvl="0" marL="457200" rtl="0" algn="l">
              <a:spcBef>
                <a:spcPts val="0"/>
              </a:spcBef>
              <a:spcAft>
                <a:spcPts val="0"/>
              </a:spcAft>
              <a:buSzPts val="1600"/>
              <a:buChar char="●"/>
            </a:pPr>
            <a:r>
              <a:rPr lang="en"/>
              <a:t>Rewrite Functionality</a:t>
            </a:r>
            <a:endParaRPr/>
          </a:p>
        </p:txBody>
      </p:sp>
      <p:sp>
        <p:nvSpPr>
          <p:cNvPr id="923" name="Google Shape;923;p36"/>
          <p:cNvSpPr txBox="1"/>
          <p:nvPr>
            <p:ph idx="4" type="subTitle"/>
          </p:nvPr>
        </p:nvSpPr>
        <p:spPr>
          <a:xfrm>
            <a:off x="7494930" y="34855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March 2025</a:t>
            </a:r>
            <a:endParaRPr/>
          </a:p>
        </p:txBody>
      </p:sp>
      <p:sp>
        <p:nvSpPr>
          <p:cNvPr id="924" name="Google Shape;924;p36"/>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April 2025</a:t>
            </a:r>
            <a:endParaRPr/>
          </a:p>
        </p:txBody>
      </p:sp>
      <p:sp>
        <p:nvSpPr>
          <p:cNvPr id="925" name="Google Shape;925;p36"/>
          <p:cNvSpPr txBox="1"/>
          <p:nvPr>
            <p:ph idx="6" type="body"/>
          </p:nvPr>
        </p:nvSpPr>
        <p:spPr>
          <a:xfrm>
            <a:off x="415600" y="3238625"/>
            <a:ext cx="1997700" cy="16053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a:t>User Feedback Integration.</a:t>
            </a:r>
            <a:endParaRPr/>
          </a:p>
          <a:p>
            <a:pPr indent="-330200" lvl="0" marL="457200" rtl="0" algn="l">
              <a:spcBef>
                <a:spcPts val="0"/>
              </a:spcBef>
              <a:spcAft>
                <a:spcPts val="0"/>
              </a:spcAft>
              <a:buSzPts val="1600"/>
              <a:buChar char="●"/>
            </a:pPr>
            <a:r>
              <a:rPr lang="en"/>
              <a:t>Regular Updates</a:t>
            </a:r>
            <a:endParaRPr/>
          </a:p>
        </p:txBody>
      </p:sp>
      <p:sp>
        <p:nvSpPr>
          <p:cNvPr id="926" name="Google Shape;926;p36"/>
          <p:cNvSpPr txBox="1"/>
          <p:nvPr>
            <p:ph idx="13" type="body"/>
          </p:nvPr>
        </p:nvSpPr>
        <p:spPr>
          <a:xfrm>
            <a:off x="9854700" y="3238625"/>
            <a:ext cx="1997700" cy="1605300"/>
          </a:xfrm>
          <a:prstGeom prst="rect">
            <a:avLst/>
          </a:prstGeom>
        </p:spPr>
        <p:txBody>
          <a:bodyPr anchorCtr="0" anchor="t" bIns="121900" lIns="121900" spcFirstLastPara="1" rIns="121900" wrap="square" tIns="121900">
            <a:noAutofit/>
          </a:bodyPr>
          <a:lstStyle/>
          <a:p>
            <a:pPr indent="-330200" lvl="0" marL="457200" rtl="0" algn="l">
              <a:spcBef>
                <a:spcPts val="0"/>
              </a:spcBef>
              <a:spcAft>
                <a:spcPts val="0"/>
              </a:spcAft>
              <a:buSzPts val="1600"/>
              <a:buChar char="●"/>
            </a:pPr>
            <a:r>
              <a:rPr lang="en"/>
              <a:t>Expanding into other utilities.</a:t>
            </a:r>
            <a:endParaRPr/>
          </a:p>
        </p:txBody>
      </p:sp>
      <p:cxnSp>
        <p:nvCxnSpPr>
          <p:cNvPr id="927" name="Google Shape;927;p36"/>
          <p:cNvCxnSpPr/>
          <p:nvPr/>
        </p:nvCxnSpPr>
        <p:spPr>
          <a:xfrm>
            <a:off x="440350" y="3178725"/>
            <a:ext cx="11352600" cy="0"/>
          </a:xfrm>
          <a:prstGeom prst="straightConnector1">
            <a:avLst/>
          </a:prstGeom>
          <a:noFill/>
          <a:ln cap="rnd" cmpd="sng" w="19050">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37"/>
          <p:cNvSpPr txBox="1"/>
          <p:nvPr>
            <p:ph type="title"/>
          </p:nvPr>
        </p:nvSpPr>
        <p:spPr>
          <a:xfrm>
            <a:off x="287825" y="1388675"/>
            <a:ext cx="6052500" cy="13248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Conclusion</a:t>
            </a:r>
            <a:endParaRPr/>
          </a:p>
        </p:txBody>
      </p:sp>
      <p:sp>
        <p:nvSpPr>
          <p:cNvPr id="933" name="Google Shape;933;p37"/>
          <p:cNvSpPr txBox="1"/>
          <p:nvPr>
            <p:ph idx="1" type="body"/>
          </p:nvPr>
        </p:nvSpPr>
        <p:spPr>
          <a:xfrm>
            <a:off x="1319675" y="2708400"/>
            <a:ext cx="5322600" cy="1441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ARA could be a huge time saver to a notoriously tedious process. The ability to apply to 10 times as many jobs with high quality cover letters and stand out resumes cuts down time between employment, improves efficiently, and saves resources. </a:t>
            </a:r>
            <a:endParaRPr/>
          </a:p>
          <a:p>
            <a:pPr indent="0" lvl="0" marL="0" rtl="0" algn="r">
              <a:spcBef>
                <a:spcPts val="2100"/>
              </a:spcBef>
              <a:spcAft>
                <a:spcPts val="2100"/>
              </a:spcAft>
              <a:buNone/>
            </a:pPr>
            <a:r>
              <a:t/>
            </a:r>
            <a:endParaRPr/>
          </a:p>
        </p:txBody>
      </p:sp>
      <p:pic>
        <p:nvPicPr>
          <p:cNvPr id="934" name="Google Shape;934;p37"/>
          <p:cNvPicPr preferRelativeResize="0"/>
          <p:nvPr/>
        </p:nvPicPr>
        <p:blipFill rotWithShape="1">
          <a:blip r:embed="rId3">
            <a:alphaModFix/>
          </a:blip>
          <a:srcRect b="0" l="5931" r="5939" t="0"/>
          <a:stretch/>
        </p:blipFill>
        <p:spPr>
          <a:xfrm>
            <a:off x="6513575" y="1675750"/>
            <a:ext cx="5322600" cy="3506400"/>
          </a:xfrm>
          <a:prstGeom prst="roundRect">
            <a:avLst>
              <a:gd fmla="val 0" name="adj"/>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38"/>
          <p:cNvSpPr/>
          <p:nvPr/>
        </p:nvSpPr>
        <p:spPr>
          <a:xfrm>
            <a:off x="1282329" y="2149398"/>
            <a:ext cx="5646806" cy="964043"/>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Questions</a:t>
            </a:r>
          </a:p>
        </p:txBody>
      </p:sp>
      <p:sp>
        <p:nvSpPr>
          <p:cNvPr id="940" name="Google Shape;940;p38"/>
          <p:cNvSpPr/>
          <p:nvPr/>
        </p:nvSpPr>
        <p:spPr>
          <a:xfrm>
            <a:off x="1212304" y="3363173"/>
            <a:ext cx="5907730" cy="835889"/>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&amp; Answers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3"/>
          <p:cNvSpPr txBox="1"/>
          <p:nvPr>
            <p:ph type="title"/>
          </p:nvPr>
        </p:nvSpPr>
        <p:spPr>
          <a:xfrm>
            <a:off x="5435527" y="1932050"/>
            <a:ext cx="5754600" cy="13248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Hey y’all!</a:t>
            </a:r>
            <a:endParaRPr/>
          </a:p>
        </p:txBody>
      </p:sp>
      <p:sp>
        <p:nvSpPr>
          <p:cNvPr id="751" name="Google Shape;751;p23"/>
          <p:cNvSpPr txBox="1"/>
          <p:nvPr>
            <p:ph idx="1" type="body"/>
          </p:nvPr>
        </p:nvSpPr>
        <p:spPr>
          <a:xfrm>
            <a:off x="5435500" y="3336350"/>
            <a:ext cx="6203700" cy="22359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We’re Alex and Karan!</a:t>
            </a:r>
            <a:endParaRPr/>
          </a:p>
          <a:p>
            <a:pPr indent="0" lvl="0" marL="0" rtl="0" algn="r">
              <a:spcBef>
                <a:spcPts val="2100"/>
              </a:spcBef>
              <a:spcAft>
                <a:spcPts val="2100"/>
              </a:spcAft>
              <a:buNone/>
            </a:pPr>
            <a:r>
              <a:rPr lang="en"/>
              <a:t>We’re 2 Software engineers in the making with a keen interest in AI and Cloud computing. We are partners on this project and great friends in real life!</a:t>
            </a:r>
            <a:endParaRPr/>
          </a:p>
        </p:txBody>
      </p:sp>
      <p:pic>
        <p:nvPicPr>
          <p:cNvPr id="752" name="Google Shape;752;p23"/>
          <p:cNvPicPr preferRelativeResize="0"/>
          <p:nvPr/>
        </p:nvPicPr>
        <p:blipFill rotWithShape="1">
          <a:blip r:embed="rId3">
            <a:alphaModFix/>
          </a:blip>
          <a:srcRect b="89" l="0" r="0" t="89"/>
          <a:stretch/>
        </p:blipFill>
        <p:spPr>
          <a:xfrm>
            <a:off x="899150" y="566762"/>
            <a:ext cx="4369952" cy="5724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24"/>
          <p:cNvSpPr txBox="1"/>
          <p:nvPr>
            <p:ph idx="1" type="body"/>
          </p:nvPr>
        </p:nvSpPr>
        <p:spPr>
          <a:xfrm>
            <a:off x="5241300" y="3202825"/>
            <a:ext cx="5678100" cy="1939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The current job market.</a:t>
            </a:r>
            <a:endParaRPr/>
          </a:p>
          <a:p>
            <a:pPr indent="-349250" lvl="0" marL="457200" rtl="0" algn="l">
              <a:spcBef>
                <a:spcPts val="0"/>
              </a:spcBef>
              <a:spcAft>
                <a:spcPts val="0"/>
              </a:spcAft>
              <a:buSzPts val="1900"/>
              <a:buChar char="●"/>
            </a:pPr>
            <a:r>
              <a:rPr lang="en"/>
              <a:t>How Resumes make or break a deal.</a:t>
            </a:r>
            <a:endParaRPr/>
          </a:p>
          <a:p>
            <a:pPr indent="-349250" lvl="0" marL="457200" rtl="0" algn="l">
              <a:spcBef>
                <a:spcPts val="0"/>
              </a:spcBef>
              <a:spcAft>
                <a:spcPts val="0"/>
              </a:spcAft>
              <a:buSzPts val="1900"/>
              <a:buChar char="●"/>
            </a:pPr>
            <a:r>
              <a:rPr lang="en"/>
              <a:t>7 seconds, can you </a:t>
            </a:r>
            <a:r>
              <a:rPr lang="en"/>
              <a:t>catch the attention?</a:t>
            </a:r>
            <a:endParaRPr/>
          </a:p>
          <a:p>
            <a:pPr indent="-349250" lvl="0" marL="457200" rtl="0" algn="l">
              <a:spcBef>
                <a:spcPts val="0"/>
              </a:spcBef>
              <a:spcAft>
                <a:spcPts val="0"/>
              </a:spcAft>
              <a:buSzPts val="1900"/>
              <a:buChar char="●"/>
            </a:pPr>
            <a:r>
              <a:rPr lang="en"/>
              <a:t>How AI can help?</a:t>
            </a:r>
            <a:endParaRPr/>
          </a:p>
          <a:p>
            <a:pPr indent="-349250" lvl="0" marL="457200" rtl="0" algn="l">
              <a:spcBef>
                <a:spcPts val="0"/>
              </a:spcBef>
              <a:spcAft>
                <a:spcPts val="0"/>
              </a:spcAft>
              <a:buSzPts val="1900"/>
              <a:buChar char="●"/>
            </a:pPr>
            <a:r>
              <a:rPr lang="en"/>
              <a:t>How we can help?</a:t>
            </a:r>
            <a:endParaRPr/>
          </a:p>
        </p:txBody>
      </p:sp>
      <p:sp>
        <p:nvSpPr>
          <p:cNvPr id="758" name="Google Shape;758;p24"/>
          <p:cNvSpPr txBox="1"/>
          <p:nvPr>
            <p:ph type="title"/>
          </p:nvPr>
        </p:nvSpPr>
        <p:spPr>
          <a:xfrm>
            <a:off x="5241300" y="1580088"/>
            <a:ext cx="5235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Introduction: </a:t>
            </a:r>
            <a:endParaRPr/>
          </a:p>
        </p:txBody>
      </p:sp>
      <p:sp>
        <p:nvSpPr>
          <p:cNvPr id="759" name="Google Shape;759;p24"/>
          <p:cNvSpPr/>
          <p:nvPr/>
        </p:nvSpPr>
        <p:spPr>
          <a:xfrm>
            <a:off x="1272599" y="1845362"/>
            <a:ext cx="3538025" cy="2719275"/>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01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25"/>
          <p:cNvSpPr/>
          <p:nvPr/>
        </p:nvSpPr>
        <p:spPr>
          <a:xfrm>
            <a:off x="1398150" y="2673475"/>
            <a:ext cx="13053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txBox="1"/>
          <p:nvPr>
            <p:ph type="title"/>
          </p:nvPr>
        </p:nvSpPr>
        <p:spPr>
          <a:xfrm>
            <a:off x="1263900" y="1202863"/>
            <a:ext cx="729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Potential Problems</a:t>
            </a:r>
            <a:endParaRPr/>
          </a:p>
        </p:txBody>
      </p:sp>
      <p:sp>
        <p:nvSpPr>
          <p:cNvPr id="766" name="Google Shape;766;p25"/>
          <p:cNvSpPr txBox="1"/>
          <p:nvPr>
            <p:ph idx="1" type="subTitle"/>
          </p:nvPr>
        </p:nvSpPr>
        <p:spPr>
          <a:xfrm>
            <a:off x="1542000" y="2687650"/>
            <a:ext cx="1161300" cy="545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uh oh…</a:t>
            </a:r>
            <a:endParaRPr/>
          </a:p>
        </p:txBody>
      </p:sp>
      <p:sp>
        <p:nvSpPr>
          <p:cNvPr id="767" name="Google Shape;767;p25"/>
          <p:cNvSpPr txBox="1"/>
          <p:nvPr>
            <p:ph idx="2" type="body"/>
          </p:nvPr>
        </p:nvSpPr>
        <p:spPr>
          <a:xfrm>
            <a:off x="1313350" y="3674850"/>
            <a:ext cx="9068400" cy="2786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Differences in Resumes and different </a:t>
            </a:r>
            <a:r>
              <a:rPr lang="en"/>
              <a:t>layouts</a:t>
            </a:r>
            <a:r>
              <a:rPr lang="en"/>
              <a:t> and </a:t>
            </a:r>
            <a:r>
              <a:rPr lang="en"/>
              <a:t>formats.</a:t>
            </a:r>
            <a:endParaRPr/>
          </a:p>
          <a:p>
            <a:pPr indent="0" lvl="0" marL="0" rtl="0" algn="l">
              <a:spcBef>
                <a:spcPts val="2100"/>
              </a:spcBef>
              <a:spcAft>
                <a:spcPts val="0"/>
              </a:spcAft>
              <a:buNone/>
            </a:pPr>
            <a:r>
              <a:rPr lang="en"/>
              <a:t>Various different types of questions by employers posing a repetitive chore.</a:t>
            </a:r>
            <a:endParaRPr/>
          </a:p>
          <a:p>
            <a:pPr indent="0" lvl="0" marL="0" rtl="0" algn="l">
              <a:spcBef>
                <a:spcPts val="2100"/>
              </a:spcBef>
              <a:spcAft>
                <a:spcPts val="0"/>
              </a:spcAft>
              <a:buNone/>
            </a:pPr>
            <a:r>
              <a:rPr lang="en"/>
              <a:t>AI Hallucinations (AI daydreams too?)</a:t>
            </a:r>
            <a:endParaRPr/>
          </a:p>
          <a:p>
            <a:pPr indent="0" lvl="0" marL="0" rtl="0" algn="l">
              <a:spcBef>
                <a:spcPts val="2100"/>
              </a:spcBef>
              <a:spcAft>
                <a:spcPts val="2100"/>
              </a:spcAft>
              <a:buNone/>
            </a:pPr>
            <a:r>
              <a:rPr lang="en"/>
              <a:t>Typos and differences in terminology.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26"/>
          <p:cNvSpPr/>
          <p:nvPr/>
        </p:nvSpPr>
        <p:spPr>
          <a:xfrm>
            <a:off x="914975" y="1933800"/>
            <a:ext cx="105519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Project Overview</a:t>
            </a:r>
            <a:endParaRPr/>
          </a:p>
        </p:txBody>
      </p:sp>
      <p:sp>
        <p:nvSpPr>
          <p:cNvPr id="774" name="Google Shape;774;p26"/>
          <p:cNvSpPr txBox="1"/>
          <p:nvPr>
            <p:ph idx="4" type="body"/>
          </p:nvPr>
        </p:nvSpPr>
        <p:spPr>
          <a:xfrm>
            <a:off x="6464146" y="2891450"/>
            <a:ext cx="4961100" cy="3118500"/>
          </a:xfrm>
          <a:prstGeom prst="rect">
            <a:avLst/>
          </a:prstGeom>
        </p:spPr>
        <p:txBody>
          <a:bodyPr anchorCtr="0" anchor="t" bIns="121900" lIns="121900" spcFirstLastPara="1" rIns="121900" wrap="square" tIns="121900">
            <a:noAutofit/>
          </a:bodyPr>
          <a:lstStyle/>
          <a:p>
            <a:pPr indent="-349250" lvl="0" marL="457200" rtl="0" algn="l">
              <a:lnSpc>
                <a:spcPct val="150000"/>
              </a:lnSpc>
              <a:spcBef>
                <a:spcPts val="0"/>
              </a:spcBef>
              <a:spcAft>
                <a:spcPts val="0"/>
              </a:spcAft>
              <a:buSzPts val="1900"/>
              <a:buChar char="●"/>
            </a:pPr>
            <a:r>
              <a:rPr lang="en"/>
              <a:t>Technologies Used: Python, Tkinter, Regular Expressions</a:t>
            </a:r>
            <a:endParaRPr/>
          </a:p>
          <a:p>
            <a:pPr indent="-349250" lvl="0" marL="457200" rtl="0" algn="l">
              <a:lnSpc>
                <a:spcPct val="150000"/>
              </a:lnSpc>
              <a:spcBef>
                <a:spcPts val="0"/>
              </a:spcBef>
              <a:spcAft>
                <a:spcPts val="0"/>
              </a:spcAft>
              <a:buSzPts val="1900"/>
              <a:buChar char="●"/>
            </a:pPr>
            <a:r>
              <a:rPr lang="en"/>
              <a:t>Key Features: File Selection, Display, Editing</a:t>
            </a:r>
            <a:endParaRPr/>
          </a:p>
          <a:p>
            <a:pPr indent="-349250" lvl="0" marL="457200" rtl="0" algn="l">
              <a:lnSpc>
                <a:spcPct val="150000"/>
              </a:lnSpc>
              <a:spcBef>
                <a:spcPts val="0"/>
              </a:spcBef>
              <a:spcAft>
                <a:spcPts val="0"/>
              </a:spcAft>
              <a:buSzPts val="1900"/>
              <a:buChar char="●"/>
            </a:pPr>
            <a:r>
              <a:rPr lang="en"/>
              <a:t>Continuous Learning and Adaptation</a:t>
            </a:r>
            <a:endParaRPr/>
          </a:p>
        </p:txBody>
      </p:sp>
      <p:sp>
        <p:nvSpPr>
          <p:cNvPr id="775" name="Google Shape;775;p26"/>
          <p:cNvSpPr txBox="1"/>
          <p:nvPr>
            <p:ph idx="3" type="body"/>
          </p:nvPr>
        </p:nvSpPr>
        <p:spPr>
          <a:xfrm>
            <a:off x="873350" y="2903200"/>
            <a:ext cx="4960800" cy="3118500"/>
          </a:xfrm>
          <a:prstGeom prst="rect">
            <a:avLst/>
          </a:prstGeom>
        </p:spPr>
        <p:txBody>
          <a:bodyPr anchorCtr="0" anchor="t" bIns="121900" lIns="121900" spcFirstLastPara="1" rIns="121900" wrap="square" tIns="121900">
            <a:noAutofit/>
          </a:bodyPr>
          <a:lstStyle/>
          <a:p>
            <a:pPr indent="-349250" lvl="0" marL="457200" rtl="0" algn="l">
              <a:lnSpc>
                <a:spcPct val="150000"/>
              </a:lnSpc>
              <a:spcBef>
                <a:spcPts val="0"/>
              </a:spcBef>
              <a:spcAft>
                <a:spcPts val="0"/>
              </a:spcAft>
              <a:buSzPts val="1900"/>
              <a:buChar char="●"/>
            </a:pPr>
            <a:r>
              <a:rPr lang="en"/>
              <a:t>Resume Parsing and Information Extraction</a:t>
            </a:r>
            <a:endParaRPr/>
          </a:p>
          <a:p>
            <a:pPr indent="-349250" lvl="0" marL="457200" rtl="0" algn="l">
              <a:lnSpc>
                <a:spcPct val="150000"/>
              </a:lnSpc>
              <a:spcBef>
                <a:spcPts val="0"/>
              </a:spcBef>
              <a:spcAft>
                <a:spcPts val="0"/>
              </a:spcAft>
              <a:buSzPts val="1900"/>
              <a:buChar char="●"/>
            </a:pPr>
            <a:r>
              <a:rPr lang="en"/>
              <a:t>ATS Compliance Check</a:t>
            </a:r>
            <a:endParaRPr/>
          </a:p>
          <a:p>
            <a:pPr indent="-349250" lvl="0" marL="457200" rtl="0" algn="l">
              <a:lnSpc>
                <a:spcPct val="150000"/>
              </a:lnSpc>
              <a:spcBef>
                <a:spcPts val="0"/>
              </a:spcBef>
              <a:spcAft>
                <a:spcPts val="0"/>
              </a:spcAft>
              <a:buSzPts val="1900"/>
              <a:buChar char="●"/>
            </a:pPr>
            <a:r>
              <a:rPr lang="en"/>
              <a:t>Customized Cover Letter Generation</a:t>
            </a:r>
            <a:endParaRPr/>
          </a:p>
          <a:p>
            <a:pPr indent="-349250" lvl="0" marL="457200" rtl="0" algn="l">
              <a:lnSpc>
                <a:spcPct val="150000"/>
              </a:lnSpc>
              <a:spcBef>
                <a:spcPts val="0"/>
              </a:spcBef>
              <a:spcAft>
                <a:spcPts val="0"/>
              </a:spcAft>
              <a:buSzPts val="1900"/>
              <a:buChar char="●"/>
            </a:pPr>
            <a:r>
              <a:rPr lang="en"/>
              <a:t>"Why Me?" Question Answering</a:t>
            </a:r>
            <a:endParaRPr/>
          </a:p>
          <a:p>
            <a:pPr indent="0" lvl="0" marL="0" rtl="0" algn="l">
              <a:spcBef>
                <a:spcPts val="2100"/>
              </a:spcBef>
              <a:spcAft>
                <a:spcPts val="2100"/>
              </a:spcAft>
              <a:buNone/>
            </a:pPr>
            <a:r>
              <a:t/>
            </a:r>
            <a:endParaRPr/>
          </a:p>
        </p:txBody>
      </p:sp>
      <p:sp>
        <p:nvSpPr>
          <p:cNvPr id="776" name="Google Shape;776;p26"/>
          <p:cNvSpPr txBox="1"/>
          <p:nvPr>
            <p:ph idx="1" type="subTitle"/>
          </p:nvPr>
        </p:nvSpPr>
        <p:spPr>
          <a:xfrm>
            <a:off x="873360" y="1966175"/>
            <a:ext cx="49611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So what is this all about?</a:t>
            </a:r>
            <a:endParaRPr/>
          </a:p>
        </p:txBody>
      </p:sp>
      <p:sp>
        <p:nvSpPr>
          <p:cNvPr id="777" name="Google Shape;777;p26"/>
          <p:cNvSpPr txBox="1"/>
          <p:nvPr>
            <p:ph idx="2" type="subTitle"/>
          </p:nvPr>
        </p:nvSpPr>
        <p:spPr>
          <a:xfrm>
            <a:off x="6464155" y="1966175"/>
            <a:ext cx="49608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…and how does it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27"/>
          <p:cNvSpPr txBox="1"/>
          <p:nvPr>
            <p:ph type="title"/>
          </p:nvPr>
        </p:nvSpPr>
        <p:spPr>
          <a:xfrm>
            <a:off x="558100" y="1505675"/>
            <a:ext cx="11095500" cy="4060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Artificial intelligence is growing up fast, as are robots whose facial expressions can elicit empathy and make your mirror neurons quiver.</a:t>
            </a:r>
            <a:endParaRPr/>
          </a:p>
        </p:txBody>
      </p:sp>
      <p:sp>
        <p:nvSpPr>
          <p:cNvPr id="783" name="Google Shape;783;p27"/>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p>
            <a:pPr indent="457200" lvl="0" marL="3657600" rtl="0" algn="l">
              <a:spcBef>
                <a:spcPts val="0"/>
              </a:spcBef>
              <a:spcAft>
                <a:spcPts val="0"/>
              </a:spcAft>
              <a:buNone/>
            </a:pPr>
            <a:r>
              <a:rPr lang="en"/>
              <a:t>        Diana Ackerman</a:t>
            </a:r>
            <a:endParaRPr/>
          </a:p>
        </p:txBody>
      </p:sp>
      <p:grpSp>
        <p:nvGrpSpPr>
          <p:cNvPr id="784" name="Google Shape;784;p27"/>
          <p:cNvGrpSpPr/>
          <p:nvPr/>
        </p:nvGrpSpPr>
        <p:grpSpPr>
          <a:xfrm rot="10800000">
            <a:off x="295793" y="329451"/>
            <a:ext cx="1237846" cy="872004"/>
            <a:chOff x="621403" y="597265"/>
            <a:chExt cx="1588204" cy="1118814"/>
          </a:xfrm>
        </p:grpSpPr>
        <p:sp>
          <p:nvSpPr>
            <p:cNvPr id="785" name="Google Shape;785;p27"/>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6" name="Google Shape;786;p27"/>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87" name="Google Shape;787;p27"/>
          <p:cNvGrpSpPr/>
          <p:nvPr/>
        </p:nvGrpSpPr>
        <p:grpSpPr>
          <a:xfrm>
            <a:off x="10692368" y="5681101"/>
            <a:ext cx="1237846" cy="872004"/>
            <a:chOff x="621403" y="597265"/>
            <a:chExt cx="1588204" cy="1118814"/>
          </a:xfrm>
        </p:grpSpPr>
        <p:sp>
          <p:nvSpPr>
            <p:cNvPr id="788" name="Google Shape;788;p27"/>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9" name="Google Shape;789;p27"/>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gradFill>
              <a:gsLst>
                <a:gs pos="0">
                  <a:schemeClr val="accent1"/>
                </a:gs>
                <a:gs pos="100000">
                  <a:schemeClr val="accent2"/>
                </a:gs>
              </a:gsLst>
              <a:lin ang="2698631"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28"/>
          <p:cNvSpPr txBox="1"/>
          <p:nvPr>
            <p:ph type="title"/>
          </p:nvPr>
        </p:nvSpPr>
        <p:spPr>
          <a:xfrm>
            <a:off x="619250" y="1059600"/>
            <a:ext cx="5889600" cy="343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5" name="Google Shape;795;p28"/>
          <p:cNvSpPr txBox="1"/>
          <p:nvPr>
            <p:ph idx="1" type="body"/>
          </p:nvPr>
        </p:nvSpPr>
        <p:spPr>
          <a:xfrm>
            <a:off x="440350" y="5341800"/>
            <a:ext cx="11349300" cy="1184700"/>
          </a:xfrm>
          <a:prstGeom prst="rect">
            <a:avLst/>
          </a:prstGeom>
        </p:spPr>
        <p:txBody>
          <a:bodyPr anchorCtr="0" anchor="t" bIns="121900" lIns="121900" spcFirstLastPara="1" rIns="121900" wrap="square" tIns="121900">
            <a:noAutofit/>
          </a:bodyPr>
          <a:lstStyle/>
          <a:p>
            <a:pPr indent="0" lvl="0" marL="0" rtl="0" algn="ctr">
              <a:lnSpc>
                <a:spcPct val="100000"/>
              </a:lnSpc>
              <a:spcBef>
                <a:spcPts val="0"/>
              </a:spcBef>
              <a:spcAft>
                <a:spcPts val="0"/>
              </a:spcAft>
              <a:buClr>
                <a:schemeClr val="dk1"/>
              </a:buClr>
              <a:buSzPts val="1100"/>
              <a:buFont typeface="Arial"/>
              <a:buNone/>
            </a:pPr>
            <a:r>
              <a:rPr b="1" lang="en" sz="6500">
                <a:solidFill>
                  <a:schemeClr val="lt1"/>
                </a:solidFill>
              </a:rPr>
              <a:t>Demo: Selecting a Resume</a:t>
            </a:r>
            <a:endParaRPr sz="2300">
              <a:solidFill>
                <a:schemeClr val="dk1"/>
              </a:solidFill>
              <a:latin typeface="Arial"/>
              <a:ea typeface="Arial"/>
              <a:cs typeface="Arial"/>
              <a:sym typeface="Arial"/>
            </a:endParaRPr>
          </a:p>
          <a:p>
            <a:pPr indent="0" lvl="0" marL="0" rtl="0" algn="ctr">
              <a:spcBef>
                <a:spcPts val="0"/>
              </a:spcBef>
              <a:spcAft>
                <a:spcPts val="0"/>
              </a:spcAft>
              <a:buNone/>
            </a:pPr>
            <a:r>
              <a:t/>
            </a:r>
            <a:endParaRPr/>
          </a:p>
          <a:p>
            <a:pPr indent="0" lvl="0" marL="0" rtl="0" algn="ctr">
              <a:spcBef>
                <a:spcPts val="2100"/>
              </a:spcBef>
              <a:spcAft>
                <a:spcPts val="0"/>
              </a:spcAft>
              <a:buNone/>
            </a:pPr>
            <a:r>
              <a:t/>
            </a:r>
            <a:endParaRPr/>
          </a:p>
          <a:p>
            <a:pPr indent="0" lvl="0" marL="0" rtl="0" algn="ctr">
              <a:spcBef>
                <a:spcPts val="2100"/>
              </a:spcBef>
              <a:spcAft>
                <a:spcPts val="0"/>
              </a:spcAft>
              <a:buNone/>
            </a:pPr>
            <a:r>
              <a:t/>
            </a:r>
            <a:endParaRPr/>
          </a:p>
          <a:p>
            <a:pPr indent="0" lvl="0" marL="0" rtl="0" algn="ctr">
              <a:spcBef>
                <a:spcPts val="2100"/>
              </a:spcBef>
              <a:spcAft>
                <a:spcPts val="2100"/>
              </a:spcAft>
              <a:buNone/>
            </a:pPr>
            <a:r>
              <a:t/>
            </a:r>
            <a:endParaRPr/>
          </a:p>
        </p:txBody>
      </p:sp>
      <p:pic>
        <p:nvPicPr>
          <p:cNvPr id="796" name="Google Shape;796;p28"/>
          <p:cNvPicPr preferRelativeResize="0"/>
          <p:nvPr/>
        </p:nvPicPr>
        <p:blipFill>
          <a:blip r:embed="rId3">
            <a:alphaModFix/>
          </a:blip>
          <a:stretch>
            <a:fillRect/>
          </a:stretch>
        </p:blipFill>
        <p:spPr>
          <a:xfrm>
            <a:off x="279375" y="1059600"/>
            <a:ext cx="5585450" cy="3981125"/>
          </a:xfrm>
          <a:prstGeom prst="rect">
            <a:avLst/>
          </a:prstGeom>
          <a:noFill/>
          <a:ln>
            <a:noFill/>
          </a:ln>
        </p:spPr>
      </p:pic>
      <p:pic>
        <p:nvPicPr>
          <p:cNvPr id="797" name="Google Shape;797;p28"/>
          <p:cNvPicPr preferRelativeResize="0"/>
          <p:nvPr/>
        </p:nvPicPr>
        <p:blipFill rotWithShape="1">
          <a:blip r:embed="rId4">
            <a:alphaModFix/>
          </a:blip>
          <a:srcRect b="0" l="0" r="-1781" t="0"/>
          <a:stretch/>
        </p:blipFill>
        <p:spPr>
          <a:xfrm>
            <a:off x="6096000" y="1059600"/>
            <a:ext cx="5837426" cy="3981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29"/>
          <p:cNvSpPr txBox="1"/>
          <p:nvPr>
            <p:ph idx="1" type="body"/>
          </p:nvPr>
        </p:nvSpPr>
        <p:spPr>
          <a:xfrm>
            <a:off x="440350" y="5341800"/>
            <a:ext cx="11349300" cy="1184700"/>
          </a:xfrm>
          <a:prstGeom prst="rect">
            <a:avLst/>
          </a:prstGeom>
        </p:spPr>
        <p:txBody>
          <a:bodyPr anchorCtr="0" anchor="t" bIns="121900" lIns="121900" spcFirstLastPara="1" rIns="121900" wrap="square" tIns="121900">
            <a:noAutofit/>
          </a:bodyPr>
          <a:lstStyle/>
          <a:p>
            <a:pPr indent="0" lvl="0" marL="0" rtl="0" algn="ctr">
              <a:lnSpc>
                <a:spcPct val="100000"/>
              </a:lnSpc>
              <a:spcBef>
                <a:spcPts val="0"/>
              </a:spcBef>
              <a:spcAft>
                <a:spcPts val="0"/>
              </a:spcAft>
              <a:buNone/>
            </a:pPr>
            <a:r>
              <a:rPr b="1" lang="en" sz="6500">
                <a:solidFill>
                  <a:schemeClr val="lt1"/>
                </a:solidFill>
              </a:rPr>
              <a:t>Demo: Parsing a Resume</a:t>
            </a:r>
            <a:endParaRPr sz="2300">
              <a:solidFill>
                <a:schemeClr val="dk1"/>
              </a:solidFill>
              <a:latin typeface="Arial"/>
              <a:ea typeface="Arial"/>
              <a:cs typeface="Arial"/>
              <a:sym typeface="Arial"/>
            </a:endParaRPr>
          </a:p>
          <a:p>
            <a:pPr indent="0" lvl="0" marL="0" rtl="0" algn="ctr">
              <a:spcBef>
                <a:spcPts val="0"/>
              </a:spcBef>
              <a:spcAft>
                <a:spcPts val="0"/>
              </a:spcAft>
              <a:buNone/>
            </a:pPr>
            <a:r>
              <a:t/>
            </a:r>
            <a:endParaRPr/>
          </a:p>
          <a:p>
            <a:pPr indent="0" lvl="0" marL="0" rtl="0" algn="ctr">
              <a:spcBef>
                <a:spcPts val="2100"/>
              </a:spcBef>
              <a:spcAft>
                <a:spcPts val="0"/>
              </a:spcAft>
              <a:buNone/>
            </a:pPr>
            <a:r>
              <a:t/>
            </a:r>
            <a:endParaRPr/>
          </a:p>
          <a:p>
            <a:pPr indent="0" lvl="0" marL="0" rtl="0" algn="ctr">
              <a:spcBef>
                <a:spcPts val="2100"/>
              </a:spcBef>
              <a:spcAft>
                <a:spcPts val="0"/>
              </a:spcAft>
              <a:buNone/>
            </a:pPr>
            <a:r>
              <a:t/>
            </a:r>
            <a:endParaRPr/>
          </a:p>
          <a:p>
            <a:pPr indent="0" lvl="0" marL="0" rtl="0" algn="ctr">
              <a:spcBef>
                <a:spcPts val="2100"/>
              </a:spcBef>
              <a:spcAft>
                <a:spcPts val="2100"/>
              </a:spcAft>
              <a:buNone/>
            </a:pPr>
            <a:r>
              <a:t/>
            </a:r>
            <a:endParaRPr/>
          </a:p>
        </p:txBody>
      </p:sp>
      <p:sp>
        <p:nvSpPr>
          <p:cNvPr id="803" name="Google Shape;803;p29"/>
          <p:cNvSpPr txBox="1"/>
          <p:nvPr/>
        </p:nvSpPr>
        <p:spPr>
          <a:xfrm>
            <a:off x="901550" y="994025"/>
            <a:ext cx="4803300" cy="3557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Resume fields parsed and saved:</a:t>
            </a:r>
            <a:endParaRPr sz="1900">
              <a:solidFill>
                <a:schemeClr val="dk2"/>
              </a:solidFill>
              <a:latin typeface="DM Sans"/>
              <a:ea typeface="DM Sans"/>
              <a:cs typeface="DM Sans"/>
              <a:sym typeface="DM Sans"/>
            </a:endParaRPr>
          </a:p>
          <a:p>
            <a:pPr indent="-349250" lvl="0" marL="457200" rtl="0" algn="l">
              <a:lnSpc>
                <a:spcPct val="150000"/>
              </a:lnSpc>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Personal Details</a:t>
            </a:r>
            <a:endParaRPr sz="1900">
              <a:solidFill>
                <a:schemeClr val="dk2"/>
              </a:solidFill>
              <a:latin typeface="DM Sans"/>
              <a:ea typeface="DM Sans"/>
              <a:cs typeface="DM Sans"/>
              <a:sym typeface="DM Sans"/>
            </a:endParaRPr>
          </a:p>
          <a:p>
            <a:pPr indent="-349250" lvl="0" marL="457200" rtl="0" algn="l">
              <a:lnSpc>
                <a:spcPct val="150000"/>
              </a:lnSpc>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Education</a:t>
            </a:r>
            <a:endParaRPr sz="1900">
              <a:solidFill>
                <a:schemeClr val="dk2"/>
              </a:solidFill>
              <a:latin typeface="DM Sans"/>
              <a:ea typeface="DM Sans"/>
              <a:cs typeface="DM Sans"/>
              <a:sym typeface="DM Sans"/>
            </a:endParaRPr>
          </a:p>
          <a:p>
            <a:pPr indent="-349250" lvl="0" marL="457200" rtl="0" algn="l">
              <a:lnSpc>
                <a:spcPct val="150000"/>
              </a:lnSpc>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Work Experience</a:t>
            </a:r>
            <a:endParaRPr sz="1900">
              <a:solidFill>
                <a:schemeClr val="dk2"/>
              </a:solidFill>
              <a:latin typeface="DM Sans"/>
              <a:ea typeface="DM Sans"/>
              <a:cs typeface="DM Sans"/>
              <a:sym typeface="DM Sans"/>
            </a:endParaRPr>
          </a:p>
          <a:p>
            <a:pPr indent="-349250" lvl="0" marL="457200" rtl="0" algn="l">
              <a:lnSpc>
                <a:spcPct val="150000"/>
              </a:lnSpc>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LeaderShip Roles and Personal Projects</a:t>
            </a:r>
            <a:endParaRPr sz="1900">
              <a:solidFill>
                <a:schemeClr val="dk2"/>
              </a:solidFill>
              <a:latin typeface="DM Sans"/>
              <a:ea typeface="DM Sans"/>
              <a:cs typeface="DM Sans"/>
              <a:sym typeface="DM Sans"/>
            </a:endParaRPr>
          </a:p>
          <a:p>
            <a:pPr indent="-349250" lvl="0" marL="457200" rtl="0" algn="l">
              <a:lnSpc>
                <a:spcPct val="150000"/>
              </a:lnSpc>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Certifications</a:t>
            </a:r>
            <a:endParaRPr sz="1900">
              <a:solidFill>
                <a:schemeClr val="dk2"/>
              </a:solidFill>
              <a:latin typeface="DM Sans"/>
              <a:ea typeface="DM Sans"/>
              <a:cs typeface="DM Sans"/>
              <a:sym typeface="DM Sans"/>
            </a:endParaRPr>
          </a:p>
          <a:p>
            <a:pPr indent="-349250" lvl="0" marL="457200" rtl="0" algn="l">
              <a:lnSpc>
                <a:spcPct val="150000"/>
              </a:lnSpc>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Technical Skills</a:t>
            </a:r>
            <a:endParaRPr sz="1900">
              <a:solidFill>
                <a:schemeClr val="dk2"/>
              </a:solidFill>
              <a:latin typeface="DM Sans"/>
              <a:ea typeface="DM Sans"/>
              <a:cs typeface="DM Sans"/>
              <a:sym typeface="DM Sans"/>
            </a:endParaRPr>
          </a:p>
        </p:txBody>
      </p:sp>
      <p:grpSp>
        <p:nvGrpSpPr>
          <p:cNvPr id="804" name="Google Shape;804;p29"/>
          <p:cNvGrpSpPr/>
          <p:nvPr/>
        </p:nvGrpSpPr>
        <p:grpSpPr>
          <a:xfrm rot="5400000">
            <a:off x="6983389" y="869950"/>
            <a:ext cx="5247697" cy="3805563"/>
            <a:chOff x="2345366" y="140711"/>
            <a:chExt cx="6483441" cy="4437974"/>
          </a:xfrm>
        </p:grpSpPr>
        <p:sp>
          <p:nvSpPr>
            <p:cNvPr id="805" name="Google Shape;805;p29"/>
            <p:cNvSpPr/>
            <p:nvPr/>
          </p:nvSpPr>
          <p:spPr>
            <a:xfrm>
              <a:off x="2362377" y="163678"/>
              <a:ext cx="6449417" cy="4392004"/>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nvGrpSpPr>
            <p:cNvPr id="806" name="Google Shape;806;p29"/>
            <p:cNvGrpSpPr/>
            <p:nvPr/>
          </p:nvGrpSpPr>
          <p:grpSpPr>
            <a:xfrm>
              <a:off x="2345366" y="140711"/>
              <a:ext cx="6483441" cy="4437974"/>
              <a:chOff x="390725" y="192901"/>
              <a:chExt cx="9367780" cy="6412330"/>
            </a:xfrm>
          </p:grpSpPr>
          <p:sp>
            <p:nvSpPr>
              <p:cNvPr id="807" name="Google Shape;807;p29"/>
              <p:cNvSpPr/>
              <p:nvPr/>
            </p:nvSpPr>
            <p:spPr>
              <a:xfrm>
                <a:off x="433022" y="255001"/>
                <a:ext cx="9309250" cy="6342300"/>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8" name="Google Shape;808;p29"/>
              <p:cNvGrpSpPr/>
              <p:nvPr/>
            </p:nvGrpSpPr>
            <p:grpSpPr>
              <a:xfrm>
                <a:off x="9036093" y="3183174"/>
                <a:ext cx="492960" cy="492960"/>
                <a:chOff x="9132580" y="3159701"/>
                <a:chExt cx="371233" cy="371233"/>
              </a:xfrm>
            </p:grpSpPr>
            <p:sp>
              <p:nvSpPr>
                <p:cNvPr id="809" name="Google Shape;809;p29"/>
                <p:cNvSpPr/>
                <p:nvPr/>
              </p:nvSpPr>
              <p:spPr>
                <a:xfrm>
                  <a:off x="9132580" y="3159701"/>
                  <a:ext cx="371233" cy="371233"/>
                </a:xfrm>
                <a:custGeom>
                  <a:rect b="b" l="l" r="r" t="t"/>
                  <a:pathLst>
                    <a:path extrusionOk="0" h="358679" w="358679">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9"/>
                <p:cNvSpPr/>
                <p:nvPr/>
              </p:nvSpPr>
              <p:spPr>
                <a:xfrm>
                  <a:off x="9138858" y="3166118"/>
                  <a:ext cx="267486" cy="358181"/>
                </a:xfrm>
                <a:custGeom>
                  <a:rect b="b" l="l" r="r" t="t"/>
                  <a:pathLst>
                    <a:path extrusionOk="0" h="346069" w="258441">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9"/>
                <p:cNvSpPr/>
                <p:nvPr/>
              </p:nvSpPr>
              <p:spPr>
                <a:xfrm>
                  <a:off x="9249765" y="3279048"/>
                  <a:ext cx="129816" cy="130304"/>
                </a:xfrm>
                <a:custGeom>
                  <a:rect b="b" l="l" r="r" t="t"/>
                  <a:pathLst>
                    <a:path extrusionOk="0" h="125898" w="125426">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2" name="Google Shape;812;p29"/>
              <p:cNvGrpSpPr/>
              <p:nvPr/>
            </p:nvGrpSpPr>
            <p:grpSpPr>
              <a:xfrm>
                <a:off x="390725" y="192901"/>
                <a:ext cx="9367780" cy="6412330"/>
                <a:chOff x="1194635" y="234866"/>
                <a:chExt cx="9244824" cy="6489556"/>
              </a:xfrm>
            </p:grpSpPr>
            <p:sp>
              <p:nvSpPr>
                <p:cNvPr id="813" name="Google Shape;813;p29"/>
                <p:cNvSpPr/>
                <p:nvPr/>
              </p:nvSpPr>
              <p:spPr>
                <a:xfrm>
                  <a:off x="1217565" y="240980"/>
                  <a:ext cx="9221894" cy="6483314"/>
                </a:xfrm>
                <a:custGeom>
                  <a:rect b="b" l="l" r="r" t="t"/>
                  <a:pathLst>
                    <a:path extrusionOk="0" h="6483314" w="9221894">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9"/>
                <p:cNvSpPr/>
                <p:nvPr/>
              </p:nvSpPr>
              <p:spPr>
                <a:xfrm>
                  <a:off x="2119512" y="237923"/>
                  <a:ext cx="97838" cy="15287"/>
                </a:xfrm>
                <a:custGeom>
                  <a:rect b="b" l="l" r="r" t="t"/>
                  <a:pathLst>
                    <a:path extrusionOk="0" h="15287" w="97838">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9"/>
                <p:cNvSpPr/>
                <p:nvPr/>
              </p:nvSpPr>
              <p:spPr>
                <a:xfrm>
                  <a:off x="2510865" y="234866"/>
                  <a:ext cx="203320" cy="18344"/>
                </a:xfrm>
                <a:custGeom>
                  <a:rect b="b" l="l" r="r" t="t"/>
                  <a:pathLst>
                    <a:path extrusionOk="0" h="18344" w="20332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9"/>
                <p:cNvSpPr/>
                <p:nvPr/>
              </p:nvSpPr>
              <p:spPr>
                <a:xfrm>
                  <a:off x="2831897" y="234866"/>
                  <a:ext cx="201791" cy="18344"/>
                </a:xfrm>
                <a:custGeom>
                  <a:rect b="b" l="l" r="r" t="t"/>
                  <a:pathLst>
                    <a:path extrusionOk="0" h="18344" w="201791">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9"/>
                <p:cNvSpPr/>
                <p:nvPr/>
              </p:nvSpPr>
              <p:spPr>
                <a:xfrm>
                  <a:off x="2510865" y="245567"/>
                  <a:ext cx="203320" cy="7643"/>
                </a:xfrm>
                <a:custGeom>
                  <a:rect b="b" l="l" r="r" t="t"/>
                  <a:pathLst>
                    <a:path extrusionOk="0" h="7643" w="203320">
                      <a:moveTo>
                        <a:pt x="0" y="0"/>
                      </a:moveTo>
                      <a:lnTo>
                        <a:pt x="203320" y="0"/>
                      </a:lnTo>
                      <a:lnTo>
                        <a:pt x="203320" y="7644"/>
                      </a:lnTo>
                      <a:lnTo>
                        <a:pt x="0" y="7644"/>
                      </a:lnTo>
                      <a:lnTo>
                        <a:pt x="0" y="0"/>
                      </a:lnTo>
                      <a:close/>
                    </a:path>
                  </a:pathLst>
                </a:custGeom>
                <a:solidFill>
                  <a:srgbClr val="393A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9"/>
                <p:cNvSpPr/>
                <p:nvPr/>
              </p:nvSpPr>
              <p:spPr>
                <a:xfrm>
                  <a:off x="2831897" y="245567"/>
                  <a:ext cx="201791" cy="7643"/>
                </a:xfrm>
                <a:custGeom>
                  <a:rect b="b" l="l" r="r" t="t"/>
                  <a:pathLst>
                    <a:path extrusionOk="0" h="7643" w="201791">
                      <a:moveTo>
                        <a:pt x="0" y="0"/>
                      </a:moveTo>
                      <a:lnTo>
                        <a:pt x="201791" y="0"/>
                      </a:lnTo>
                      <a:lnTo>
                        <a:pt x="201791" y="7644"/>
                      </a:lnTo>
                      <a:lnTo>
                        <a:pt x="0" y="7644"/>
                      </a:lnTo>
                      <a:lnTo>
                        <a:pt x="0" y="0"/>
                      </a:lnTo>
                      <a:close/>
                    </a:path>
                  </a:pathLst>
                </a:custGeom>
                <a:solidFill>
                  <a:srgbClr val="444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9"/>
                <p:cNvSpPr/>
                <p:nvPr/>
              </p:nvSpPr>
              <p:spPr>
                <a:xfrm>
                  <a:off x="2119512" y="245567"/>
                  <a:ext cx="97838" cy="7643"/>
                </a:xfrm>
                <a:custGeom>
                  <a:rect b="b" l="l" r="r" t="t"/>
                  <a:pathLst>
                    <a:path extrusionOk="0" h="7643" w="97838">
                      <a:moveTo>
                        <a:pt x="0" y="0"/>
                      </a:moveTo>
                      <a:lnTo>
                        <a:pt x="97838" y="0"/>
                      </a:lnTo>
                      <a:lnTo>
                        <a:pt x="97838" y="7644"/>
                      </a:lnTo>
                      <a:lnTo>
                        <a:pt x="0" y="7644"/>
                      </a:lnTo>
                      <a:lnTo>
                        <a:pt x="0" y="0"/>
                      </a:lnTo>
                      <a:close/>
                    </a:path>
                  </a:pathLst>
                </a:custGeom>
                <a:solidFill>
                  <a:srgbClr val="3535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9"/>
                <p:cNvSpPr/>
                <p:nvPr/>
              </p:nvSpPr>
              <p:spPr>
                <a:xfrm>
                  <a:off x="1217565" y="251681"/>
                  <a:ext cx="9221894" cy="6472613"/>
                </a:xfrm>
                <a:custGeom>
                  <a:rect b="b" l="l" r="r" t="t"/>
                  <a:pathLst>
                    <a:path extrusionOk="0" h="6472613" w="9221894">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9"/>
                <p:cNvSpPr/>
                <p:nvPr/>
              </p:nvSpPr>
              <p:spPr>
                <a:xfrm>
                  <a:off x="1232853" y="266969"/>
                  <a:ext cx="9184950" cy="6442039"/>
                </a:xfrm>
                <a:custGeom>
                  <a:rect b="b" l="l" r="r" t="t"/>
                  <a:pathLst>
                    <a:path extrusionOk="0" h="6442039" w="918495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9"/>
                <p:cNvSpPr/>
                <p:nvPr/>
              </p:nvSpPr>
              <p:spPr>
                <a:xfrm>
                  <a:off x="1261898" y="294486"/>
                  <a:ext cx="8971056" cy="6387005"/>
                </a:xfrm>
                <a:custGeom>
                  <a:rect b="b" l="l" r="r" t="t"/>
                  <a:pathLst>
                    <a:path extrusionOk="0" h="6387005" w="8971056">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9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9"/>
                <p:cNvSpPr/>
                <p:nvPr/>
              </p:nvSpPr>
              <p:spPr>
                <a:xfrm>
                  <a:off x="1266484" y="294484"/>
                  <a:ext cx="9114629" cy="6380892"/>
                </a:xfrm>
                <a:custGeom>
                  <a:rect b="b" l="l" r="r" t="t"/>
                  <a:pathLst>
                    <a:path extrusionOk="0" h="6380892" w="9114629">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9"/>
                <p:cNvSpPr/>
                <p:nvPr/>
              </p:nvSpPr>
              <p:spPr>
                <a:xfrm>
                  <a:off x="1217565" y="6135737"/>
                  <a:ext cx="434157" cy="588685"/>
                </a:xfrm>
                <a:custGeom>
                  <a:rect b="b" l="l" r="r" t="t"/>
                  <a:pathLst>
                    <a:path extrusionOk="0" h="588685" w="434157">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9"/>
                <p:cNvSpPr/>
                <p:nvPr/>
              </p:nvSpPr>
              <p:spPr>
                <a:xfrm>
                  <a:off x="1217565" y="251681"/>
                  <a:ext cx="843855" cy="3364719"/>
                </a:xfrm>
                <a:custGeom>
                  <a:rect b="b" l="l" r="r" t="t"/>
                  <a:pathLst>
                    <a:path extrusionOk="0" h="3364719" w="843855">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9"/>
                <p:cNvSpPr/>
                <p:nvPr/>
              </p:nvSpPr>
              <p:spPr>
                <a:xfrm>
                  <a:off x="9999061" y="251681"/>
                  <a:ext cx="438743" cy="432628"/>
                </a:xfrm>
                <a:custGeom>
                  <a:rect b="b" l="l" r="r" t="t"/>
                  <a:pathLst>
                    <a:path extrusionOk="0" h="432628" w="438743">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9"/>
                <p:cNvSpPr/>
                <p:nvPr/>
              </p:nvSpPr>
              <p:spPr>
                <a:xfrm>
                  <a:off x="10000589" y="6291667"/>
                  <a:ext cx="438743" cy="432628"/>
                </a:xfrm>
                <a:custGeom>
                  <a:rect b="b" l="l" r="r" t="t"/>
                  <a:pathLst>
                    <a:path extrusionOk="0" h="432628" w="438743">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9"/>
                <p:cNvSpPr/>
                <p:nvPr/>
              </p:nvSpPr>
              <p:spPr>
                <a:xfrm>
                  <a:off x="1194635" y="927377"/>
                  <a:ext cx="19873" cy="337847"/>
                </a:xfrm>
                <a:custGeom>
                  <a:rect b="b" l="l" r="r" t="t"/>
                  <a:pathLst>
                    <a:path extrusionOk="0" h="337847" w="19873">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9"/>
                <p:cNvSpPr/>
                <p:nvPr/>
              </p:nvSpPr>
              <p:spPr>
                <a:xfrm>
                  <a:off x="1200749" y="925848"/>
                  <a:ext cx="13758" cy="339376"/>
                </a:xfrm>
                <a:custGeom>
                  <a:rect b="b" l="l" r="r" t="t"/>
                  <a:pathLst>
                    <a:path extrusionOk="0" h="339376" w="13758">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30" name="Google Shape;830;p29"/>
            <p:cNvSpPr/>
            <p:nvPr/>
          </p:nvSpPr>
          <p:spPr>
            <a:xfrm>
              <a:off x="2893720" y="349978"/>
              <a:ext cx="5332800" cy="40011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31" name="Google Shape;831;p29"/>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2" name="Google Shape;832;p29"/>
          <p:cNvPicPr preferRelativeResize="0"/>
          <p:nvPr/>
        </p:nvPicPr>
        <p:blipFill>
          <a:blip r:embed="rId3">
            <a:alphaModFix/>
          </a:blip>
          <a:stretch>
            <a:fillRect/>
          </a:stretch>
        </p:blipFill>
        <p:spPr>
          <a:xfrm>
            <a:off x="7936275" y="598837"/>
            <a:ext cx="3341918" cy="434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0"/>
          <p:cNvSpPr txBox="1"/>
          <p:nvPr>
            <p:ph idx="1" type="body"/>
          </p:nvPr>
        </p:nvSpPr>
        <p:spPr>
          <a:xfrm>
            <a:off x="440350" y="5578875"/>
            <a:ext cx="11349300" cy="947700"/>
          </a:xfrm>
          <a:prstGeom prst="rect">
            <a:avLst/>
          </a:prstGeom>
        </p:spPr>
        <p:txBody>
          <a:bodyPr anchorCtr="0" anchor="t" bIns="121900" lIns="121900" spcFirstLastPara="1" rIns="121900" wrap="square" tIns="121900">
            <a:noAutofit/>
          </a:bodyPr>
          <a:lstStyle/>
          <a:p>
            <a:pPr indent="0" lvl="0" marL="0" rtl="0" algn="ctr">
              <a:lnSpc>
                <a:spcPct val="100000"/>
              </a:lnSpc>
              <a:spcBef>
                <a:spcPts val="0"/>
              </a:spcBef>
              <a:spcAft>
                <a:spcPts val="0"/>
              </a:spcAft>
              <a:buNone/>
            </a:pPr>
            <a:r>
              <a:rPr b="1" lang="en" sz="3500">
                <a:solidFill>
                  <a:schemeClr val="lt1"/>
                </a:solidFill>
              </a:rPr>
              <a:t>Displaying and Editing the extracted information.</a:t>
            </a:r>
            <a:endParaRPr sz="100">
              <a:solidFill>
                <a:schemeClr val="dk1"/>
              </a:solidFill>
              <a:latin typeface="Arial"/>
              <a:ea typeface="Arial"/>
              <a:cs typeface="Arial"/>
              <a:sym typeface="Arial"/>
            </a:endParaRPr>
          </a:p>
          <a:p>
            <a:pPr indent="0" lvl="0" marL="0" rtl="0" algn="ctr">
              <a:spcBef>
                <a:spcPts val="0"/>
              </a:spcBef>
              <a:spcAft>
                <a:spcPts val="0"/>
              </a:spcAft>
              <a:buNone/>
            </a:pPr>
            <a:r>
              <a:t/>
            </a:r>
            <a:endParaRPr/>
          </a:p>
          <a:p>
            <a:pPr indent="0" lvl="0" marL="0" rtl="0" algn="ctr">
              <a:spcBef>
                <a:spcPts val="2100"/>
              </a:spcBef>
              <a:spcAft>
                <a:spcPts val="0"/>
              </a:spcAft>
              <a:buNone/>
            </a:pPr>
            <a:r>
              <a:t/>
            </a:r>
            <a:endParaRPr/>
          </a:p>
          <a:p>
            <a:pPr indent="0" lvl="0" marL="0" rtl="0" algn="ctr">
              <a:spcBef>
                <a:spcPts val="2100"/>
              </a:spcBef>
              <a:spcAft>
                <a:spcPts val="0"/>
              </a:spcAft>
              <a:buNone/>
            </a:pPr>
            <a:r>
              <a:t/>
            </a:r>
            <a:endParaRPr/>
          </a:p>
          <a:p>
            <a:pPr indent="0" lvl="0" marL="0" rtl="0" algn="ctr">
              <a:spcBef>
                <a:spcPts val="2100"/>
              </a:spcBef>
              <a:spcAft>
                <a:spcPts val="2100"/>
              </a:spcAft>
              <a:buNone/>
            </a:pPr>
            <a:r>
              <a:t/>
            </a:r>
            <a:endParaRPr/>
          </a:p>
        </p:txBody>
      </p:sp>
      <p:pic>
        <p:nvPicPr>
          <p:cNvPr id="838" name="Google Shape;838;p30"/>
          <p:cNvPicPr preferRelativeResize="0"/>
          <p:nvPr/>
        </p:nvPicPr>
        <p:blipFill>
          <a:blip r:embed="rId3">
            <a:alphaModFix/>
          </a:blip>
          <a:stretch>
            <a:fillRect/>
          </a:stretch>
        </p:blipFill>
        <p:spPr>
          <a:xfrm>
            <a:off x="1790113" y="260700"/>
            <a:ext cx="8611776" cy="538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