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90" r:id="rId2"/>
  </p:sldMasterIdLst>
  <p:notesMasterIdLst>
    <p:notesMasterId r:id="rId95"/>
  </p:notesMasterIdLst>
  <p:sldIdLst>
    <p:sldId id="400" r:id="rId3"/>
    <p:sldId id="902" r:id="rId4"/>
    <p:sldId id="809" r:id="rId5"/>
    <p:sldId id="821" r:id="rId6"/>
    <p:sldId id="810" r:id="rId7"/>
    <p:sldId id="811" r:id="rId8"/>
    <p:sldId id="812" r:id="rId9"/>
    <p:sldId id="814" r:id="rId10"/>
    <p:sldId id="412" r:id="rId11"/>
    <p:sldId id="815" r:id="rId12"/>
    <p:sldId id="822" r:id="rId13"/>
    <p:sldId id="823" r:id="rId14"/>
    <p:sldId id="824" r:id="rId15"/>
    <p:sldId id="825" r:id="rId16"/>
    <p:sldId id="827" r:id="rId17"/>
    <p:sldId id="828" r:id="rId18"/>
    <p:sldId id="903" r:id="rId19"/>
    <p:sldId id="830" r:id="rId20"/>
    <p:sldId id="831" r:id="rId21"/>
    <p:sldId id="832" r:id="rId22"/>
    <p:sldId id="894" r:id="rId23"/>
    <p:sldId id="904" r:id="rId24"/>
    <p:sldId id="905" r:id="rId25"/>
    <p:sldId id="906" r:id="rId26"/>
    <p:sldId id="887" r:id="rId27"/>
    <p:sldId id="834" r:id="rId28"/>
    <p:sldId id="833" r:id="rId29"/>
    <p:sldId id="835" r:id="rId30"/>
    <p:sldId id="836" r:id="rId31"/>
    <p:sldId id="837" r:id="rId32"/>
    <p:sldId id="838" r:id="rId33"/>
    <p:sldId id="840" r:id="rId34"/>
    <p:sldId id="841" r:id="rId35"/>
    <p:sldId id="842" r:id="rId36"/>
    <p:sldId id="843" r:id="rId37"/>
    <p:sldId id="844" r:id="rId38"/>
    <p:sldId id="845" r:id="rId39"/>
    <p:sldId id="893" r:id="rId40"/>
    <p:sldId id="888" r:id="rId41"/>
    <p:sldId id="816" r:id="rId42"/>
    <p:sldId id="850" r:id="rId43"/>
    <p:sldId id="848" r:id="rId44"/>
    <p:sldId id="852" r:id="rId45"/>
    <p:sldId id="847" r:id="rId46"/>
    <p:sldId id="849" r:id="rId47"/>
    <p:sldId id="853" r:id="rId48"/>
    <p:sldId id="895" r:id="rId49"/>
    <p:sldId id="889" r:id="rId50"/>
    <p:sldId id="817" r:id="rId51"/>
    <p:sldId id="854" r:id="rId52"/>
    <p:sldId id="855" r:id="rId53"/>
    <p:sldId id="856" r:id="rId54"/>
    <p:sldId id="857" r:id="rId55"/>
    <p:sldId id="858" r:id="rId56"/>
    <p:sldId id="859" r:id="rId57"/>
    <p:sldId id="860" r:id="rId58"/>
    <p:sldId id="861" r:id="rId59"/>
    <p:sldId id="862" r:id="rId60"/>
    <p:sldId id="896" r:id="rId61"/>
    <p:sldId id="890" r:id="rId62"/>
    <p:sldId id="863" r:id="rId63"/>
    <p:sldId id="864" r:id="rId64"/>
    <p:sldId id="865" r:id="rId65"/>
    <p:sldId id="866" r:id="rId66"/>
    <p:sldId id="867" r:id="rId67"/>
    <p:sldId id="868" r:id="rId68"/>
    <p:sldId id="869" r:id="rId69"/>
    <p:sldId id="870" r:id="rId70"/>
    <p:sldId id="871" r:id="rId71"/>
    <p:sldId id="872" r:id="rId72"/>
    <p:sldId id="873" r:id="rId73"/>
    <p:sldId id="874" r:id="rId74"/>
    <p:sldId id="875" r:id="rId75"/>
    <p:sldId id="876" r:id="rId76"/>
    <p:sldId id="877" r:id="rId77"/>
    <p:sldId id="878" r:id="rId78"/>
    <p:sldId id="879" r:id="rId79"/>
    <p:sldId id="880" r:id="rId80"/>
    <p:sldId id="881" r:id="rId81"/>
    <p:sldId id="897" r:id="rId82"/>
    <p:sldId id="891" r:id="rId83"/>
    <p:sldId id="882" r:id="rId84"/>
    <p:sldId id="884" r:id="rId85"/>
    <p:sldId id="883" r:id="rId86"/>
    <p:sldId id="885" r:id="rId87"/>
    <p:sldId id="886" r:id="rId88"/>
    <p:sldId id="898" r:id="rId89"/>
    <p:sldId id="892" r:id="rId90"/>
    <p:sldId id="899" r:id="rId91"/>
    <p:sldId id="900" r:id="rId92"/>
    <p:sldId id="901" r:id="rId93"/>
    <p:sldId id="807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69" autoAdjust="0"/>
    <p:restoredTop sz="94660"/>
  </p:normalViewPr>
  <p:slideViewPr>
    <p:cSldViewPr>
      <p:cViewPr varScale="1">
        <p:scale>
          <a:sx n="86" d="100"/>
          <a:sy n="86" d="100"/>
        </p:scale>
        <p:origin x="10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381FE-7791-462C-AE78-0544148D834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CDCBD-351E-4D9E-8CB1-18D75C4AF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6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C1AE5D-2A48-41E7-9FFF-202990A0EC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694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1AE5D-2A48-41E7-9FFF-202990A0EC4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9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9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3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8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21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8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95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9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3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16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0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50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85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68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8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6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8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0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1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6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9207-F20E-475B-BB9F-802C285ABDE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9207-F20E-475B-BB9F-802C285ABDE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9207-F20E-475B-BB9F-802C285ABDE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2E80-6E97-45ED-9957-616F64E723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0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StataProgramming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www.stata.com/bookstore/introduction-stata-programm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a.com/bookstore/maximum-likelihood-estimation-stata/" TargetMode="External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www.stata.com/bookstore/mata-book/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huber@stata.com" TargetMode="External"/><Relationship Id="rId4" Type="http://schemas.openxmlformats.org/officeDocument/2006/relationships/hyperlink" Target="https://tinyurl.com/StataProgramm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2192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Chuck Huber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StataCorp</a:t>
            </a:r>
          </a:p>
          <a:p>
            <a:pPr>
              <a:spcBef>
                <a:spcPts val="0"/>
              </a:spcBef>
            </a:pPr>
            <a:r>
              <a:rPr lang="en-US" sz="3000" dirty="0">
                <a:solidFill>
                  <a:schemeClr val="tx1"/>
                </a:solidFill>
              </a:rPr>
              <a:t>chuber@stata.com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69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762000"/>
            <a:ext cx="91440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How To Create Basic</a:t>
            </a:r>
          </a:p>
          <a:p>
            <a:r>
              <a:rPr lang="en-US" sz="5400" dirty="0" smtClean="0"/>
              <a:t>Stata Commands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D2565-5F1D-4BAD-A667-7C3091E765BA}"/>
              </a:ext>
            </a:extLst>
          </p:cNvPr>
          <p:cNvSpPr txBox="1"/>
          <p:nvPr/>
        </p:nvSpPr>
        <p:spPr>
          <a:xfrm>
            <a:off x="3270823" y="4953000"/>
            <a:ext cx="26727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Stata Webinar</a:t>
            </a:r>
            <a:endParaRPr lang="en-US" sz="3200" dirty="0"/>
          </a:p>
          <a:p>
            <a:pPr algn="ctr"/>
            <a:r>
              <a:rPr lang="en-US" sz="3200" dirty="0" smtClean="0"/>
              <a:t>August 4, 2020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27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305800" cy="40687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</a:p>
          <a:p>
            <a:pPr>
              <a:spcBef>
                <a:spcPts val="600"/>
              </a:spcBef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</a:p>
          <a:p>
            <a:pPr>
              <a:spcBef>
                <a:spcPts val="600"/>
              </a:spcBef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800" dirty="0" smtClean="0"/>
              <a:t> and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local macros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scalars</a:t>
            </a:r>
          </a:p>
          <a:p>
            <a:pPr>
              <a:spcBef>
                <a:spcPts val="600"/>
              </a:spcBef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tokenize</a:t>
            </a:r>
          </a:p>
          <a:p>
            <a:pPr>
              <a:spcBef>
                <a:spcPts val="600"/>
              </a:spcBef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>
              <a:spcBef>
                <a:spcPts val="600"/>
              </a:spcBef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 smtClean="0"/>
              <a:t> /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600200"/>
            <a:ext cx="8267700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 THE INPUT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 WITH THE INPUT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(CALCULATIONS OR GRAPHS)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 AND/OR RETURN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9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/>
              <a:t>A Data Management Example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8153400" cy="1524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 "BMI = ?"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9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/>
              <a:t>A Data Management Example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2429" y="1692156"/>
            <a:ext cx="5617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195" y="4033024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-1" r="88257" b="-10437"/>
          <a:stretch/>
        </p:blipFill>
        <p:spPr>
          <a:xfrm>
            <a:off x="762000" y="4706254"/>
            <a:ext cx="2862331" cy="106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8153400" cy="1524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 "BMI = ?"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9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/>
              <a:t>A Data Management Example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2429" y="1692156"/>
            <a:ext cx="5984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195" y="4033024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-1" r="88257" b="-10437"/>
          <a:stretch/>
        </p:blipFill>
        <p:spPr>
          <a:xfrm>
            <a:off x="762000" y="4706254"/>
            <a:ext cx="2862331" cy="106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2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71" y="1355844"/>
            <a:ext cx="8153400" cy="18232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 "BMI = ?"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838200"/>
            <a:ext cx="5984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995" y="3974970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-1" r="88257" b="-10437"/>
          <a:stretch/>
        </p:blipFill>
        <p:spPr>
          <a:xfrm>
            <a:off x="685800" y="4648200"/>
            <a:ext cx="2862331" cy="106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71" y="1355844"/>
            <a:ext cx="8153400" cy="18232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 weight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 "BMI = ?"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838200"/>
            <a:ext cx="5984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995" y="3974970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83119" b="6977"/>
          <a:stretch/>
        </p:blipFill>
        <p:spPr>
          <a:xfrm>
            <a:off x="564995" y="4724400"/>
            <a:ext cx="3549805" cy="77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2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71" y="1355844"/>
            <a:ext cx="8153400" cy="28351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 "Height = "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 "Weight = "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838200"/>
            <a:ext cx="5984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805" y="4508370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4495"/>
          <a:stretch/>
        </p:blipFill>
        <p:spPr>
          <a:xfrm>
            <a:off x="609600" y="5181600"/>
            <a:ext cx="261580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88996"/>
            <a:ext cx="8839200" cy="33699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2967" y="1849848"/>
            <a:ext cx="7949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display "Height = " `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86599" y="4724400"/>
            <a:ext cx="609601" cy="6096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3505200"/>
            <a:ext cx="566855" cy="64305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9257" y="2133600"/>
            <a:ext cx="5300543" cy="13716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696200" y="2286000"/>
            <a:ext cx="304800" cy="2438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631302"/>
            <a:ext cx="9144000" cy="829241"/>
          </a:xfrm>
        </p:spPr>
        <p:txBody>
          <a:bodyPr>
            <a:normAutofit/>
          </a:bodyPr>
          <a:lstStyle/>
          <a:p>
            <a:r>
              <a:rPr lang="en-US" dirty="0" smtClean="0"/>
              <a:t>Local 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71" y="1355844"/>
            <a:ext cx="8153400" cy="28351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 weight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height_m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`height’*0.0254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`weight’*0.453592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scalar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height_m^2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 "BMI = "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838200"/>
            <a:ext cx="5984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805" y="4508370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8519"/>
          <a:stretch/>
        </p:blipFill>
        <p:spPr>
          <a:xfrm>
            <a:off x="501805" y="5181600"/>
            <a:ext cx="318790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71" y="1355844"/>
            <a:ext cx="8153400" cy="32161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rclass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 weight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`height’*0.0254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scalar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`weight’*0.453592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scalar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height_m^2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display "BMI = "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scalar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838200"/>
            <a:ext cx="5984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088" y="4876800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704820"/>
            <a:ext cx="1754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(see next slide)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85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534400" cy="4068763"/>
          </a:xfrm>
        </p:spPr>
        <p:txBody>
          <a:bodyPr/>
          <a:lstStyle/>
          <a:p>
            <a:r>
              <a:rPr lang="en-US" dirty="0"/>
              <a:t>You can download all of the slides, datasets and do-files here: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tinyurl.com/StataProgramming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38200"/>
            <a:ext cx="5984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428661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371" y="1676400"/>
            <a:ext cx="219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(see previous slide)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6667"/>
          <a:stretch/>
        </p:blipFill>
        <p:spPr>
          <a:xfrm>
            <a:off x="496229" y="3205975"/>
            <a:ext cx="6225236" cy="22804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799" y="4081346"/>
            <a:ext cx="6416665" cy="1481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8686800" cy="2895600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calcbmi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rclass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 weight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`height’*0.0254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scalar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`weight’*0.453592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scalar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height_m^2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display "BMI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scalar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006025"/>
            <a:ext cx="516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c:\ado\personal\calcbmi.ado</a:t>
            </a:r>
            <a:endParaRPr lang="en-US" sz="3200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/>
          <a:lstStyle/>
          <a:p>
            <a:r>
              <a:rPr lang="en-US" dirty="0" smtClean="0"/>
              <a:t>Save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calcbmi.ado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71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adopath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5555"/>
          <a:stretch/>
        </p:blipFill>
        <p:spPr>
          <a:xfrm>
            <a:off x="380999" y="2514600"/>
            <a:ext cx="842028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5555"/>
          <a:stretch/>
        </p:blipFill>
        <p:spPr>
          <a:xfrm>
            <a:off x="533400" y="2590800"/>
            <a:ext cx="6041036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2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4695" t="11382" r="33232" b="36590"/>
          <a:stretch/>
        </p:blipFill>
        <p:spPr>
          <a:xfrm>
            <a:off x="1752600" y="2209800"/>
            <a:ext cx="6682541" cy="464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765012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viewsource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calcbmi.ado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838200"/>
          </a:xfrm>
        </p:spPr>
        <p:txBody>
          <a:bodyPr/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viewsource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/>
          <a:lstStyle/>
          <a:p>
            <a:r>
              <a:rPr lang="en-US" dirty="0" smtClean="0"/>
              <a:t>Introduction to Stata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4902"/>
            <a:ext cx="7772400" cy="4778298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 Management Examples</a:t>
            </a:r>
          </a:p>
          <a:p>
            <a:pPr lvl="1"/>
            <a:r>
              <a:rPr lang="en-US" sz="3200" dirty="0" smtClean="0"/>
              <a:t>BMI Calculator</a:t>
            </a:r>
          </a:p>
          <a:p>
            <a:pPr lvl="1"/>
            <a:r>
              <a:rPr lang="en-US" sz="3200" b="1" dirty="0" smtClean="0"/>
              <a:t>BMI Generator</a:t>
            </a:r>
          </a:p>
          <a:p>
            <a:pPr lvl="1"/>
            <a:r>
              <a:rPr lang="en-US" sz="3200" dirty="0" smtClean="0"/>
              <a:t>Create Standardized Variables</a:t>
            </a:r>
          </a:p>
          <a:p>
            <a:r>
              <a:rPr lang="en-US" sz="4000" dirty="0" smtClean="0"/>
              <a:t>A Data Summary Example</a:t>
            </a:r>
          </a:p>
          <a:p>
            <a:r>
              <a:rPr lang="en-US" sz="4000" dirty="0" smtClean="0"/>
              <a:t>A Graphics Example</a:t>
            </a:r>
            <a:endParaRPr lang="en-US" sz="4000" dirty="0"/>
          </a:p>
          <a:p>
            <a:r>
              <a:rPr lang="en-US" sz="4000" dirty="0" smtClean="0"/>
              <a:t>A </a:t>
            </a:r>
            <a:r>
              <a:rPr lang="en-US" sz="4000" dirty="0" err="1" smtClean="0"/>
              <a:t>Postestimation</a:t>
            </a:r>
            <a:r>
              <a:rPr lang="en-US" sz="4000" dirty="0" smtClean="0"/>
              <a:t> Example</a:t>
            </a:r>
            <a:endParaRPr lang="en-US" sz="4000" dirty="0"/>
          </a:p>
        </p:txBody>
      </p:sp>
      <p:pic>
        <p:nvPicPr>
          <p:cNvPr id="4" name="Picture 2" descr="C:\Users\jch\AppData\Local\Microsoft\Windows\Temporary Internet Files\Content.IE5\2DNZ2GGT\green-check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45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/>
          <a:lstStyle/>
          <a:p>
            <a:r>
              <a:rPr lang="en-US" dirty="0" smtClean="0"/>
              <a:t>How to Calculate BMI Using Variables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52400" y="2438400"/>
            <a:ext cx="5334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5737"/>
          <a:stretch/>
        </p:blipFill>
        <p:spPr>
          <a:xfrm>
            <a:off x="914399" y="2514600"/>
            <a:ext cx="772292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71" y="1355844"/>
            <a:ext cx="8153400" cy="21493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838200"/>
            <a:ext cx="573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805" y="4508370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80081" b="13635"/>
          <a:stretch/>
        </p:blipFill>
        <p:spPr>
          <a:xfrm>
            <a:off x="609600" y="5257800"/>
            <a:ext cx="446171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71" y="1355844"/>
            <a:ext cx="8153400" cy="21493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syntax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838200"/>
            <a:ext cx="573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805" y="4508370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78514" b="3652"/>
          <a:stretch/>
        </p:blipFill>
        <p:spPr>
          <a:xfrm>
            <a:off x="501804" y="5410200"/>
            <a:ext cx="3618069" cy="6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71" y="1355844"/>
            <a:ext cx="8153400" cy="21493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syntax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(min=2 max=2 numeric)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`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838200"/>
            <a:ext cx="573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805" y="4508370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78514" b="3652"/>
          <a:stretch/>
        </p:blipFill>
        <p:spPr>
          <a:xfrm>
            <a:off x="501804" y="5410200"/>
            <a:ext cx="397283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Create Your Own Commands?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534400" cy="4068763"/>
          </a:xfrm>
        </p:spPr>
        <p:txBody>
          <a:bodyPr>
            <a:noAutofit/>
          </a:bodyPr>
          <a:lstStyle/>
          <a:p>
            <a:r>
              <a:rPr lang="en-US" dirty="0" smtClean="0"/>
              <a:t>You may have tasks that are unique to your workflow and you do those tasks often:</a:t>
            </a:r>
          </a:p>
          <a:p>
            <a:pPr lvl="1"/>
            <a:r>
              <a:rPr lang="en-US" dirty="0" smtClean="0"/>
              <a:t>Data management</a:t>
            </a:r>
          </a:p>
          <a:p>
            <a:pPr lvl="1"/>
            <a:r>
              <a:rPr lang="en-US" dirty="0" smtClean="0"/>
              <a:t>Data summaries</a:t>
            </a:r>
          </a:p>
          <a:p>
            <a:pPr lvl="1"/>
            <a:r>
              <a:rPr lang="en-US" dirty="0" smtClean="0"/>
              <a:t>Specialty graphs</a:t>
            </a:r>
          </a:p>
          <a:p>
            <a:pPr lvl="1"/>
            <a:r>
              <a:rPr lang="en-US" dirty="0" err="1" smtClean="0"/>
              <a:t>Postestimation</a:t>
            </a:r>
            <a:r>
              <a:rPr lang="en-US" dirty="0" smtClean="0"/>
              <a:t> calculations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17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71" y="1355844"/>
            <a:ext cx="8153400" cy="25303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syntax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(min=2 max=2 numeric)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tokenize `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 "variable 1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`1'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 "variable 2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`2'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838200"/>
            <a:ext cx="573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805" y="4508370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79946"/>
          <a:stretch/>
        </p:blipFill>
        <p:spPr>
          <a:xfrm>
            <a:off x="609600" y="5257800"/>
            <a:ext cx="3467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71" y="1355844"/>
            <a:ext cx="8153400" cy="25303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syntax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(min=2 max=2 numeric)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tokenize `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local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 = "`1'"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local weight = "`2'"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838200"/>
            <a:ext cx="573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805" y="4508370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80081" b="13635"/>
          <a:stretch/>
        </p:blipFill>
        <p:spPr>
          <a:xfrm>
            <a:off x="609600" y="5257800"/>
            <a:ext cx="446171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71" y="1355844"/>
            <a:ext cx="8153400" cy="28501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syntax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(min=2 max=2 numeric)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tokenize `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local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 = "`1'"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local weight = "`2'"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bmi_new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`weight' / (`height'/100)^2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838200"/>
            <a:ext cx="573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805" y="4508370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5486400"/>
            <a:ext cx="1754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(see next slide)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81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38200"/>
            <a:ext cx="573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512" y="2519952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371" y="1676400"/>
            <a:ext cx="219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(see previous slide)</a:t>
            </a:r>
            <a:endParaRPr lang="en-US" sz="2000" dirty="0"/>
          </a:p>
        </p:txBody>
      </p:sp>
      <p:sp>
        <p:nvSpPr>
          <p:cNvPr id="9" name="Right Arrow 8"/>
          <p:cNvSpPr/>
          <p:nvPr/>
        </p:nvSpPr>
        <p:spPr>
          <a:xfrm>
            <a:off x="225812" y="3259203"/>
            <a:ext cx="5334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1474"/>
          <a:stretch/>
        </p:blipFill>
        <p:spPr>
          <a:xfrm>
            <a:off x="838200" y="3352800"/>
            <a:ext cx="62769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70" y="1355844"/>
            <a:ext cx="8497230" cy="28501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version 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syntax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(min=2 max=2 numeric)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tokenize `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local height = `1'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local weight = `2'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`generate'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`weight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/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(`height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'/100)^2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838200"/>
            <a:ext cx="573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805" y="4508370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5486400"/>
            <a:ext cx="1754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(see next slide)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398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38200"/>
            <a:ext cx="573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805" y="2191435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371" y="1676400"/>
            <a:ext cx="219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(see previous slide)</a:t>
            </a:r>
            <a:endParaRPr lang="en-US" sz="2000" dirty="0"/>
          </a:p>
        </p:txBody>
      </p:sp>
      <p:sp>
        <p:nvSpPr>
          <p:cNvPr id="9" name="Right Arrow 8"/>
          <p:cNvSpPr/>
          <p:nvPr/>
        </p:nvSpPr>
        <p:spPr>
          <a:xfrm>
            <a:off x="227671" y="2923177"/>
            <a:ext cx="5334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2829580"/>
            <a:ext cx="1524000" cy="474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1474"/>
          <a:stretch/>
        </p:blipFill>
        <p:spPr>
          <a:xfrm>
            <a:off x="838200" y="2992200"/>
            <a:ext cx="7426263" cy="35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70" y="1355844"/>
            <a:ext cx="8497230" cy="37495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syntax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(min=2 max=2 numeric)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tokenize `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local height = `1'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local weight = `2'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"`generate'" != ""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generate `generate' 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`weight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/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(`height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'/100)^2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generate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bmi_default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`weight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/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(`height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'/100)^2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838200"/>
            <a:ext cx="573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370" y="5105400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165" y="6083430"/>
            <a:ext cx="1754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(see next slide)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06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38200"/>
            <a:ext cx="573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805" y="2191435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371" y="1676400"/>
            <a:ext cx="219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(see previous slide)</a:t>
            </a:r>
            <a:endParaRPr lang="en-US" sz="2000" dirty="0"/>
          </a:p>
        </p:txBody>
      </p:sp>
      <p:sp>
        <p:nvSpPr>
          <p:cNvPr id="9" name="Right Arrow 8"/>
          <p:cNvSpPr/>
          <p:nvPr/>
        </p:nvSpPr>
        <p:spPr>
          <a:xfrm>
            <a:off x="227671" y="2905548"/>
            <a:ext cx="5334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15536" y="3429000"/>
            <a:ext cx="1775663" cy="474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27671" y="3522597"/>
            <a:ext cx="5334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0710"/>
          <a:stretch/>
        </p:blipFill>
        <p:spPr>
          <a:xfrm>
            <a:off x="848381" y="2905548"/>
            <a:ext cx="8109971" cy="339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8686800" cy="3733800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genbmi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syntax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(min=2 max=2 numeric)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tokenize `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local height = `1'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local weight = `2'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"`generate'" != ""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generate `generate' = `height' / (`weight'/100)^2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generate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bmi_default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`height' / (`weight'/100)^2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006025"/>
            <a:ext cx="5138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c:\ado\personal\genbmi.ado</a:t>
            </a:r>
            <a:endParaRPr lang="en-US" sz="3200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/>
          <a:lstStyle/>
          <a:p>
            <a:r>
              <a:rPr lang="en-US" dirty="0" smtClean="0"/>
              <a:t>Save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genbmi.ado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8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/>
          <a:lstStyle/>
          <a:p>
            <a:r>
              <a:rPr lang="en-US" dirty="0" smtClean="0"/>
              <a:t>Introduction to Stata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4902"/>
            <a:ext cx="7772400" cy="4778298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 Management Examples</a:t>
            </a:r>
          </a:p>
          <a:p>
            <a:pPr lvl="1"/>
            <a:r>
              <a:rPr lang="en-US" sz="3200" dirty="0" smtClean="0"/>
              <a:t>BMI Calculator</a:t>
            </a:r>
          </a:p>
          <a:p>
            <a:pPr lvl="1"/>
            <a:r>
              <a:rPr lang="en-US" sz="3200" dirty="0" smtClean="0"/>
              <a:t>BMI Generator</a:t>
            </a:r>
          </a:p>
          <a:p>
            <a:pPr lvl="1"/>
            <a:r>
              <a:rPr lang="en-US" sz="3200" b="1" dirty="0" smtClean="0"/>
              <a:t>Create Standardized Variables</a:t>
            </a:r>
          </a:p>
          <a:p>
            <a:r>
              <a:rPr lang="en-US" sz="4000" dirty="0" smtClean="0"/>
              <a:t>A Data Summary Example</a:t>
            </a:r>
          </a:p>
          <a:p>
            <a:r>
              <a:rPr lang="en-US" sz="4000" dirty="0" smtClean="0"/>
              <a:t>A Graphics Example</a:t>
            </a:r>
            <a:endParaRPr lang="en-US" sz="4000" dirty="0"/>
          </a:p>
          <a:p>
            <a:r>
              <a:rPr lang="en-US" sz="4000" dirty="0" smtClean="0"/>
              <a:t>A </a:t>
            </a:r>
            <a:r>
              <a:rPr lang="en-US" sz="4000" dirty="0" err="1" smtClean="0"/>
              <a:t>Postestimation</a:t>
            </a:r>
            <a:r>
              <a:rPr lang="en-US" sz="4000" dirty="0" smtClean="0"/>
              <a:t> Example</a:t>
            </a:r>
            <a:endParaRPr lang="en-US" sz="4000" dirty="0"/>
          </a:p>
        </p:txBody>
      </p:sp>
      <p:pic>
        <p:nvPicPr>
          <p:cNvPr id="4" name="Picture 2" descr="C:\Users\jch\AppData\Local\Microsoft\Windows\Temporary Internet Files\Content.IE5\2DNZ2GGT\green-check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jch\AppData\Local\Microsoft\Windows\Temporary Internet Files\Content.IE5\2DNZ2GGT\green-check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0731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9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/>
          <a:lstStyle/>
          <a:p>
            <a:r>
              <a:rPr lang="en-US" dirty="0" smtClean="0"/>
              <a:t>Custom Data 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4904"/>
          <a:stretch/>
        </p:blipFill>
        <p:spPr>
          <a:xfrm>
            <a:off x="685800" y="2438400"/>
            <a:ext cx="8090743" cy="28194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52400" y="2438400"/>
            <a:ext cx="5334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Data Management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534400" cy="4068763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quietly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6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Calculate Standardized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7400" y="2286000"/>
                <a:ext cx="4423712" cy="1389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𝑠𝑑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286000"/>
                <a:ext cx="4423712" cy="1389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8991"/>
          <a:stretch/>
        </p:blipFill>
        <p:spPr>
          <a:xfrm>
            <a:off x="304800" y="4330009"/>
            <a:ext cx="855962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</a:t>
            </a:r>
            <a:r>
              <a:rPr lang="en-US" sz="2800" u="sng" dirty="0" smtClean="0"/>
              <a:t>eturn list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0459"/>
          <a:stretch/>
        </p:blipFill>
        <p:spPr>
          <a:xfrm>
            <a:off x="990600" y="1371600"/>
            <a:ext cx="6973229" cy="520037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81000" y="2667000"/>
            <a:ext cx="5334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-180000">
            <a:off x="1873743" y="3957847"/>
            <a:ext cx="533400" cy="2787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-180000">
            <a:off x="2057764" y="4357339"/>
            <a:ext cx="533400" cy="2787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-240000" flipH="1" flipV="1">
            <a:off x="4134678" y="5510236"/>
            <a:ext cx="685072" cy="4836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-240000" flipH="1" flipV="1">
            <a:off x="3963253" y="6196036"/>
            <a:ext cx="685072" cy="4836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36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304800" y="3162300"/>
            <a:ext cx="5334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8991"/>
          <a:stretch/>
        </p:blipFill>
        <p:spPr>
          <a:xfrm>
            <a:off x="838200" y="1524000"/>
            <a:ext cx="7697165" cy="36576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962400" y="2743200"/>
            <a:ext cx="228600" cy="4191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105400" y="2743200"/>
            <a:ext cx="228600" cy="4191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7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71" y="1355844"/>
            <a:ext cx="8153400" cy="25303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stdize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syntax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(numeric)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`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display "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838200"/>
            <a:ext cx="540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D</a:t>
            </a:r>
            <a:r>
              <a:rPr lang="en-US" sz="2800" u="sng" dirty="0" smtClean="0"/>
              <a:t>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stdize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805" y="4508370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stdize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1651"/>
          <a:stretch/>
        </p:blipFill>
        <p:spPr>
          <a:xfrm>
            <a:off x="609600" y="5181600"/>
            <a:ext cx="2988528" cy="127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55844"/>
            <a:ext cx="8686799" cy="25303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stdize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stdize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syntax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(numeric)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`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quietly summarize `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quietly generate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_`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= (`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'-r(mean))/r(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832624"/>
            <a:ext cx="573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</a:t>
            </a:r>
            <a:r>
              <a:rPr lang="en-US" sz="2800" u="sng" dirty="0" smtClean="0"/>
              <a:t>edefine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stdize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147810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stdize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9816"/>
          <a:stretch/>
        </p:blipFill>
        <p:spPr>
          <a:xfrm>
            <a:off x="457199" y="4800600"/>
            <a:ext cx="657726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Calculate Standardized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7289799" cy="41005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998" y="6005513"/>
            <a:ext cx="7837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graph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std_sbp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std_bmi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///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title("Boxplots for Standardized SBP, Age, and BMI") ///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legend(rows(1) position(12))</a:t>
            </a:r>
          </a:p>
        </p:txBody>
      </p:sp>
    </p:spTree>
    <p:extLst>
      <p:ext uri="{BB962C8B-B14F-4D97-AF65-F5344CB8AC3E}">
        <p14:creationId xmlns:p14="http://schemas.microsoft.com/office/powerpoint/2010/main" val="35495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8686800" cy="2362200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stdize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syntax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(numeric)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`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quietly summarize `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quietly generate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_`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= (`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- r(mean)) / r(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006025"/>
            <a:ext cx="5019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c:\ado\personal\stdize.ado</a:t>
            </a:r>
            <a:endParaRPr lang="en-US" sz="3200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/>
          <a:lstStyle/>
          <a:p>
            <a:r>
              <a:rPr lang="en-US" dirty="0" smtClean="0"/>
              <a:t>Save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stdize.ado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83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/>
          <a:lstStyle/>
          <a:p>
            <a:r>
              <a:rPr lang="en-US" dirty="0" smtClean="0"/>
              <a:t>Introduction to Stata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4902"/>
            <a:ext cx="7772400" cy="4778298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 Management Examples</a:t>
            </a:r>
          </a:p>
          <a:p>
            <a:pPr lvl="1"/>
            <a:r>
              <a:rPr lang="en-US" sz="3200" dirty="0" smtClean="0"/>
              <a:t>BMI Calculator</a:t>
            </a:r>
          </a:p>
          <a:p>
            <a:pPr lvl="1"/>
            <a:r>
              <a:rPr lang="en-US" sz="3200" dirty="0" smtClean="0"/>
              <a:t>BMI Generator</a:t>
            </a:r>
          </a:p>
          <a:p>
            <a:pPr lvl="1"/>
            <a:r>
              <a:rPr lang="en-US" sz="3200" dirty="0" smtClean="0"/>
              <a:t>Create Standardized Variables</a:t>
            </a:r>
          </a:p>
          <a:p>
            <a:r>
              <a:rPr lang="en-US" sz="4000" b="1" dirty="0" smtClean="0"/>
              <a:t>A Data Summary Example</a:t>
            </a:r>
          </a:p>
          <a:p>
            <a:r>
              <a:rPr lang="en-US" sz="4000" dirty="0" smtClean="0"/>
              <a:t>A Graphics Example</a:t>
            </a:r>
            <a:endParaRPr lang="en-US" sz="4000" dirty="0"/>
          </a:p>
          <a:p>
            <a:r>
              <a:rPr lang="en-US" sz="4000" dirty="0" smtClean="0"/>
              <a:t>A </a:t>
            </a:r>
            <a:r>
              <a:rPr lang="en-US" sz="4000" dirty="0" err="1" smtClean="0"/>
              <a:t>Postestimation</a:t>
            </a:r>
            <a:r>
              <a:rPr lang="en-US" sz="4000" dirty="0" smtClean="0"/>
              <a:t> Example</a:t>
            </a:r>
            <a:endParaRPr lang="en-US" sz="4000" dirty="0"/>
          </a:p>
        </p:txBody>
      </p:sp>
      <p:pic>
        <p:nvPicPr>
          <p:cNvPr id="4" name="Picture 2" descr="C:\Users\jch\AppData\Local\Microsoft\Windows\Temporary Internet Files\Content.IE5\2DNZ2GGT\green-check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jch\AppData\Local\Microsoft\Windows\Temporary Internet Files\Content.IE5\2DNZ2GGT\green-check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0731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ch\AppData\Local\Microsoft\Windows\Temporary Internet Files\Content.IE5\2DNZ2GGT\green-check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03" y="3726862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0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Data Summary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534400" cy="4068763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[if] [in]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marksample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byable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sortpreserve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9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/>
          <a:lstStyle/>
          <a:p>
            <a:r>
              <a:rPr lang="en-US" dirty="0" smtClean="0"/>
              <a:t>Custom Data Summaries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0642"/>
          <a:stretch/>
        </p:blipFill>
        <p:spPr>
          <a:xfrm>
            <a:off x="609600" y="1828800"/>
            <a:ext cx="8239125" cy="44100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7615" y="1752600"/>
            <a:ext cx="5334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/>
          <a:lstStyle/>
          <a:p>
            <a:r>
              <a:rPr lang="en-US" dirty="0" smtClean="0"/>
              <a:t>Custom Data Summaries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0642"/>
          <a:stretch/>
        </p:blipFill>
        <p:spPr>
          <a:xfrm>
            <a:off x="609600" y="1828800"/>
            <a:ext cx="8239125" cy="44100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7615" y="1752600"/>
            <a:ext cx="5334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/>
          <a:lstStyle/>
          <a:p>
            <a:r>
              <a:rPr lang="en-US" dirty="0" smtClean="0"/>
              <a:t>Custom Data Summaries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7393" y="1828800"/>
            <a:ext cx="5334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9908"/>
          <a:stretch/>
        </p:blipFill>
        <p:spPr>
          <a:xfrm>
            <a:off x="591015" y="1943100"/>
            <a:ext cx="8315325" cy="36099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686" y="4038600"/>
            <a:ext cx="5334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6553200" cy="580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5844"/>
            <a:ext cx="8686799" cy="25303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mysumm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syntax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(numeric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tabstat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       ///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columns(statistics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///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statistics(count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median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skewness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kurtosis min max)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///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pwcorr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832624"/>
            <a:ext cx="559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mysumm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083" y="3653463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mysumm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2650"/>
          <a:stretch/>
        </p:blipFill>
        <p:spPr>
          <a:xfrm>
            <a:off x="381000" y="4267200"/>
            <a:ext cx="7062663" cy="24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5844"/>
            <a:ext cx="8610600" cy="329474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mysumm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mysumm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version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syntax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(min=1 numeric)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[if] [in]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marksample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touse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tabstat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`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touse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columns(statistics)        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statistics(count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median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skewness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kurtosis min max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///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pwcorr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`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touse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838200"/>
            <a:ext cx="573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Redefine </a:t>
            </a:r>
            <a:r>
              <a:rPr lang="en-US" sz="2800" u="sng" dirty="0"/>
              <a:t>a command named </a:t>
            </a:r>
            <a:r>
              <a:rPr lang="en-US" sz="2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mysumm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370" y="5105400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mysumm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165" y="6083430"/>
            <a:ext cx="1754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(see next slide)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14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38200"/>
            <a:ext cx="5952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mysumm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805" y="2191435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mysumm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371" y="1676400"/>
            <a:ext cx="219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(see previous slide)</a:t>
            </a:r>
            <a:endParaRPr lang="en-US" sz="2000" dirty="0"/>
          </a:p>
        </p:txBody>
      </p:sp>
      <p:sp>
        <p:nvSpPr>
          <p:cNvPr id="9" name="Right Arrow 8"/>
          <p:cNvSpPr/>
          <p:nvPr/>
        </p:nvSpPr>
        <p:spPr>
          <a:xfrm>
            <a:off x="123424" y="2905548"/>
            <a:ext cx="5334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8401" y="2839543"/>
            <a:ext cx="1143000" cy="474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2650"/>
          <a:stretch/>
        </p:blipFill>
        <p:spPr>
          <a:xfrm>
            <a:off x="632663" y="2980035"/>
            <a:ext cx="82296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38200"/>
            <a:ext cx="5952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mysumm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805" y="2191435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mysumm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371" y="1676400"/>
            <a:ext cx="219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(see previous slide)</a:t>
            </a:r>
            <a:endParaRPr lang="en-US" sz="2000" dirty="0"/>
          </a:p>
        </p:txBody>
      </p:sp>
      <p:sp>
        <p:nvSpPr>
          <p:cNvPr id="9" name="Right Arrow 8"/>
          <p:cNvSpPr/>
          <p:nvPr/>
        </p:nvSpPr>
        <p:spPr>
          <a:xfrm>
            <a:off x="123424" y="2933140"/>
            <a:ext cx="5334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8401" y="2933140"/>
            <a:ext cx="838199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2784"/>
          <a:stretch/>
        </p:blipFill>
        <p:spPr>
          <a:xfrm>
            <a:off x="656824" y="3054539"/>
            <a:ext cx="8215313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5844"/>
            <a:ext cx="8610600" cy="329474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mysumm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mysumm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byable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(recall)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sortpreserve</a:t>
            </a:r>
            <a:endParaRPr lang="en-US" sz="18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syntax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(min=1 numeric) [if] [in]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marksample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touse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tabstat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`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touse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columns(statistics)        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statistics(count mean median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skewness kurtosis min max )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pwcorr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`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touse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838200"/>
            <a:ext cx="573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Redefine </a:t>
            </a:r>
            <a:r>
              <a:rPr lang="en-US" sz="2800" u="sng" dirty="0"/>
              <a:t>a command named </a:t>
            </a:r>
            <a:r>
              <a:rPr lang="en-US" sz="2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mysumm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370" y="5105400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mysumm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814" y="6249279"/>
            <a:ext cx="2493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(output on next slide)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82814" y="5671359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bysort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female: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mysumm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age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715537" y="762000"/>
            <a:ext cx="5334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48936" y="4038601"/>
            <a:ext cx="1494264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3002"/>
          <a:stretch/>
        </p:blipFill>
        <p:spPr>
          <a:xfrm>
            <a:off x="1295400" y="889310"/>
            <a:ext cx="7010400" cy="561155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48936" y="1371601"/>
            <a:ext cx="1341863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8686800" cy="2895600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mysumm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byable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(recall)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sortpreserve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syntax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(min=1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[if] [in]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marksample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touse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tabstat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if `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///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columns(statistics)                     ///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statistics(count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median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skewness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kurtosis min max 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pwcorr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if `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006025"/>
            <a:ext cx="5435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c:\ado\personal\mysumm.ado</a:t>
            </a:r>
            <a:endParaRPr lang="en-US" sz="3200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/>
          <a:lstStyle/>
          <a:p>
            <a:r>
              <a:rPr lang="en-US" dirty="0" smtClean="0"/>
              <a:t>Save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mysumm.ado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838200"/>
          </a:xfrm>
        </p:spPr>
        <p:txBody>
          <a:bodyPr/>
          <a:lstStyle/>
          <a:p>
            <a:r>
              <a:rPr lang="en-US" dirty="0" smtClean="0"/>
              <a:t>Custom Graphs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444" y="6325382"/>
            <a:ext cx="914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ciplot2 age, by(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healthstat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title("Age (years) by Health Status")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0" y="1668232"/>
            <a:ext cx="7924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4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/>
          <a:lstStyle/>
          <a:p>
            <a:r>
              <a:rPr lang="en-US" dirty="0" smtClean="0"/>
              <a:t>Introduction to Stata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4902"/>
            <a:ext cx="7772400" cy="4778298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 Management Examples</a:t>
            </a:r>
          </a:p>
          <a:p>
            <a:pPr lvl="1"/>
            <a:r>
              <a:rPr lang="en-US" sz="3200" dirty="0" smtClean="0"/>
              <a:t>BMI Calculator</a:t>
            </a:r>
          </a:p>
          <a:p>
            <a:pPr lvl="1"/>
            <a:r>
              <a:rPr lang="en-US" sz="3200" dirty="0" smtClean="0"/>
              <a:t>BMI Generator</a:t>
            </a:r>
          </a:p>
          <a:p>
            <a:pPr lvl="1"/>
            <a:r>
              <a:rPr lang="en-US" sz="3200" dirty="0" smtClean="0"/>
              <a:t>Create Standardized Variables</a:t>
            </a:r>
          </a:p>
          <a:p>
            <a:r>
              <a:rPr lang="en-US" sz="4000" dirty="0" smtClean="0"/>
              <a:t>A Data Summary Example</a:t>
            </a:r>
          </a:p>
          <a:p>
            <a:r>
              <a:rPr lang="en-US" sz="4000" b="1" dirty="0" smtClean="0"/>
              <a:t>A Graphics Example</a:t>
            </a:r>
            <a:endParaRPr lang="en-US" sz="4000" b="1" dirty="0"/>
          </a:p>
          <a:p>
            <a:r>
              <a:rPr lang="en-US" sz="4000" dirty="0" smtClean="0"/>
              <a:t>A </a:t>
            </a:r>
            <a:r>
              <a:rPr lang="en-US" sz="4000" dirty="0" err="1" smtClean="0"/>
              <a:t>Postestimation</a:t>
            </a:r>
            <a:r>
              <a:rPr lang="en-US" sz="4000" dirty="0" smtClean="0"/>
              <a:t> Example</a:t>
            </a:r>
            <a:endParaRPr lang="en-US" sz="4000" dirty="0"/>
          </a:p>
        </p:txBody>
      </p:sp>
      <p:pic>
        <p:nvPicPr>
          <p:cNvPr id="4" name="Picture 2" descr="C:\Users\jch\AppData\Local\Microsoft\Windows\Temporary Internet Files\Content.IE5\2DNZ2GGT\green-check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jch\AppData\Local\Microsoft\Windows\Temporary Internet Files\Content.IE5\2DNZ2GGT\green-check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0731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ch\AppData\Local\Microsoft\Windows\Temporary Internet Files\Content.IE5\2DNZ2GGT\green-check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03" y="3726862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jch\AppData\Local\Microsoft\Windows\Temporary Internet Files\Content.IE5\2DNZ2GGT\green-check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2" y="4419600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7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838200"/>
          </a:xfrm>
        </p:spPr>
        <p:txBody>
          <a:bodyPr/>
          <a:lstStyle/>
          <a:p>
            <a:r>
              <a:rPr lang="en-US" dirty="0" smtClean="0"/>
              <a:t>Custom Graphs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444" y="6325382"/>
            <a:ext cx="914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ciplot2 age, by(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healthstat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title("Age (years) by Health Status")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0" y="1668232"/>
            <a:ext cx="7924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838200"/>
          </a:xfrm>
        </p:spPr>
        <p:txBody>
          <a:bodyPr/>
          <a:lstStyle/>
          <a:p>
            <a:r>
              <a:rPr lang="en-US" dirty="0"/>
              <a:t>Custom Graphs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57200" y="2438400"/>
            <a:ext cx="5334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36392"/>
          <a:stretch/>
        </p:blipFill>
        <p:spPr>
          <a:xfrm>
            <a:off x="1066800" y="1828800"/>
            <a:ext cx="7471824" cy="46482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57200" y="3771900"/>
            <a:ext cx="5334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62000"/>
          </a:xfrm>
        </p:spPr>
        <p:txBody>
          <a:bodyPr/>
          <a:lstStyle/>
          <a:p>
            <a:r>
              <a:rPr lang="en-US" dirty="0"/>
              <a:t>Custom Graphs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219200" y="1752600"/>
            <a:ext cx="5334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3581"/>
          <a:stretch/>
        </p:blipFill>
        <p:spPr>
          <a:xfrm>
            <a:off x="1828800" y="1828800"/>
            <a:ext cx="5791200" cy="49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62000"/>
          </a:xfrm>
        </p:spPr>
        <p:txBody>
          <a:bodyPr/>
          <a:lstStyle/>
          <a:p>
            <a:r>
              <a:rPr lang="en-US" dirty="0"/>
              <a:t>Custom Graphs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107688" y="3962401"/>
            <a:ext cx="5334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6446"/>
          <a:stretch/>
        </p:blipFill>
        <p:spPr>
          <a:xfrm>
            <a:off x="1676400" y="1524000"/>
            <a:ext cx="4800600" cy="51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6000"/>
            <a:ext cx="7332133" cy="41243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" y="990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(scatter mean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healthstat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mcolor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(blue)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(mean))</a:t>
            </a:r>
          </a:p>
        </p:txBody>
      </p:sp>
    </p:spTree>
    <p:extLst>
      <p:ext uri="{BB962C8B-B14F-4D97-AF65-F5344CB8AC3E}">
        <p14:creationId xmlns:p14="http://schemas.microsoft.com/office/powerpoint/2010/main" val="25233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99060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(scatter mean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healthstat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mcolor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(blue)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(mean))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///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rcap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healthstat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lcolor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(blue))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38400"/>
            <a:ext cx="6896100" cy="38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9906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(scatter mean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healthstat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mcolor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(blue)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(mean))  ///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healthstat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lcolor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(blue)),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///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valuelabel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5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9906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(scatter mean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healthstat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mcolor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(blue)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(mean))  ///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healthstat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lcolor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(blue)),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///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legend(off)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90800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990600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(scatter mean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healthstat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mcolor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(blue)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(mean))  ///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healthstat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lcolor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(blue)),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///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legend(off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///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(, angle(horizontal))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971800"/>
            <a:ext cx="62484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838200"/>
          </a:xfrm>
        </p:spPr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Postestimation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5638800"/>
            <a:ext cx="4724400" cy="99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3853"/>
          <a:stretch/>
        </p:blipFill>
        <p:spPr>
          <a:xfrm>
            <a:off x="381000" y="1828800"/>
            <a:ext cx="837838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672769"/>
            <a:ext cx="8991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summarize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healthstat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(scatter mean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healthstat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mcolor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(blue)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(mean))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///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healthstat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lcolor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(blue)),                ///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legend(off)                      ///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(, angle(horizontal))                           ///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plotregion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(margin(l=10 r=10))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76600"/>
            <a:ext cx="58928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4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5844"/>
            <a:ext cx="8686799" cy="25303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syntax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(min=1 max=1 numeric),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min=1 numeric)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`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 "by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`by'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832624"/>
            <a:ext cx="540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083" y="3653463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74444"/>
          <a:stretch/>
        </p:blipFill>
        <p:spPr>
          <a:xfrm>
            <a:off x="457200" y="4648200"/>
            <a:ext cx="475831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5844"/>
            <a:ext cx="8686799" cy="25303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syntax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(min=1 max=1 numeric),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min=1 numeric)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statsby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mean=r(mean)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by(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`by'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clear: ci means `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832624"/>
            <a:ext cx="540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083" y="3653463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4933"/>
          <a:stretch/>
        </p:blipFill>
        <p:spPr>
          <a:xfrm>
            <a:off x="415379" y="4409419"/>
            <a:ext cx="3356971" cy="177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6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5844"/>
            <a:ext cx="8686799" cy="25303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syntax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(min=1 max=1 numeric), BY(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min=1 numeric)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statsby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mean=r(mean)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by(`by')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clear: ci means `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 %9.1f mean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832624"/>
            <a:ext cx="540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083" y="3653463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66338"/>
          <a:stretch/>
        </p:blipFill>
        <p:spPr>
          <a:xfrm>
            <a:off x="381000" y="4347627"/>
            <a:ext cx="3581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5844"/>
            <a:ext cx="8686799" cy="25303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syntax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(min=1 max=1 numeric), BY(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min=1 numeric)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preserve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statsby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mean=r(mean)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by(`by')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clear: ci means `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format %9.1f mean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832624"/>
            <a:ext cx="540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4147810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2068"/>
          <a:stretch/>
        </p:blipFill>
        <p:spPr>
          <a:xfrm>
            <a:off x="397727" y="4800600"/>
            <a:ext cx="2722456" cy="20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5844"/>
            <a:ext cx="8686799" cy="45115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syntax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(min=1 max=1 numeric), BY(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min=1 numeric)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preserve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statsby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mean=r(mean)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by(`by')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clear: ci means `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format %9.1f mean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(scatter mean `by',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mcolor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(blue)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mlabel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(mean))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rcap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`by',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lcolor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(blue)),  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valuelabel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legend(off)    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(, angle(horizontal))         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plotregion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(margin(l=10 r=10))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832624"/>
            <a:ext cx="540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762000"/>
            <a:ext cx="502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age, by(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healthstat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758613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5844"/>
            <a:ext cx="8686799" cy="45115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syntax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(min=1 max=1 numeric), BY(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min=1 numeric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preserve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statsby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mean=r(mean)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by(`by')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clear: ci means `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format %9.1f mean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(scatter mean `by',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mcolor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(blue)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(mean))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`by',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lcolor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(blue)),  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legend(off)    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(, angle(horizontal))         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plotregion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(margin(l=10 r=10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options’       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832624"/>
            <a:ext cx="540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762000"/>
            <a:ext cx="8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age, by(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healthstat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///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ytitle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("Age (years)")          ///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title("Age by Health Status")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71628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5844"/>
            <a:ext cx="8686799" cy="51973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capture program drop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syntax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(min=1 max=1 numeric), BY(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min=1 numeric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*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quietly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preserve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statsby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mean=r(mean)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by(`by')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clear: ci means `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format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%9.1f mean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(scatter mean `by',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mcolor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(blue)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(mean))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`by',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lcolor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(blue)),  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legend(off)    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(, angle(horizontal))         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plotregion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(margin(l=10 r=10))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`options’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832624"/>
            <a:ext cx="540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Define a command named </a:t>
            </a:r>
            <a:r>
              <a:rPr lang="en-US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 smtClean="0"/>
              <a:t>Simple Programs Are Easy to Create</a:t>
            </a:r>
            <a:endParaRPr kumimoji="0" lang="en-US" sz="36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1111"/>
          <a:stretch/>
        </p:blipFill>
        <p:spPr>
          <a:xfrm>
            <a:off x="555712" y="2362200"/>
            <a:ext cx="80325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2975"/>
            <a:ext cx="8686800" cy="4825425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ciplot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version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syntax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(min=1 max=1 numeric), BY(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min=1 numeric)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quietly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preserve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statsby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mean=r(mean)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   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by(`by')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clear: ci means `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format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%9.1f mean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(scatter mean `by',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mcolor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(blue)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(mean))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`by',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lcolor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(blue)),  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legend(off)    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(, angle(horizontal))                     ///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plotregion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(margin(l=10 r=10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`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options'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838200"/>
            <a:ext cx="4825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c:\ado\personal\ciplot.ado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020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/>
          <a:lstStyle/>
          <a:p>
            <a:r>
              <a:rPr lang="en-US" dirty="0" smtClean="0"/>
              <a:t>Introduction to Stata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4902"/>
            <a:ext cx="7772400" cy="4778298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 Management Examples</a:t>
            </a:r>
          </a:p>
          <a:p>
            <a:pPr lvl="1"/>
            <a:r>
              <a:rPr lang="en-US" sz="3200" dirty="0" smtClean="0"/>
              <a:t>BMI Calculator</a:t>
            </a:r>
          </a:p>
          <a:p>
            <a:pPr lvl="1"/>
            <a:r>
              <a:rPr lang="en-US" sz="3200" dirty="0" smtClean="0"/>
              <a:t>BMI Generator</a:t>
            </a:r>
          </a:p>
          <a:p>
            <a:pPr lvl="1"/>
            <a:r>
              <a:rPr lang="en-US" sz="3200" dirty="0" smtClean="0"/>
              <a:t>Create Standardized Variables</a:t>
            </a:r>
          </a:p>
          <a:p>
            <a:r>
              <a:rPr lang="en-US" sz="4000" dirty="0" smtClean="0"/>
              <a:t>A Data Summary Example</a:t>
            </a:r>
          </a:p>
          <a:p>
            <a:r>
              <a:rPr lang="en-US" sz="4000" dirty="0" smtClean="0"/>
              <a:t>A Graphics Example</a:t>
            </a:r>
            <a:endParaRPr lang="en-US" sz="4000" dirty="0"/>
          </a:p>
          <a:p>
            <a:r>
              <a:rPr lang="en-US" sz="4000" b="1" dirty="0" smtClean="0"/>
              <a:t>A </a:t>
            </a:r>
            <a:r>
              <a:rPr lang="en-US" sz="4000" b="1" dirty="0" err="1" smtClean="0"/>
              <a:t>Postestimation</a:t>
            </a:r>
            <a:r>
              <a:rPr lang="en-US" sz="4000" b="1" dirty="0" smtClean="0"/>
              <a:t> Example</a:t>
            </a:r>
            <a:endParaRPr lang="en-US" sz="4000" b="1" dirty="0"/>
          </a:p>
        </p:txBody>
      </p:sp>
      <p:pic>
        <p:nvPicPr>
          <p:cNvPr id="4" name="Picture 2" descr="C:\Users\jch\AppData\Local\Microsoft\Windows\Temporary Internet Files\Content.IE5\2DNZ2GGT\green-check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jch\AppData\Local\Microsoft\Windows\Temporary Internet Files\Content.IE5\2DNZ2GGT\green-check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0731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ch\AppData\Local\Microsoft\Windows\Temporary Internet Files\Content.IE5\2DNZ2GGT\green-check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03" y="3726862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jch\AppData\Local\Microsoft\Windows\Temporary Internet Files\Content.IE5\2DNZ2GGT\green-check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2" y="4419600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jch\AppData\Local\Microsoft\Windows\Temporary Internet Files\Content.IE5\2DNZ2GGT\green-check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2" y="5122932"/>
            <a:ext cx="385496" cy="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6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838200"/>
          </a:xfrm>
        </p:spPr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Postestimation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5638800"/>
            <a:ext cx="4724400" cy="99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3853"/>
          <a:stretch/>
        </p:blipFill>
        <p:spPr>
          <a:xfrm>
            <a:off x="381000" y="1828800"/>
            <a:ext cx="837838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686799" cy="37495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quietly logistic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diabetes age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e(N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8752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e(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 -2025.754856034168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e(ll_0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 -2676.209626934271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e(r2_p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 .2430507552000816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macros: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cmdline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: "logistic diabetes age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: "logistic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832624"/>
            <a:ext cx="841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Partial list of scalars and macros stored after </a:t>
            </a:r>
            <a:r>
              <a:rPr lang="en-US" sz="2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logistic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2624"/>
            <a:ext cx="841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Partial list of scalars and macros stored after </a:t>
            </a:r>
            <a:r>
              <a:rPr lang="en-US" sz="2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logistic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5729"/>
          <a:stretch/>
        </p:blipFill>
        <p:spPr>
          <a:xfrm>
            <a:off x="609600" y="2133600"/>
            <a:ext cx="747121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5844"/>
            <a:ext cx="8686799" cy="25303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pseudor2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 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scalar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mcfadden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1-(e(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)/e(ll_0))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scalar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coxsnell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(2*(e(ll_0) - e(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))/e(N))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 "McFadden's pseudo r-squared  = 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mcfadden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 "Cox-Snell pseudo r-squared   = 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coxsnell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832624"/>
            <a:ext cx="5832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Define a command named </a:t>
            </a:r>
            <a:r>
              <a:rPr lang="en-US" sz="2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pseudor2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083" y="3653463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pseudor2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65622"/>
          <a:stretch/>
        </p:blipFill>
        <p:spPr>
          <a:xfrm>
            <a:off x="381000" y="4648200"/>
            <a:ext cx="5486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5844"/>
            <a:ext cx="8686799" cy="31399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pseudor2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 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"`e(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)'" == "logistic"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scalar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mcfadden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1-(e(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)/e(ll_0))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scalar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coxsnell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(2*(e(ll_0) - e(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))/e(N))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display "McFadden's pseudo r-squared  = 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mcfadden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display "Cox-Snell pseudo r-squared   = 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coxsnell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display as error "The preceding command must be -logistic-"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832624"/>
            <a:ext cx="5832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Define a command named </a:t>
            </a:r>
            <a:r>
              <a:rPr lang="en-US" sz="2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pseudor2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4876800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Run </a:t>
            </a:r>
            <a:r>
              <a:rPr lang="en-US" sz="2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pseudor2</a:t>
            </a:r>
            <a:endParaRPr lang="en-US" sz="2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65622"/>
          <a:stretch/>
        </p:blipFill>
        <p:spPr>
          <a:xfrm>
            <a:off x="381000" y="5562600"/>
            <a:ext cx="5486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8686800" cy="3124200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pseudor2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 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"`e(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)'" == "logistic"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scalar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mcfadden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1-(e(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)/e(ll_0))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scalar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coxsnell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(2*(e(ll_0) - e(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))/e(N))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display "McFadden's pseudo r-squared  = 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mcfadden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display "Cox-Snell pseudo r-squared   = 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coxsnell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display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error "The preceding command must be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logistic"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006025"/>
            <a:ext cx="547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c:\ado\personal\pseudor2.ado</a:t>
            </a:r>
            <a:endParaRPr lang="en-US" sz="3200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/>
          <a:lstStyle/>
          <a:p>
            <a:r>
              <a:rPr lang="en-US" dirty="0" smtClean="0"/>
              <a:t>Save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pseudor2.ado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6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/>
          <a:lstStyle/>
          <a:p>
            <a:r>
              <a:rPr lang="en-US" dirty="0" smtClean="0"/>
              <a:t>Introduction to Stata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4902"/>
            <a:ext cx="7772400" cy="4778298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 Management Examples</a:t>
            </a:r>
          </a:p>
          <a:p>
            <a:pPr lvl="1"/>
            <a:r>
              <a:rPr lang="en-US" sz="3200" dirty="0" smtClean="0"/>
              <a:t>BMI Calculator</a:t>
            </a:r>
          </a:p>
          <a:p>
            <a:pPr lvl="1"/>
            <a:r>
              <a:rPr lang="en-US" sz="3200" dirty="0" smtClean="0"/>
              <a:t>BMI Generator</a:t>
            </a:r>
          </a:p>
          <a:p>
            <a:pPr lvl="1"/>
            <a:r>
              <a:rPr lang="en-US" sz="3200" dirty="0" smtClean="0"/>
              <a:t>Create Standardized Variables</a:t>
            </a:r>
          </a:p>
          <a:p>
            <a:r>
              <a:rPr lang="en-US" sz="4000" dirty="0" smtClean="0"/>
              <a:t>A Data Summary Example</a:t>
            </a:r>
          </a:p>
          <a:p>
            <a:r>
              <a:rPr lang="en-US" sz="4000" dirty="0" smtClean="0"/>
              <a:t>A Graphics Example</a:t>
            </a:r>
            <a:endParaRPr lang="en-US" sz="4000" dirty="0"/>
          </a:p>
          <a:p>
            <a:r>
              <a:rPr lang="en-US" sz="4000" dirty="0" smtClean="0"/>
              <a:t>A </a:t>
            </a:r>
            <a:r>
              <a:rPr lang="en-US" sz="4000" dirty="0" err="1" smtClean="0"/>
              <a:t>Postestimation</a:t>
            </a:r>
            <a:r>
              <a:rPr lang="en-US" sz="4000" dirty="0" smtClean="0"/>
              <a:t> 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425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838200"/>
          </a:xfrm>
        </p:spPr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0513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https://www.stata.com/bookstore/introduction-stata-programming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71600"/>
            <a:ext cx="3739979" cy="477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/>
          <a:lstStyle/>
          <a:p>
            <a:r>
              <a:rPr lang="en-US" dirty="0" smtClean="0"/>
              <a:t>Introduction to Stata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4902"/>
            <a:ext cx="7772400" cy="4778298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 Management Examples</a:t>
            </a:r>
          </a:p>
          <a:p>
            <a:pPr lvl="1"/>
            <a:r>
              <a:rPr lang="en-US" sz="3200" dirty="0" smtClean="0"/>
              <a:t>BMI Calculator</a:t>
            </a:r>
          </a:p>
          <a:p>
            <a:pPr lvl="1"/>
            <a:r>
              <a:rPr lang="en-US" sz="3200" dirty="0" smtClean="0"/>
              <a:t>BMI Generator</a:t>
            </a:r>
          </a:p>
          <a:p>
            <a:pPr lvl="1"/>
            <a:r>
              <a:rPr lang="en-US" sz="3200" dirty="0" smtClean="0"/>
              <a:t>Create Standardized Variables</a:t>
            </a:r>
          </a:p>
          <a:p>
            <a:r>
              <a:rPr lang="en-US" sz="4000" dirty="0" smtClean="0"/>
              <a:t>A Data Summary Example</a:t>
            </a:r>
          </a:p>
          <a:p>
            <a:r>
              <a:rPr lang="en-US" sz="4000" dirty="0" smtClean="0"/>
              <a:t>A Graphics Example</a:t>
            </a:r>
            <a:endParaRPr lang="en-US" sz="4000" dirty="0"/>
          </a:p>
          <a:p>
            <a:r>
              <a:rPr lang="en-US" sz="4000" dirty="0" smtClean="0"/>
              <a:t>A </a:t>
            </a:r>
            <a:r>
              <a:rPr lang="en-US" sz="4000" dirty="0" err="1" smtClean="0"/>
              <a:t>Postestimation</a:t>
            </a:r>
            <a:r>
              <a:rPr lang="en-US" sz="4000" dirty="0" smtClean="0"/>
              <a:t> 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696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838200"/>
          </a:xfrm>
        </p:spPr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69" y="1604756"/>
            <a:ext cx="3561062" cy="454342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0" y="630513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https://www.stata.com/bookstore/maximum-likelihood-estimation-stata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838200"/>
          </a:xfrm>
        </p:spPr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0513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https://www.stata.com/bookstore/mata-book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23639"/>
            <a:ext cx="3680673" cy="469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0947"/>
            <a:ext cx="9144000" cy="9541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Questions?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1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E18035-C4EC-44BB-A476-3FBA3C52F4E4}"/>
              </a:ext>
            </a:extLst>
          </p:cNvPr>
          <p:cNvSpPr txBox="1"/>
          <p:nvPr/>
        </p:nvSpPr>
        <p:spPr>
          <a:xfrm>
            <a:off x="-76200" y="2743200"/>
            <a:ext cx="9143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You can download the slides, dataset, and do-file here:</a:t>
            </a:r>
          </a:p>
          <a:p>
            <a:pPr algn="ctr"/>
            <a:r>
              <a:rPr lang="en-US" sz="2800" b="1" dirty="0">
                <a:hlinkClick r:id="rId4"/>
              </a:rPr>
              <a:t>https://</a:t>
            </a:r>
            <a:r>
              <a:rPr lang="en-US" sz="2800" b="1" dirty="0" smtClean="0">
                <a:hlinkClick r:id="rId4"/>
              </a:rPr>
              <a:t>tinyurl.com/StataProgramming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2C098-C190-4CA5-AF18-E7ECAB37796F}"/>
              </a:ext>
            </a:extLst>
          </p:cNvPr>
          <p:cNvSpPr txBox="1"/>
          <p:nvPr/>
        </p:nvSpPr>
        <p:spPr>
          <a:xfrm>
            <a:off x="0" y="4876800"/>
            <a:ext cx="9143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My email address is:</a:t>
            </a:r>
          </a:p>
          <a:p>
            <a:pPr algn="ctr"/>
            <a:r>
              <a:rPr lang="en-US" sz="2800" dirty="0">
                <a:hlinkClick r:id="rId5"/>
              </a:rPr>
              <a:t>chuber@stata.com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23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14405</TotalTime>
  <Words>2835</Words>
  <Application>Microsoft Office PowerPoint</Application>
  <PresentationFormat>On-screen Show (4:3)</PresentationFormat>
  <Paragraphs>591</Paragraphs>
  <Slides>92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Arial</vt:lpstr>
      <vt:lpstr>Calibri</vt:lpstr>
      <vt:lpstr>Cambria Math</vt:lpstr>
      <vt:lpstr>Courier New</vt:lpstr>
      <vt:lpstr>1_Office Theme</vt:lpstr>
      <vt:lpstr>2_Office Theme</vt:lpstr>
      <vt:lpstr>PowerPoint Presentation</vt:lpstr>
      <vt:lpstr>Download Website</vt:lpstr>
      <vt:lpstr>Why Create Your Own Commands?</vt:lpstr>
      <vt:lpstr>Custom Data Management</vt:lpstr>
      <vt:lpstr>Custom Data Summaries</vt:lpstr>
      <vt:lpstr>Custom Graphs</vt:lpstr>
      <vt:lpstr>Custom Postestimation Commands</vt:lpstr>
      <vt:lpstr>PowerPoint Presentation</vt:lpstr>
      <vt:lpstr>Introduction to Stata Programming</vt:lpstr>
      <vt:lpstr>Data Management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Local Macros</vt:lpstr>
      <vt:lpstr>PowerPoint Presentation</vt:lpstr>
      <vt:lpstr>PowerPoint Presentation</vt:lpstr>
      <vt:lpstr>PowerPoint Presentation</vt:lpstr>
      <vt:lpstr>Save calcbmi.ado</vt:lpstr>
      <vt:lpstr> adopath</vt:lpstr>
      <vt:lpstr>which</vt:lpstr>
      <vt:lpstr>viewsource</vt:lpstr>
      <vt:lpstr>Introduction to Stata Programming</vt:lpstr>
      <vt:lpstr>How to Calculate BMI Using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Save genbmi.ado</vt:lpstr>
      <vt:lpstr>Introduction to Stata Programming</vt:lpstr>
      <vt:lpstr>Another Data Management Example</vt:lpstr>
      <vt:lpstr>How to Calculate Standardized Variables</vt:lpstr>
      <vt:lpstr>PowerPoint Presentation</vt:lpstr>
      <vt:lpstr>PowerPoint Presentation</vt:lpstr>
      <vt:lpstr>PowerPoint Presentation</vt:lpstr>
      <vt:lpstr>PowerPoint Presentation</vt:lpstr>
      <vt:lpstr>How to Calculate Standardized Variables</vt:lpstr>
      <vt:lpstr>Save stdize.ado</vt:lpstr>
      <vt:lpstr>Introduction to Stata Programming</vt:lpstr>
      <vt:lpstr>A Data Summary Example</vt:lpstr>
      <vt:lpstr>Custom Data Summaries</vt:lpstr>
      <vt:lpstr>Custom Data Summaries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Save mysumm.ado</vt:lpstr>
      <vt:lpstr>Introduction to Stata Programming</vt:lpstr>
      <vt:lpstr>Custom Graphs</vt:lpstr>
      <vt:lpstr>Custom Graphs</vt:lpstr>
      <vt:lpstr>Custom Graphs</vt:lpstr>
      <vt:lpstr>Custom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Stata Programming</vt:lpstr>
      <vt:lpstr>Custom Postestimation Commands</vt:lpstr>
      <vt:lpstr>PowerPoint Presentation</vt:lpstr>
      <vt:lpstr>PowerPoint Presentation</vt:lpstr>
      <vt:lpstr>PowerPoint Presentation</vt:lpstr>
      <vt:lpstr>PowerPoint Presentation</vt:lpstr>
      <vt:lpstr>Save pseudor2.ado</vt:lpstr>
      <vt:lpstr>Introduction to Stata Programming</vt:lpstr>
      <vt:lpstr>Other Resources</vt:lpstr>
      <vt:lpstr>Other Resources</vt:lpstr>
      <vt:lpstr>Other Resources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and Sample Size</dc:title>
  <dc:creator>Chuck Huber</dc:creator>
  <cp:lastModifiedBy>ChuckStata</cp:lastModifiedBy>
  <cp:revision>476</cp:revision>
  <dcterms:created xsi:type="dcterms:W3CDTF">2015-03-21T17:14:42Z</dcterms:created>
  <dcterms:modified xsi:type="dcterms:W3CDTF">2020-08-03T22:03:04Z</dcterms:modified>
</cp:coreProperties>
</file>