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76" r:id="rId10"/>
    <p:sldId id="261" r:id="rId11"/>
    <p:sldId id="262" r:id="rId12"/>
    <p:sldId id="263" r:id="rId13"/>
    <p:sldId id="270" r:id="rId14"/>
    <p:sldId id="277" r:id="rId15"/>
    <p:sldId id="280" r:id="rId16"/>
    <p:sldId id="278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69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+mj-lt"/>
                <a:cs typeface="+mj-lt"/>
              </a:rPr>
              <a:t>딥러닝을</a:t>
            </a:r>
            <a:r>
              <a:rPr lang="en-US" altLang="ko-KR" dirty="0">
                <a:ea typeface="+mj-lt"/>
                <a:cs typeface="+mj-lt"/>
              </a:rPr>
              <a:t> </a:t>
            </a:r>
            <a:r>
              <a:rPr lang="ko-KR" dirty="0">
                <a:ea typeface="+mj-lt"/>
                <a:cs typeface="+mj-lt"/>
              </a:rPr>
              <a:t>활용한 </a:t>
            </a:r>
            <a:r>
              <a:rPr lang="ko-KR" dirty="0" err="1">
                <a:ea typeface="+mj-lt"/>
                <a:cs typeface="+mj-lt"/>
              </a:rPr>
              <a:t>손글씨</a:t>
            </a:r>
            <a:r>
              <a:rPr lang="en-US" altLang="ko-KR" dirty="0">
                <a:ea typeface="+mj-lt"/>
                <a:cs typeface="+mj-lt"/>
              </a:rPr>
              <a:t>(</a:t>
            </a:r>
            <a:r>
              <a:rPr lang="ko-KR" dirty="0">
                <a:ea typeface="+mj-lt"/>
                <a:cs typeface="+mj-lt"/>
              </a:rPr>
              <a:t>숫자</a:t>
            </a:r>
            <a:r>
              <a:rPr lang="en-US" altLang="ko-KR" dirty="0">
                <a:ea typeface="+mj-lt"/>
                <a:cs typeface="+mj-lt"/>
              </a:rPr>
              <a:t>) </a:t>
            </a:r>
            <a:r>
              <a:rPr lang="ko-KR" dirty="0">
                <a:ea typeface="+mj-lt"/>
                <a:cs typeface="+mj-lt"/>
              </a:rPr>
              <a:t>인식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한국폴리텍대학교</a:t>
            </a:r>
            <a:r>
              <a:rPr lang="ko-KR" altLang="en-US" dirty="0">
                <a:ea typeface="맑은 고딕"/>
              </a:rPr>
              <a:t> 정수캠퍼스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인공지능소프트웨어학과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김사윤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4ABC4-1857-46A8-8973-3826B7A4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</a:t>
            </a:r>
            <a:r>
              <a:rPr lang="ko-KR" altLang="en-US" dirty="0">
                <a:ea typeface="맑은 고딕"/>
              </a:rPr>
              <a:t> 구조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8C54E0-4587-4677-AE00-0CBD0A1DD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9" y="2724766"/>
            <a:ext cx="8611802" cy="2553056"/>
          </a:xfrm>
        </p:spPr>
      </p:pic>
    </p:spTree>
    <p:extLst>
      <p:ext uri="{BB962C8B-B14F-4D97-AF65-F5344CB8AC3E}">
        <p14:creationId xmlns:p14="http://schemas.microsoft.com/office/powerpoint/2010/main" val="4151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E1CA-47AA-8ACB-02BC-B468199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LeNet</a:t>
            </a:r>
            <a:r>
              <a:rPr lang="en-US" altLang="ko-KR">
                <a:ea typeface="맑은 고딕"/>
              </a:rPr>
              <a:t>-5</a:t>
            </a:r>
            <a:r>
              <a:rPr lang="ko-KR" altLang="en-US">
                <a:ea typeface="맑은 고딕"/>
              </a:rPr>
              <a:t> 구조 설명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7FC63-648C-EDD3-965E-29A3518B1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구조를 최대한 차용하되 적용 가능한 형태로 구현</a:t>
            </a:r>
            <a:endParaRPr lang="en-US" altLang="ko-KR" dirty="0"/>
          </a:p>
          <a:p>
            <a:r>
              <a:rPr lang="ko-KR" altLang="en-US" dirty="0"/>
              <a:t>원본은 </a:t>
            </a:r>
            <a:r>
              <a:rPr lang="en-US" altLang="ko-KR" dirty="0"/>
              <a:t>32x32 </a:t>
            </a:r>
            <a:r>
              <a:rPr lang="ko-KR" altLang="en-US" dirty="0"/>
              <a:t>사이즈의 이미지를 입력하도록 되어있어 </a:t>
            </a:r>
            <a:r>
              <a:rPr lang="en-US" altLang="ko-KR" dirty="0"/>
              <a:t>28x28 </a:t>
            </a:r>
            <a:r>
              <a:rPr lang="ko-KR" altLang="en-US" dirty="0"/>
              <a:t>사이즈를 입력하도록 변경하고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레이어에서는 출력되는 이미지 사이즈가 축소되지 않도록 </a:t>
            </a:r>
            <a:r>
              <a:rPr lang="en-US" altLang="ko-KR" dirty="0"/>
              <a:t>padding</a:t>
            </a:r>
            <a:r>
              <a:rPr lang="ko-KR" altLang="en-US" dirty="0"/>
              <a:t>을 조정</a:t>
            </a:r>
            <a:endParaRPr lang="en-US" altLang="ko-KR" dirty="0"/>
          </a:p>
          <a:p>
            <a:r>
              <a:rPr lang="ko-KR" altLang="en-US" dirty="0"/>
              <a:t>최적화 함수는 </a:t>
            </a:r>
            <a:r>
              <a:rPr lang="en-US" altLang="ko-KR" dirty="0"/>
              <a:t>SGD, </a:t>
            </a:r>
            <a:r>
              <a:rPr lang="ko-KR" altLang="en-US" dirty="0"/>
              <a:t>손실함수는 </a:t>
            </a:r>
            <a:r>
              <a:rPr lang="en-US" altLang="ko-KR" dirty="0" err="1"/>
              <a:t>sparse_categorical_crossentropy</a:t>
            </a:r>
            <a:r>
              <a:rPr lang="ko-KR" altLang="en-US" dirty="0"/>
              <a:t>를 적용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39094D-F742-4A5B-97C8-9A660D60E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70" y="1943607"/>
            <a:ext cx="4544059" cy="4115374"/>
          </a:xfrm>
        </p:spPr>
      </p:pic>
    </p:spTree>
    <p:extLst>
      <p:ext uri="{BB962C8B-B14F-4D97-AF65-F5344CB8AC3E}">
        <p14:creationId xmlns:p14="http://schemas.microsoft.com/office/powerpoint/2010/main" val="48609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B4DE-C18D-C1BB-7455-CC7DDB0A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 </a:t>
            </a:r>
            <a:r>
              <a:rPr lang="ko-KR" altLang="en-US" dirty="0">
                <a:ea typeface="맑은 고딕"/>
              </a:rPr>
              <a:t>모델 실행 결과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3D6BB4-79A6-4F46-B227-25614337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977778" cy="35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0FA76A-759E-469B-A486-D2DB452B02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055153" cy="35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8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C998D-827C-1F63-922B-79729EE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0C997-F8FF-AA8E-A620-25029C86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모델</a:t>
            </a:r>
            <a:r>
              <a:rPr lang="en-US" altLang="ko-KR" dirty="0"/>
              <a:t>(Epoch=30)</a:t>
            </a:r>
            <a:r>
              <a:rPr lang="ko-KR" altLang="en-US" dirty="0"/>
              <a:t>에서 활성화 함수를 </a:t>
            </a:r>
            <a:r>
              <a:rPr lang="en-US" altLang="ko-KR" dirty="0" err="1"/>
              <a:t>relu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성능이 다소 악화됨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모델에서 최적화 함수를 </a:t>
            </a:r>
            <a:r>
              <a:rPr lang="en-US" altLang="ko-KR" dirty="0" err="1"/>
              <a:t>adam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1"/>
            <a:r>
              <a:rPr lang="ko-KR" altLang="en-US" dirty="0"/>
              <a:t>성능이 개선되었다고 보기 어려움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6A76E20-B8E8-4043-A9F3-55BD92391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4309"/>
              </p:ext>
            </p:extLst>
          </p:nvPr>
        </p:nvGraphicFramePr>
        <p:xfrm>
          <a:off x="1625600" y="27347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048676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6674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22575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13157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315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9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0.0287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relu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0.0718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0.9943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0.0439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257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358548-5680-499B-8428-F8580BD7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2608"/>
              </p:ext>
            </p:extLst>
          </p:nvPr>
        </p:nvGraphicFramePr>
        <p:xfrm>
          <a:off x="1625600" y="520699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048676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6674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22575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13157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315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9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0.0065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0.9977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0.0630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0.9859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2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0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4B39C-E783-466A-BE48-5E3D19F8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E8577-D610-4AA6-A12B-47CC67F7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모델에서 </a:t>
            </a:r>
            <a:r>
              <a:rPr lang="en-US" altLang="ko-KR" dirty="0" err="1"/>
              <a:t>AveragePooling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en-US" altLang="ko-KR" dirty="0" err="1"/>
              <a:t>MaxPooling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1"/>
            <a:r>
              <a:rPr lang="ko-KR" altLang="en-US" dirty="0"/>
              <a:t>성능이 다소 개선됨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기본 모델의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 뒤에 </a:t>
            </a:r>
            <a:r>
              <a:rPr lang="en-US" altLang="ko-KR" dirty="0"/>
              <a:t>20% </a:t>
            </a:r>
            <a:r>
              <a:rPr lang="ko-KR" altLang="en-US" dirty="0"/>
              <a:t>정도의 </a:t>
            </a:r>
            <a:r>
              <a:rPr lang="en-US" altLang="ko-KR" dirty="0"/>
              <a:t>dropout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성능이 다소 악화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C4A759-840A-4113-90C5-10293E50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20810"/>
              </p:ext>
            </p:extLst>
          </p:nvPr>
        </p:nvGraphicFramePr>
        <p:xfrm>
          <a:off x="1778000" y="270425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048676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6674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22575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13157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315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9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MaxPool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0.0183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0.9953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0.0315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0.9904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25705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3696F61D-8DAC-49AA-8940-2496ADDAE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15103"/>
              </p:ext>
            </p:extLst>
          </p:nvPr>
        </p:nvGraphicFramePr>
        <p:xfrm>
          <a:off x="1778000" y="485425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048676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6674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22575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13157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3150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9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0.0287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dropout(0.2)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0.0677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0.9786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0.0430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2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2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50FE2-E730-441C-BE04-7D959732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DF089-D801-4606-8CE3-EA6A7A55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Dropout</a:t>
            </a:r>
            <a:r>
              <a:rPr lang="ko-KR" altLang="en-US" dirty="0"/>
              <a:t>이 없는 경우 훈련데이터에 과적합이 나타나고 있는 것으로 추정된다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MaxPooling</a:t>
            </a:r>
            <a:r>
              <a:rPr lang="ko-KR" altLang="en-US" dirty="0"/>
              <a:t>은 적용하지 않아도 성능차이가 거의 없거나 없는 것이 더 나은 것으로 판단된다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95148A63-70BC-468E-AD47-5E2AD2B8D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082383"/>
              </p:ext>
            </p:extLst>
          </p:nvPr>
        </p:nvGraphicFramePr>
        <p:xfrm>
          <a:off x="838200" y="1656291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158492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5902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015387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190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6349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4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Relu+adam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0.0055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0.9983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0.0640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5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+dropout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0.0185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0.9938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0.0287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0.9922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relu+adam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+dropout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maxpooling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0.0208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0.9934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0.0323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2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8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4A6DB-F6EC-4037-BDB6-99FC7C99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EFF5-382E-455B-B443-149CD905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모델의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레이어에 배치 정규화 적용</a:t>
            </a:r>
            <a:endParaRPr lang="en-US" altLang="ko-KR" dirty="0"/>
          </a:p>
          <a:p>
            <a:pPr lvl="1"/>
            <a:r>
              <a:rPr lang="ko-KR" altLang="en-US" dirty="0"/>
              <a:t>명확한 성능 개선이 확인됨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586BAE-8BD0-4E02-B61C-C41F6712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3998"/>
              </p:ext>
            </p:extLst>
          </p:nvPr>
        </p:nvGraphicFramePr>
        <p:xfrm>
          <a:off x="1490133" y="2740660"/>
          <a:ext cx="8703735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804867648"/>
                    </a:ext>
                  </a:extLst>
                </a:gridCol>
                <a:gridCol w="1280161">
                  <a:extLst>
                    <a:ext uri="{9D8B030D-6E8A-4147-A177-3AD203B41FA5}">
                      <a16:colId xmlns:a16="http://schemas.microsoft.com/office/drawing/2014/main" val="2166674820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722257570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379131570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59315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9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 Normalization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0.0107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0.9975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0.0252 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0.9909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2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C115D-9611-4274-8509-81C703E9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1D354-BA05-4FDE-832C-2283FB11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배치정규화가 적용되지 않을 경우 과적합이 나타나는 것으로 추정됨</a:t>
            </a:r>
            <a:endParaRPr lang="en-US" altLang="ko-KR" dirty="0"/>
          </a:p>
          <a:p>
            <a:r>
              <a:rPr lang="en-US" altLang="ko-KR" dirty="0" err="1"/>
              <a:t>Relu+adam+dropout+BatchNormalization</a:t>
            </a:r>
            <a:r>
              <a:rPr lang="ko-KR" altLang="en-US" dirty="0"/>
              <a:t>이 최선의 결과를 도출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14AD469-F659-41D1-9E74-29099D20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48643"/>
              </p:ext>
            </p:extLst>
          </p:nvPr>
        </p:nvGraphicFramePr>
        <p:xfrm>
          <a:off x="838200" y="1549400"/>
          <a:ext cx="10515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873676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01395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803263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437785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1382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8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4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+dropout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0.0185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0.9938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0.0287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4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dropout+BatchNormalization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0.0231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0.9927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0.0215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dropout+maxpooling+BatchNormalization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0.0196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0.9933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0.0267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3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67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7333-504C-40DE-9901-95329A93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9BF7E-3712-454B-A713-1AB85992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Relu+adam+dropout+BatchNormalization</a:t>
            </a:r>
            <a:r>
              <a:rPr lang="ko-KR" altLang="en-US" dirty="0"/>
              <a:t>을 바탕으로 시행</a:t>
            </a:r>
            <a:endParaRPr lang="en-US" altLang="ko-KR" dirty="0"/>
          </a:p>
          <a:p>
            <a:r>
              <a:rPr lang="ko-KR" altLang="en-US" dirty="0"/>
              <a:t>배치 사이즈를 늘릴 수록 훈련데이터에 대한 </a:t>
            </a:r>
            <a:r>
              <a:rPr lang="en-US" altLang="ko-KR" dirty="0"/>
              <a:t>loss</a:t>
            </a:r>
            <a:r>
              <a:rPr lang="ko-KR" altLang="en-US" dirty="0"/>
              <a:t>와 </a:t>
            </a:r>
            <a:r>
              <a:rPr lang="en-US" altLang="ko-KR" dirty="0"/>
              <a:t>accuracy</a:t>
            </a:r>
            <a:r>
              <a:rPr lang="ko-KR" altLang="en-US" dirty="0"/>
              <a:t>는 개선되고 있으나</a:t>
            </a:r>
            <a:r>
              <a:rPr lang="en-US" altLang="ko-KR" dirty="0"/>
              <a:t>, </a:t>
            </a:r>
            <a:r>
              <a:rPr lang="ko-KR" altLang="en-US" dirty="0"/>
              <a:t>검증데이터의 성능을 볼 때 과적합이 의심됨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성능이 가장 높은 </a:t>
            </a:r>
            <a:r>
              <a:rPr lang="en-US" altLang="ko-KR" dirty="0"/>
              <a:t>batch size=96</a:t>
            </a:r>
            <a:r>
              <a:rPr lang="ko-KR" altLang="en-US" dirty="0"/>
              <a:t>일 때 최선의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2D2D335-DD9D-48EA-993A-F88FFD1B9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05871"/>
              </p:ext>
            </p:extLst>
          </p:nvPr>
        </p:nvGraphicFramePr>
        <p:xfrm>
          <a:off x="2032000" y="1893359"/>
          <a:ext cx="8128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4246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42585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02994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62659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1928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0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0.0231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0.9927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0.0215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0.0167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0.9943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0.0209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9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0.0158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0.9945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0.0191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0.9945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0.0154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0.9953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0.0196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6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478D-5830-423C-8AB5-EB9AC61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530F1-B806-454D-959D-4500626A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회까지 시행 시 최적의 값은 </a:t>
            </a:r>
            <a:r>
              <a:rPr lang="en-US" altLang="ko-KR" dirty="0"/>
              <a:t>67</a:t>
            </a:r>
            <a:r>
              <a:rPr lang="ko-KR" altLang="en-US" dirty="0"/>
              <a:t>회의 가중치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465EB8-1A94-49B0-AF94-7672477C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15742"/>
              </p:ext>
            </p:extLst>
          </p:nvPr>
        </p:nvGraphicFramePr>
        <p:xfrm>
          <a:off x="2032000" y="426085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076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0360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6723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5378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128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2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Epoch=57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0.0127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0.9956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0.0198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0.9948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Epoch=67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0.0093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0.0180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0.9940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9661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5DDE64A-0DFE-417D-A037-20D7FD68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477965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73ECAB-12CC-4369-9828-2FE8051B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26" y="1477965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증강현실 등 다양한 혁신기술들이 점차 일상생활에 적용되고 있다. 향후 실생활과 네트워크의 가교 역할을 하는 기술에 대한 수요는 지속적으로 증가할 것으로 예상된다. 여기서 </a:t>
            </a:r>
            <a:r>
              <a:rPr lang="ko-KR" altLang="en-US" dirty="0" err="1">
                <a:ea typeface="맑은 고딕"/>
              </a:rPr>
              <a:t>OCR은</a:t>
            </a:r>
            <a:r>
              <a:rPr lang="ko-KR" altLang="en-US" dirty="0">
                <a:ea typeface="맑은 고딕"/>
              </a:rPr>
              <a:t> 가장 기본적이면서도 핵심적인 기술이 될 것이다. 특히 숫자는 온라인과 오프라인 양 측에서 모두 핵심적인 정보전달 수단으로 쓰이고 있다. 전화번호, 우편번호 등 다양한 숫자 정보들이 실생활에서 수기로 쓰여지고 있어 디지털 자료로 전환될 필요 여지가 있다. 이러한 정보들은 기존의 방식으로는 디지털화가 어려웠으나, 인공신경망 기술은 기존에는 처리하기 어려웠던 자료들도 처리할 수 있게 하였다. 따라서 이 프로젝트에서는 인공신경망을 구축하여 수기로 쓰여져 이미지 형태로 저장된 데이터를 컴퓨터가 처리할 수 있는 디지털 형태의 자료로 만드는 것을 목표로 하였다.</a:t>
            </a:r>
          </a:p>
        </p:txBody>
      </p:sp>
    </p:spTree>
    <p:extLst>
      <p:ext uri="{BB962C8B-B14F-4D97-AF65-F5344CB8AC3E}">
        <p14:creationId xmlns:p14="http://schemas.microsoft.com/office/powerpoint/2010/main" val="9441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B952-4AA1-43EF-BC34-F8FEBAB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CB6EA-762F-4C26-BB15-F5AD4100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최종적으로 최적의 모델은 다음과 같다</a:t>
            </a:r>
            <a:endParaRPr lang="en-US" altLang="ko-KR" dirty="0"/>
          </a:p>
          <a:p>
            <a:pPr lvl="1"/>
            <a:r>
              <a:rPr lang="en-US" altLang="ko-KR" dirty="0"/>
              <a:t>LeNet-5</a:t>
            </a:r>
          </a:p>
          <a:p>
            <a:pPr lvl="2"/>
            <a:r>
              <a:rPr lang="en-US" altLang="ko-KR" dirty="0"/>
              <a:t>C1+relu+Batch_normalization</a:t>
            </a:r>
          </a:p>
          <a:p>
            <a:pPr lvl="2"/>
            <a:r>
              <a:rPr lang="en-US" altLang="ko-KR" dirty="0"/>
              <a:t>Dropout (0.2)</a:t>
            </a:r>
          </a:p>
          <a:p>
            <a:pPr lvl="2"/>
            <a:r>
              <a:rPr lang="en-US" altLang="ko-KR" dirty="0"/>
              <a:t>S2</a:t>
            </a:r>
          </a:p>
          <a:p>
            <a:pPr lvl="2"/>
            <a:r>
              <a:rPr lang="en-US" altLang="ko-KR" dirty="0"/>
              <a:t>C3+relu+Batch_normalization</a:t>
            </a:r>
          </a:p>
          <a:p>
            <a:pPr lvl="2"/>
            <a:r>
              <a:rPr lang="en-US" altLang="ko-KR" dirty="0"/>
              <a:t>Dropout (0.2)</a:t>
            </a:r>
          </a:p>
          <a:p>
            <a:pPr lvl="2"/>
            <a:r>
              <a:rPr lang="en-US" altLang="ko-KR" dirty="0"/>
              <a:t>S4</a:t>
            </a:r>
          </a:p>
          <a:p>
            <a:pPr lvl="2"/>
            <a:r>
              <a:rPr lang="en-US" altLang="ko-KR" dirty="0"/>
              <a:t>C5+relu+Batch_normalization</a:t>
            </a:r>
          </a:p>
          <a:p>
            <a:pPr lvl="2"/>
            <a:r>
              <a:rPr lang="en-US" altLang="ko-KR" dirty="0"/>
              <a:t>Dropout (0.2)</a:t>
            </a:r>
          </a:p>
          <a:p>
            <a:pPr lvl="2"/>
            <a:r>
              <a:rPr lang="en-US" altLang="ko-KR" dirty="0"/>
              <a:t>Flatten</a:t>
            </a:r>
          </a:p>
          <a:p>
            <a:pPr lvl="2"/>
            <a:r>
              <a:rPr lang="en-US" altLang="ko-KR" dirty="0"/>
              <a:t>F6</a:t>
            </a:r>
          </a:p>
          <a:p>
            <a:pPr lvl="2"/>
            <a:r>
              <a:rPr lang="en-US" altLang="ko-KR" dirty="0"/>
              <a:t>Output</a:t>
            </a:r>
          </a:p>
          <a:p>
            <a:pPr lvl="1"/>
            <a:r>
              <a:rPr lang="en-US" altLang="ko-KR" dirty="0"/>
              <a:t>optimizer=</a:t>
            </a:r>
            <a:r>
              <a:rPr lang="en-US" altLang="ko-KR" dirty="0" err="1"/>
              <a:t>adam</a:t>
            </a:r>
            <a:r>
              <a:rPr lang="en-US" altLang="ko-KR" dirty="0"/>
              <a:t>, loss=</a:t>
            </a:r>
            <a:r>
              <a:rPr lang="en-US" altLang="ko-KR" dirty="0" err="1"/>
              <a:t>sparse_categorical_crossentropy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8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72CE036-14B5-4368-B78A-157A51DA0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02" y="0"/>
            <a:ext cx="4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3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805F-14F3-442E-8D89-7F2083DF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최종모델 </a:t>
            </a:r>
            <a:r>
              <a:rPr lang="ko-KR" altLang="en-US" dirty="0" err="1"/>
              <a:t>손글씨</a:t>
            </a:r>
            <a:r>
              <a:rPr lang="ko-KR" altLang="en-US" dirty="0"/>
              <a:t> 숫자 인식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37F926-8018-49BC-8444-D8341EE57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39" y="1690688"/>
            <a:ext cx="5441522" cy="4087241"/>
          </a:xfrm>
        </p:spPr>
      </p:pic>
    </p:spTree>
    <p:extLst>
      <p:ext uri="{BB962C8B-B14F-4D97-AF65-F5344CB8AC3E}">
        <p14:creationId xmlns:p14="http://schemas.microsoft.com/office/powerpoint/2010/main" val="41244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CEBD3-91A2-4AAB-BEE2-864042F0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 오류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3C1AC-593F-4EFF-BF8B-1DE0B82FA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6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건의 오인식 사례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정답에 대한 인식률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파란색 막대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오답 인식률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붉은색 막대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dirty="0"/>
          </a:p>
          <a:p>
            <a:r>
              <a:rPr lang="en-US" altLang="ko-KR" dirty="0"/>
              <a:t>10000 </a:t>
            </a:r>
            <a:r>
              <a:rPr lang="ko-KR" altLang="en-US" dirty="0"/>
              <a:t>개의 데이터 중 인식 결과가 실제와 다른 경우는 </a:t>
            </a:r>
            <a:r>
              <a:rPr lang="en-US" altLang="ko-KR" dirty="0"/>
              <a:t>60</a:t>
            </a:r>
            <a:r>
              <a:rPr lang="ko-KR" altLang="en-US" dirty="0"/>
              <a:t>건이며</a:t>
            </a:r>
            <a:r>
              <a:rPr lang="en-US" altLang="ko-KR" dirty="0"/>
              <a:t>, </a:t>
            </a:r>
            <a:r>
              <a:rPr lang="ko-KR" altLang="en-US" dirty="0"/>
              <a:t>이는 오인식이 전체에서 </a:t>
            </a:r>
            <a:r>
              <a:rPr lang="en-US" altLang="ko-KR" dirty="0"/>
              <a:t>0.6% </a:t>
            </a:r>
            <a:r>
              <a:rPr lang="ko-KR" altLang="en-US" dirty="0"/>
              <a:t>발생한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9E5458-6E4F-43FD-8FFB-758F5A5193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76" y="2419923"/>
            <a:ext cx="4286848" cy="3162741"/>
          </a:xfrm>
        </p:spPr>
      </p:pic>
    </p:spTree>
    <p:extLst>
      <p:ext uri="{BB962C8B-B14F-4D97-AF65-F5344CB8AC3E}">
        <p14:creationId xmlns:p14="http://schemas.microsoft.com/office/powerpoint/2010/main" val="351596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ED54-915A-4D0D-9223-F5F88D3A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오인식된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숫자의 분포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22204-B84D-4E0D-8ADD-17A9056C3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건으로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오인식된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경우가 가장 많았다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전체의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18.33%)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과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단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건으로 오인식 된 경우가 가장 적었다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(3.33%)</a:t>
            </a: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5F9B26-38E3-46D8-A729-6424AB2A1B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92" y="2401294"/>
            <a:ext cx="4673016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4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F572-19DF-4BF5-AF64-AEBD0298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오답의 분포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52BE0-1647-40C3-9067-1A5E068CD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라고 오답을 도출한 경우가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건으로 제일 많았다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(15%)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이라고 오답을 도출한 경우가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건으로 제일 적었다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(3.33%)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6CF1F0-B2C1-4A0B-B751-C30B32291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92" y="2401294"/>
            <a:ext cx="4673016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8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EEF0-9905-1FD8-E3A4-E7621DF1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번외 </a:t>
            </a:r>
            <a:r>
              <a:rPr lang="en-US" altLang="ko-KR" dirty="0">
                <a:latin typeface="Malgun Gothic"/>
                <a:ea typeface="Malgun Gothic"/>
              </a:rPr>
              <a:t>- </a:t>
            </a:r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>
                <a:latin typeface="Malgun Gothic"/>
                <a:ea typeface="Malgun Gothic"/>
              </a:rPr>
              <a:t>앙상블 모델 적용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BA5F9-10D9-3C18-FC7B-E5B36DB0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번외로 최적의 </a:t>
            </a:r>
            <a:r>
              <a:rPr lang="en-US" altLang="ko-KR" dirty="0"/>
              <a:t>test loss</a:t>
            </a:r>
            <a:r>
              <a:rPr lang="ko-KR" altLang="en-US" dirty="0"/>
              <a:t>를 갖는 </a:t>
            </a:r>
            <a:r>
              <a:rPr lang="en-US" altLang="ko-KR" dirty="0"/>
              <a:t>Epoch 57</a:t>
            </a:r>
            <a:r>
              <a:rPr lang="ko-KR" altLang="en-US" dirty="0"/>
              <a:t>회의 가중치와 최적의 </a:t>
            </a:r>
            <a:r>
              <a:rPr lang="en-US" altLang="ko-KR" dirty="0"/>
              <a:t>test accuracy</a:t>
            </a:r>
            <a:r>
              <a:rPr lang="ko-KR" altLang="en-US" dirty="0"/>
              <a:t>를 갖는 </a:t>
            </a:r>
            <a:r>
              <a:rPr lang="en-US" altLang="ko-KR" dirty="0"/>
              <a:t>Epoch 67</a:t>
            </a:r>
            <a:r>
              <a:rPr lang="ko-KR" altLang="en-US" dirty="0"/>
              <a:t>회의 가중치 모델을 평균내서 적용하는 앙상블 모델을 구현하였다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출력층에 대한 </a:t>
            </a:r>
            <a:r>
              <a:rPr lang="en-US" altLang="ko-KR" dirty="0"/>
              <a:t>Epoch=30 </a:t>
            </a:r>
            <a:r>
              <a:rPr lang="ko-KR" altLang="en-US" dirty="0"/>
              <a:t>정도의 훈련으로도 개선된 결과를 얻을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검증 데이터에 대한 오인식 총 </a:t>
            </a:r>
            <a:r>
              <a:rPr lang="en-US" altLang="ko-KR" dirty="0"/>
              <a:t>60</a:t>
            </a:r>
            <a:r>
              <a:rPr lang="ko-KR" altLang="en-US" dirty="0"/>
              <a:t>건에서 </a:t>
            </a:r>
            <a:r>
              <a:rPr lang="en-US" altLang="ko-KR" dirty="0"/>
              <a:t>52</a:t>
            </a:r>
            <a:r>
              <a:rPr lang="ko-KR" altLang="en-US" dirty="0"/>
              <a:t>건으로 감소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8653228-CA7F-41BD-B8FC-83EC748DB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49925"/>
              </p:ext>
            </p:extLst>
          </p:nvPr>
        </p:nvGraphicFramePr>
        <p:xfrm>
          <a:off x="2032000" y="163406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37727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85563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2893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393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3121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0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Epoch=57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0.0127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0.9956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0.0198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8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Epoch=67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0.0093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0.9969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0.0180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8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0.0044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0.9991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0.0176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0.9951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8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1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B2A7024-215F-4207-9FA7-C3670CCB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0"/>
            <a:ext cx="3494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6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58A31-9FC6-2036-D982-54910B64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구현환경 및 구현내용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3DB9E-C027-AFA2-1FCF-06D406DB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구글 </a:t>
            </a:r>
            <a:r>
              <a:rPr lang="en-US" altLang="ko-KR" dirty="0" err="1">
                <a:ea typeface="맑은 고딕"/>
              </a:rPr>
              <a:t>colab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환경</a:t>
            </a:r>
            <a:r>
              <a:rPr lang="en-US" altLang="ko-KR" dirty="0">
                <a:ea typeface="맑은 고딕"/>
              </a:rPr>
              <a:t>(Linux OS)</a:t>
            </a:r>
            <a:r>
              <a:rPr lang="ko-KR" altLang="en-US" dirty="0">
                <a:ea typeface="맑은 고딕"/>
              </a:rPr>
              <a:t>에서 구축하였다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구현 환경</a:t>
            </a:r>
          </a:p>
          <a:p>
            <a:pPr lvl="1"/>
            <a:r>
              <a:rPr lang="ko-KR" altLang="en-US" dirty="0">
                <a:ea typeface="맑은 고딕"/>
              </a:rPr>
              <a:t>사용 언어 : </a:t>
            </a:r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, </a:t>
            </a:r>
            <a:r>
              <a:rPr lang="en-US" altLang="ko-KR" dirty="0">
                <a:ea typeface="맑은 고딕"/>
              </a:rPr>
              <a:t>Linux</a:t>
            </a:r>
            <a:r>
              <a:rPr lang="ko-KR" altLang="en-US" dirty="0">
                <a:ea typeface="맑은 고딕"/>
              </a:rPr>
              <a:t> 기초 명령어</a:t>
            </a:r>
            <a:endParaRPr 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사용 도구 : </a:t>
            </a:r>
            <a:r>
              <a:rPr lang="ko-KR" altLang="en-US" dirty="0" err="1">
                <a:ea typeface="맑은 고딕"/>
              </a:rPr>
              <a:t>Tensorflow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Keras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사용 데이터 : MNIST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구현 내용</a:t>
            </a:r>
          </a:p>
          <a:p>
            <a:pPr lvl="1"/>
            <a:r>
              <a:rPr lang="ko-KR" altLang="en-US" dirty="0">
                <a:ea typeface="맑은 고딕"/>
              </a:rPr>
              <a:t>인공신경망(ANN), </a:t>
            </a:r>
            <a:r>
              <a:rPr lang="ko-KR" altLang="en-US" dirty="0" err="1">
                <a:ea typeface="맑은 고딕"/>
              </a:rPr>
              <a:t>합성곱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신경망(CNN)</a:t>
            </a:r>
          </a:p>
          <a:p>
            <a:pPr lvl="1"/>
            <a:r>
              <a:rPr lang="ko-KR" altLang="en-US" dirty="0">
                <a:ea typeface="맑은 고딕"/>
              </a:rPr>
              <a:t>신경망의 성능 향상을 위한 방안 적용</a:t>
            </a:r>
          </a:p>
          <a:p>
            <a:pPr lvl="1"/>
            <a:r>
              <a:rPr lang="ko-KR" altLang="en-US" dirty="0">
                <a:ea typeface="맑은 고딕"/>
              </a:rPr>
              <a:t>최적의 </a:t>
            </a:r>
            <a:r>
              <a:rPr lang="ko-KR" altLang="en-US" dirty="0" err="1">
                <a:ea typeface="맑은 고딕"/>
              </a:rPr>
              <a:t>하이퍼파라메터</a:t>
            </a:r>
            <a:r>
              <a:rPr lang="ko-KR" altLang="en-US" dirty="0">
                <a:ea typeface="맑은 고딕"/>
              </a:rPr>
              <a:t> 도출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63B69B-F41C-4376-AD69-03E0220C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26" y="3067771"/>
            <a:ext cx="9525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D03006-ED49-4553-8604-344C3354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416" y="3509340"/>
            <a:ext cx="2095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83F09B-1982-42F9-BF4C-96CCD3C6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416" y="4203134"/>
            <a:ext cx="20955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D5FBA36-F4A5-42FA-8DD4-9783F88B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26" y="4350771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F000E8C-BA80-46D5-9B30-8E4939E5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4" y="1814510"/>
            <a:ext cx="2179352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1EB5-F354-A5F7-AFA9-EC2D87F4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데이터셋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17F4F-FD11-B929-1436-E6CCEDCB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28*28 픽셀 형태로 저장된 손 글씨로 쓰여진 숫자 이미지가 분석 대상 데이터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훈련데이터 </a:t>
            </a:r>
            <a:r>
              <a:rPr lang="en-US" altLang="ko-KR" dirty="0">
                <a:ea typeface="맑은 고딕"/>
              </a:rPr>
              <a:t>60000</a:t>
            </a:r>
            <a:r>
              <a:rPr lang="ko-KR" altLang="en-US" dirty="0">
                <a:ea typeface="맑은 고딕"/>
              </a:rPr>
              <a:t>건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검증 데이터 </a:t>
            </a:r>
            <a:r>
              <a:rPr lang="en-US" altLang="ko-KR" dirty="0">
                <a:ea typeface="맑은 고딕"/>
              </a:rPr>
              <a:t>10000</a:t>
            </a:r>
            <a:r>
              <a:rPr lang="ko-KR" altLang="en-US" dirty="0">
                <a:ea typeface="맑은 고딕"/>
              </a:rPr>
              <a:t>건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FFDEAE-4EE8-4142-B792-369F15A1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46" y="2820193"/>
            <a:ext cx="2558308" cy="252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63744DB-E353-4E2F-BC59-AC534A77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655" y="2820193"/>
            <a:ext cx="3243966" cy="32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5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89EA9-7957-B6C7-DBB2-25373B83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베이스라인 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EB099-0AB6-75A3-DAFD-9DC07FD23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 panose="020B0503020000020004" pitchFamily="34" charset="-127"/>
              </a:rPr>
              <a:t>가장 기본적인 형태의 </a:t>
            </a:r>
            <a:r>
              <a:rPr lang="en-US" altLang="ko-KR" dirty="0">
                <a:ea typeface="맑은 고딕" panose="020B0503020000020004" pitchFamily="34" charset="-127"/>
              </a:rPr>
              <a:t>ANN(</a:t>
            </a:r>
            <a:r>
              <a:rPr lang="ko-KR" altLang="en-US" dirty="0">
                <a:ea typeface="맑은 고딕" panose="020B0503020000020004" pitchFamily="34" charset="-127"/>
              </a:rPr>
              <a:t>인공신경망</a:t>
            </a:r>
            <a:r>
              <a:rPr lang="en-US" altLang="ko-KR" dirty="0">
                <a:ea typeface="맑은 고딕" panose="020B0503020000020004" pitchFamily="34" charset="-127"/>
              </a:rPr>
              <a:t>)</a:t>
            </a:r>
            <a:r>
              <a:rPr lang="ko-KR" altLang="en-US" dirty="0">
                <a:ea typeface="맑은 고딕" panose="020B0503020000020004" pitchFamily="34" charset="-127"/>
              </a:rPr>
              <a:t> 모델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 panose="020B0503020000020004" pitchFamily="34" charset="-127"/>
              </a:rPr>
              <a:t>입력층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: </a:t>
            </a:r>
            <a:r>
              <a:rPr lang="ko-KR" altLang="en-US" dirty="0">
                <a:ea typeface="맑은 고딕" panose="020B0503020000020004" pitchFamily="34" charset="-127"/>
              </a:rPr>
              <a:t>이미지를 각각의 픽셀 한 개 씩 </a:t>
            </a:r>
            <a:r>
              <a:rPr lang="en-US" altLang="ko-KR" dirty="0">
                <a:ea typeface="맑은 고딕" panose="020B0503020000020004" pitchFamily="34" charset="-127"/>
              </a:rPr>
              <a:t>1</a:t>
            </a:r>
            <a:r>
              <a:rPr lang="ko-KR" altLang="en-US" dirty="0">
                <a:ea typeface="맑은 고딕" panose="020B0503020000020004" pitchFamily="34" charset="-127"/>
              </a:rPr>
              <a:t>차원으로 입력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 panose="020B0503020000020004" pitchFamily="34" charset="-127"/>
              </a:rPr>
              <a:t>은닉층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: 64</a:t>
            </a:r>
            <a:r>
              <a:rPr lang="ko-KR" altLang="en-US" dirty="0">
                <a:ea typeface="맑은 고딕" panose="020B0503020000020004" pitchFamily="34" charset="-127"/>
              </a:rPr>
              <a:t>개의 노드를 가진 </a:t>
            </a:r>
            <a:r>
              <a:rPr lang="en-US" altLang="ko-KR" dirty="0">
                <a:ea typeface="맑은 고딕" panose="020B0503020000020004" pitchFamily="34" charset="-127"/>
              </a:rPr>
              <a:t>Fully Connected Layer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6</a:t>
            </a:r>
            <a:r>
              <a:rPr lang="ko-KR" altLang="en-US" dirty="0">
                <a:ea typeface="맑은 고딕" panose="020B0503020000020004" pitchFamily="34" charset="-127"/>
              </a:rPr>
              <a:t>층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 panose="020B0503020000020004" pitchFamily="34" charset="-127"/>
              </a:rPr>
              <a:t>출력층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: 0~9</a:t>
            </a:r>
            <a:r>
              <a:rPr lang="ko-KR" altLang="en-US" dirty="0">
                <a:ea typeface="맑은 고딕" panose="020B0503020000020004" pitchFamily="34" charset="-127"/>
              </a:rPr>
              <a:t>까지 </a:t>
            </a:r>
            <a:r>
              <a:rPr lang="en-US" altLang="ko-KR" dirty="0">
                <a:ea typeface="맑은 고딕" panose="020B0503020000020004" pitchFamily="34" charset="-127"/>
              </a:rPr>
              <a:t>10</a:t>
            </a:r>
            <a:r>
              <a:rPr lang="ko-KR" altLang="en-US" dirty="0">
                <a:ea typeface="맑은 고딕" panose="020B0503020000020004" pitchFamily="34" charset="-127"/>
              </a:rPr>
              <a:t>개의 결과를 출력할 수 있는 </a:t>
            </a:r>
            <a:r>
              <a:rPr lang="en-US" altLang="ko-KR" dirty="0">
                <a:ea typeface="맑은 고딕" panose="020B0503020000020004" pitchFamily="34" charset="-127"/>
              </a:rPr>
              <a:t>10</a:t>
            </a:r>
            <a:r>
              <a:rPr lang="ko-KR" altLang="en-US" dirty="0">
                <a:ea typeface="맑은 고딕" panose="020B0503020000020004" pitchFamily="34" charset="-127"/>
              </a:rPr>
              <a:t>개의 노드</a:t>
            </a:r>
            <a:endParaRPr lang="en-US" altLang="ko-KR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 panose="020B0503020000020004" pitchFamily="34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1F17C52-8DAE-4385-9E5B-A8F873B838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A37E34-80A4-490B-9EAB-E99099C9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282031"/>
            <a:ext cx="2857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5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2F969-0FE7-4D9A-B234-BEB141B5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355D0-4AD6-49F5-940E-776B79615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최적화 함수 </a:t>
            </a:r>
            <a:r>
              <a:rPr lang="en-US" altLang="ko-KR" dirty="0"/>
              <a:t>: </a:t>
            </a:r>
            <a:r>
              <a:rPr lang="ko-KR" altLang="en-US" dirty="0" err="1"/>
              <a:t>확률적경사하강법</a:t>
            </a:r>
            <a:r>
              <a:rPr lang="en-US" altLang="ko-KR" dirty="0"/>
              <a:t>(</a:t>
            </a:r>
            <a:r>
              <a:rPr lang="en-US" altLang="ko-KR" dirty="0" err="1"/>
              <a:t>sgd</a:t>
            </a:r>
            <a:r>
              <a:rPr lang="en-US" altLang="ko-KR" dirty="0"/>
              <a:t>)</a:t>
            </a:r>
            <a:r>
              <a:rPr lang="ko-KR" altLang="en-US" dirty="0"/>
              <a:t> 적용</a:t>
            </a:r>
            <a:endParaRPr lang="en-US" altLang="ko-KR" dirty="0"/>
          </a:p>
          <a:p>
            <a:r>
              <a:rPr lang="ko-KR" altLang="en-US" dirty="0"/>
              <a:t>손실함수 </a:t>
            </a:r>
            <a:r>
              <a:rPr lang="en-US" altLang="ko-KR" dirty="0"/>
              <a:t>: sparse categorical </a:t>
            </a:r>
            <a:r>
              <a:rPr lang="en-US" altLang="ko-KR" dirty="0" err="1"/>
              <a:t>crossentropy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B92FE-BB1E-43BF-87B0-6045E2C26C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DE3FDD7-91CB-463E-B65B-470221ED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0738"/>
            <a:ext cx="445832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4F813-460F-4E5C-939B-859988FC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베이스라인 모델 시험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C347-5037-43A1-909C-8283A46B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데이터의 일반 </a:t>
            </a:r>
            <a:r>
              <a:rPr lang="en-US" altLang="ko-KR" dirty="0"/>
              <a:t>loss</a:t>
            </a:r>
            <a:r>
              <a:rPr lang="ko-KR" altLang="en-US" dirty="0"/>
              <a:t>와 </a:t>
            </a:r>
            <a:r>
              <a:rPr lang="en-US" altLang="ko-KR" dirty="0"/>
              <a:t>accuracy</a:t>
            </a:r>
            <a:r>
              <a:rPr lang="ko-KR" altLang="en-US" dirty="0"/>
              <a:t>는 </a:t>
            </a:r>
            <a:r>
              <a:rPr lang="en-US" altLang="ko-KR" dirty="0"/>
              <a:t>Epoch</a:t>
            </a:r>
            <a:r>
              <a:rPr lang="ko-KR" altLang="en-US" dirty="0"/>
              <a:t>가 늘어날수록 수치가 지속적으로 개선되나</a:t>
            </a:r>
            <a:r>
              <a:rPr lang="en-US" altLang="ko-KR" dirty="0"/>
              <a:t>, </a:t>
            </a:r>
            <a:r>
              <a:rPr lang="ko-KR" altLang="en-US" dirty="0"/>
              <a:t>검증 </a:t>
            </a:r>
            <a:r>
              <a:rPr lang="en-US" altLang="ko-KR" dirty="0"/>
              <a:t>loss</a:t>
            </a:r>
            <a:r>
              <a:rPr lang="ko-KR" altLang="en-US" dirty="0"/>
              <a:t>와 </a:t>
            </a:r>
            <a:r>
              <a:rPr lang="en-US" altLang="ko-KR" dirty="0"/>
              <a:t>accuracy</a:t>
            </a:r>
            <a:r>
              <a:rPr lang="ko-KR" altLang="en-US" dirty="0"/>
              <a:t>는 </a:t>
            </a:r>
            <a:r>
              <a:rPr lang="en-US" altLang="ko-KR" dirty="0"/>
              <a:t>Epoch 14</a:t>
            </a:r>
            <a:r>
              <a:rPr lang="ko-KR" altLang="en-US" dirty="0"/>
              <a:t>에서 최적의 값을 가진다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의 모델을 검증 데이터에 적용한 결과는 다음과 같다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9D29840-3F98-49A6-BA28-4C32D1E52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45739"/>
              </p:ext>
            </p:extLst>
          </p:nvPr>
        </p:nvGraphicFramePr>
        <p:xfrm>
          <a:off x="838200" y="3323964"/>
          <a:ext cx="10515600" cy="96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465156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523165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1278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4045293"/>
                    </a:ext>
                  </a:extLst>
                </a:gridCol>
              </a:tblGrid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loss</a:t>
                      </a:r>
                      <a:endParaRPr lang="ko-KR" altLang="en-US" sz="2400" dirty="0"/>
                    </a:p>
                  </a:txBody>
                  <a:tcPr marL="118300" marR="118300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accuracy</a:t>
                      </a:r>
                      <a:endParaRPr lang="ko-KR" altLang="en-US" sz="2400" dirty="0"/>
                    </a:p>
                  </a:txBody>
                  <a:tcPr marL="118300" marR="118300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val_loss</a:t>
                      </a:r>
                      <a:endParaRPr lang="ko-KR" altLang="en-US" sz="2400" dirty="0"/>
                    </a:p>
                  </a:txBody>
                  <a:tcPr marL="118300" marR="118300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val_accuracy</a:t>
                      </a:r>
                      <a:endParaRPr lang="ko-KR" altLang="en-US" sz="2400" dirty="0"/>
                    </a:p>
                  </a:txBody>
                  <a:tcPr marL="118300" marR="118300" marT="59151" marB="59151"/>
                </a:tc>
                <a:extLst>
                  <a:ext uri="{0D108BD9-81ED-4DB2-BD59-A6C34878D82A}">
                    <a16:rowId xmlns:a16="http://schemas.microsoft.com/office/drawing/2014/main" val="3700153113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0.0676  </a:t>
                      </a:r>
                      <a:endParaRPr lang="ko-KR" altLang="en-US" sz="2400" dirty="0"/>
                    </a:p>
                  </a:txBody>
                  <a:tcPr marL="118300" marR="118300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0.9799  </a:t>
                      </a:r>
                      <a:endParaRPr lang="ko-KR" altLang="en-US" sz="2400" dirty="0"/>
                    </a:p>
                  </a:txBody>
                  <a:tcPr marL="118300" marR="118300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0.1159  </a:t>
                      </a:r>
                      <a:endParaRPr lang="ko-KR" altLang="en-US" sz="2400" dirty="0"/>
                    </a:p>
                  </a:txBody>
                  <a:tcPr marL="118300" marR="118300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0.9678</a:t>
                      </a:r>
                      <a:endParaRPr lang="ko-KR" altLang="en-US" sz="2400" dirty="0"/>
                    </a:p>
                  </a:txBody>
                  <a:tcPr marL="118300" marR="118300" marT="59151" marB="59151"/>
                </a:tc>
                <a:extLst>
                  <a:ext uri="{0D108BD9-81ED-4DB2-BD59-A6C34878D82A}">
                    <a16:rowId xmlns:a16="http://schemas.microsoft.com/office/drawing/2014/main" val="284392663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7699AAB-EF92-443C-AB62-F7F7B19B7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27744"/>
              </p:ext>
            </p:extLst>
          </p:nvPr>
        </p:nvGraphicFramePr>
        <p:xfrm>
          <a:off x="2032000" y="53076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016698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9833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4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0.1165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0.9681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87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D58C-486C-45B4-BA62-5C4A9E0C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베이스라인 모델 평가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9289F-D83D-4D05-B766-63353788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장점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비교적 단순한 구조의 인공신경망으로도 약 </a:t>
            </a:r>
            <a:r>
              <a:rPr lang="en-US" altLang="ko-KR" dirty="0">
                <a:ea typeface="맑은 고딕"/>
              </a:rPr>
              <a:t>97% </a:t>
            </a:r>
            <a:r>
              <a:rPr lang="ko-KR" altLang="en-US" dirty="0">
                <a:ea typeface="맑은 고딕"/>
              </a:rPr>
              <a:t>정확도의 상당한 수준의 결과를 얻을 수 있음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한계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이미지 처리에 최적화되지 않은 학습 방식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B293-D33A-470E-A271-68ADEE53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</a:t>
            </a:r>
            <a:r>
              <a:rPr lang="ko-KR" altLang="en-US" dirty="0">
                <a:ea typeface="맑은 고딕"/>
              </a:rPr>
              <a:t> 설명, 선정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F2865-A1B0-4F8B-8D10-408BA3A6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r>
              <a:rPr lang="ko-KR" altLang="en-US" dirty="0"/>
              <a:t>은 주로 이미지 처리에 많이 쓰이는 형태의 인공신경망 모델이다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LeNet-5</a:t>
            </a:r>
            <a:r>
              <a:rPr lang="ko-KR" altLang="en-US" dirty="0"/>
              <a:t>는 </a:t>
            </a:r>
            <a:r>
              <a:rPr lang="en-US" altLang="ko-KR" dirty="0"/>
              <a:t>Yann L	</a:t>
            </a:r>
            <a:r>
              <a:rPr lang="en-US" altLang="ko-KR" dirty="0" err="1"/>
              <a:t>eCun</a:t>
            </a:r>
            <a:r>
              <a:rPr lang="en-US" altLang="ko-KR" dirty="0"/>
              <a:t> </a:t>
            </a:r>
            <a:r>
              <a:rPr lang="ko-KR" altLang="en-US" dirty="0"/>
              <a:t>외 </a:t>
            </a:r>
            <a:r>
              <a:rPr lang="en-US" altLang="ko-KR" dirty="0"/>
              <a:t>4</a:t>
            </a:r>
            <a:r>
              <a:rPr lang="ko-KR" altLang="en-US" dirty="0"/>
              <a:t>명이 </a:t>
            </a:r>
            <a:r>
              <a:rPr lang="en-US" altLang="ko-KR" dirty="0"/>
              <a:t>1998</a:t>
            </a:r>
            <a:r>
              <a:rPr lang="ko-KR" altLang="en-US" dirty="0"/>
              <a:t>년에 발표한 논문 </a:t>
            </a:r>
            <a:r>
              <a:rPr lang="en-US" altLang="ko-KR" dirty="0"/>
              <a:t>“Gradient-Based Learning Applied to Document Recognition”</a:t>
            </a:r>
            <a:r>
              <a:rPr lang="ko-KR" altLang="en-US" dirty="0"/>
              <a:t>에서 제시된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r>
              <a:rPr lang="ko-KR" altLang="en-US" dirty="0"/>
              <a:t> 모델로</a:t>
            </a:r>
            <a:r>
              <a:rPr lang="en-US" altLang="ko-KR" dirty="0"/>
              <a:t>, </a:t>
            </a:r>
            <a:r>
              <a:rPr lang="ko-KR" altLang="en-US" dirty="0"/>
              <a:t>그 중 가장 원조가 되는 모델이다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LeNet-5</a:t>
            </a:r>
            <a:r>
              <a:rPr lang="ko-KR" altLang="en-US" dirty="0"/>
              <a:t>는 </a:t>
            </a:r>
            <a:r>
              <a:rPr lang="en-US" altLang="ko-KR" dirty="0"/>
              <a:t>32x32 </a:t>
            </a:r>
            <a:r>
              <a:rPr lang="ko-KR" altLang="en-US" dirty="0"/>
              <a:t>픽셀 크기의 문자 이미지를 인식하기 위한 모델로서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ko-KR" altLang="en-US" dirty="0" err="1"/>
              <a:t>손글씨를</a:t>
            </a:r>
            <a:r>
              <a:rPr lang="ko-KR" altLang="en-US" dirty="0"/>
              <a:t> 인식하기 위한 모델로서 가장 적합하다고 판단하였다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48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1146</Words>
  <Application>Microsoft Office PowerPoint</Application>
  <PresentationFormat>와이드스크린</PresentationFormat>
  <Paragraphs>352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맑은 고딕</vt:lpstr>
      <vt:lpstr>Arial</vt:lpstr>
      <vt:lpstr>Roboto</vt:lpstr>
      <vt:lpstr>Office 테마</vt:lpstr>
      <vt:lpstr>딥러닝을 활용한 손글씨(숫자) 인식</vt:lpstr>
      <vt:lpstr>프로젝트 목적</vt:lpstr>
      <vt:lpstr>구현환경 및 구현내용</vt:lpstr>
      <vt:lpstr>데이터셋 소개</vt:lpstr>
      <vt:lpstr>베이스라인 모델</vt:lpstr>
      <vt:lpstr>베이스라인 모델</vt:lpstr>
      <vt:lpstr>베이스라인 모델 시험 결과</vt:lpstr>
      <vt:lpstr>베이스라인 모델 평가</vt:lpstr>
      <vt:lpstr>LeNet-5 설명, 선정 이유</vt:lpstr>
      <vt:lpstr>LeNet-5 구조 설명</vt:lpstr>
      <vt:lpstr>LeNet-5 구조 설명</vt:lpstr>
      <vt:lpstr>LeNet-5 모델 실행 결과</vt:lpstr>
      <vt:lpstr>LeNet-5 하이퍼파라미터 최적화</vt:lpstr>
      <vt:lpstr>LeNet-5 하이퍼파라미터 최적화</vt:lpstr>
      <vt:lpstr>LeNet-5 하이퍼파라미터 최적화</vt:lpstr>
      <vt:lpstr>LeNet-5 하이퍼파라미터 최적화</vt:lpstr>
      <vt:lpstr>LeNet-5 하이퍼파라미터 최적화</vt:lpstr>
      <vt:lpstr>LeNet-5 하이퍼파라미터 최적화</vt:lpstr>
      <vt:lpstr>LeNet-5 하이퍼파라미터 최적화</vt:lpstr>
      <vt:lpstr>LeNet-5 하이퍼파라미터 최적화 결과</vt:lpstr>
      <vt:lpstr>PowerPoint 프레젠테이션</vt:lpstr>
      <vt:lpstr>최종모델 손글씨 숫자 인식</vt:lpstr>
      <vt:lpstr>인식 오류 결과</vt:lpstr>
      <vt:lpstr>오인식된 숫자의 분포</vt:lpstr>
      <vt:lpstr>오답의 분포</vt:lpstr>
      <vt:lpstr>번외 - LeNet-5 앙상블 모델 적용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김사윤</cp:lastModifiedBy>
  <cp:revision>254</cp:revision>
  <dcterms:created xsi:type="dcterms:W3CDTF">2022-09-24T01:51:28Z</dcterms:created>
  <dcterms:modified xsi:type="dcterms:W3CDTF">2022-10-05T05:30:06Z</dcterms:modified>
</cp:coreProperties>
</file>