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88" r:id="rId5"/>
    <p:sldId id="289" r:id="rId6"/>
    <p:sldId id="259" r:id="rId7"/>
    <p:sldId id="290" r:id="rId8"/>
    <p:sldId id="260" r:id="rId9"/>
    <p:sldId id="264" r:id="rId10"/>
    <p:sldId id="291" r:id="rId11"/>
    <p:sldId id="276" r:id="rId12"/>
    <p:sldId id="262" r:id="rId13"/>
    <p:sldId id="263" r:id="rId14"/>
    <p:sldId id="292" r:id="rId15"/>
    <p:sldId id="293" r:id="rId16"/>
    <p:sldId id="282" r:id="rId17"/>
    <p:sldId id="283" r:id="rId18"/>
    <p:sldId id="285" r:id="rId19"/>
    <p:sldId id="294" r:id="rId20"/>
    <p:sldId id="295" r:id="rId21"/>
    <p:sldId id="296" r:id="rId22"/>
    <p:sldId id="297" r:id="rId23"/>
    <p:sldId id="26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+mj-lt"/>
                <a:cs typeface="+mj-lt"/>
              </a:rPr>
              <a:t>딥러닝을</a:t>
            </a:r>
            <a:r>
              <a:rPr lang="en-US" altLang="ko-KR" dirty="0">
                <a:ea typeface="+mj-lt"/>
                <a:cs typeface="+mj-lt"/>
              </a:rPr>
              <a:t> </a:t>
            </a:r>
            <a:r>
              <a:rPr lang="ko-KR" dirty="0">
                <a:ea typeface="+mj-lt"/>
                <a:cs typeface="+mj-lt"/>
              </a:rPr>
              <a:t>활용한 </a:t>
            </a:r>
            <a:r>
              <a:rPr lang="ko-KR" dirty="0" err="1">
                <a:ea typeface="+mj-lt"/>
                <a:cs typeface="+mj-lt"/>
              </a:rPr>
              <a:t>손글씨</a:t>
            </a:r>
            <a:r>
              <a:rPr lang="en-US" altLang="ko-KR" dirty="0">
                <a:ea typeface="+mj-lt"/>
                <a:cs typeface="+mj-lt"/>
              </a:rPr>
              <a:t>(</a:t>
            </a:r>
            <a:r>
              <a:rPr lang="ko-KR" dirty="0">
                <a:ea typeface="+mj-lt"/>
                <a:cs typeface="+mj-lt"/>
              </a:rPr>
              <a:t>숫자</a:t>
            </a:r>
            <a:r>
              <a:rPr lang="en-US" altLang="ko-KR" dirty="0">
                <a:ea typeface="+mj-lt"/>
                <a:cs typeface="+mj-lt"/>
              </a:rPr>
              <a:t>) </a:t>
            </a:r>
            <a:r>
              <a:rPr lang="ko-KR" dirty="0">
                <a:ea typeface="+mj-lt"/>
                <a:cs typeface="+mj-lt"/>
              </a:rPr>
              <a:t>인식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김사윤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+mj-lt"/>
                <a:cs typeface="+mj-lt"/>
              </a:rPr>
              <a:t>베이스라인 개선</a:t>
            </a:r>
            <a:endParaRPr lang="ko-KR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204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DB293-D33A-470E-A271-68ADEE53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합성곱신경망</a:t>
            </a:r>
            <a:r>
              <a:rPr lang="en-US" altLang="ko-KR" dirty="0">
                <a:ea typeface="맑은 고딕"/>
              </a:rPr>
              <a:t>(CNN) </a:t>
            </a:r>
            <a:r>
              <a:rPr lang="ko-KR" altLang="en-US" dirty="0">
                <a:ea typeface="맑은 고딕"/>
              </a:rPr>
              <a:t>모델 도입</a:t>
            </a:r>
            <a:r>
              <a:rPr lang="en-US" altLang="ko-KR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LeNet</a:t>
            </a:r>
            <a:r>
              <a:rPr lang="en-US" altLang="ko-KR" dirty="0">
                <a:ea typeface="맑은 고딕"/>
              </a:rPr>
              <a:t>-5)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F2865-A1B0-4F8B-8D10-408BA3A6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은 이미지 처리에서 우수한 성능 보임</a:t>
            </a:r>
            <a:endParaRPr lang="en-US" altLang="ko-KR" dirty="0"/>
          </a:p>
          <a:p>
            <a:r>
              <a:rPr lang="en-US" altLang="ko-KR" dirty="0"/>
              <a:t>LeNet-5</a:t>
            </a:r>
          </a:p>
          <a:p>
            <a:pPr lvl="1"/>
            <a:r>
              <a:rPr lang="en-US" altLang="ko-KR" dirty="0"/>
              <a:t>Yann </a:t>
            </a:r>
            <a:r>
              <a:rPr lang="en-US" altLang="ko-KR" dirty="0" err="1"/>
              <a:t>LeCun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“Gradient-Based Learning Applied to Document Recognition”, </a:t>
            </a:r>
            <a:r>
              <a:rPr lang="ko-KR" altLang="en-US" dirty="0">
                <a:solidFill>
                  <a:srgbClr val="FF0000"/>
                </a:solidFill>
              </a:rPr>
              <a:t>저널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 err="1">
                <a:solidFill>
                  <a:srgbClr val="FF0000"/>
                </a:solidFill>
              </a:rPr>
              <a:t>학회명</a:t>
            </a:r>
            <a:r>
              <a:rPr lang="en-US" altLang="ko-KR" dirty="0"/>
              <a:t>, 1998</a:t>
            </a:r>
          </a:p>
          <a:p>
            <a:pPr lvl="1"/>
            <a:r>
              <a:rPr lang="en-US" altLang="ko-KR" dirty="0"/>
              <a:t>CNN</a:t>
            </a:r>
            <a:r>
              <a:rPr lang="ko-KR" altLang="en-US" dirty="0"/>
              <a:t> 중 가장 기초적인</a:t>
            </a:r>
            <a:r>
              <a:rPr lang="en-US" altLang="ko-KR" dirty="0"/>
              <a:t> </a:t>
            </a:r>
            <a:r>
              <a:rPr lang="ko-KR" altLang="en-US" dirty="0"/>
              <a:t>문자 이미지 인식용 모델</a:t>
            </a:r>
            <a:endParaRPr lang="en-US" altLang="ko-KR" dirty="0"/>
          </a:p>
          <a:p>
            <a:pPr lvl="1"/>
            <a:r>
              <a:rPr lang="ko-KR" altLang="en-US" dirty="0"/>
              <a:t>입력 이미지 </a:t>
            </a:r>
            <a:r>
              <a:rPr lang="en-US" altLang="ko-KR" dirty="0"/>
              <a:t>: 32 X 32</a:t>
            </a:r>
          </a:p>
          <a:p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FF501805-F126-4EF3-ACD8-5D23CC03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"/>
          <a:stretch/>
        </p:blipFill>
        <p:spPr>
          <a:xfrm>
            <a:off x="1790099" y="4351020"/>
            <a:ext cx="8611802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8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6E1CA-47AA-8ACB-02BC-B4681996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LeNet</a:t>
            </a:r>
            <a:r>
              <a:rPr lang="en-US" altLang="ko-KR" dirty="0">
                <a:ea typeface="맑은 고딕"/>
              </a:rPr>
              <a:t>-5</a:t>
            </a:r>
            <a:r>
              <a:rPr lang="ko-KR" altLang="en-US" dirty="0">
                <a:ea typeface="맑은 고딕"/>
              </a:rPr>
              <a:t>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7FC63-648C-EDD3-965E-29A3518B1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70812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모델 수정</a:t>
            </a:r>
            <a:endParaRPr lang="en-US" altLang="ko-KR" dirty="0"/>
          </a:p>
          <a:p>
            <a:pPr lvl="1"/>
            <a:r>
              <a:rPr lang="ko-KR" altLang="en-US" dirty="0"/>
              <a:t>입력 사이즈 변경 </a:t>
            </a:r>
            <a:r>
              <a:rPr lang="en-US" altLang="ko-KR" dirty="0"/>
              <a:t>: 32X32 </a:t>
            </a:r>
            <a:r>
              <a:rPr lang="en-US" altLang="ko-KR" dirty="0">
                <a:sym typeface="Wingdings" panose="05000000000000000000" pitchFamily="2" charset="2"/>
              </a:rPr>
              <a:t> 28X28</a:t>
            </a:r>
            <a:endParaRPr lang="en-US" altLang="ko-KR" dirty="0"/>
          </a:p>
          <a:p>
            <a:pPr lvl="1"/>
            <a:r>
              <a:rPr lang="en-US" altLang="ko-KR" dirty="0"/>
              <a:t>C1 : </a:t>
            </a:r>
            <a:r>
              <a:rPr lang="ko-KR" altLang="en-US" dirty="0"/>
              <a:t>입력 이미지 크기 유지 </a:t>
            </a:r>
            <a:r>
              <a:rPr lang="en-US" altLang="ko-KR" dirty="0"/>
              <a:t>(Padding)</a:t>
            </a:r>
          </a:p>
          <a:p>
            <a:r>
              <a:rPr lang="ko-KR" altLang="en-US" dirty="0">
                <a:ea typeface="맑은 고딕" panose="020B0503020000020004" pitchFamily="34" charset="-127"/>
              </a:rPr>
              <a:t>학습 방법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 panose="020B0503020000020004" pitchFamily="34" charset="-127"/>
              </a:rPr>
              <a:t>확률적 </a:t>
            </a:r>
            <a:r>
              <a:rPr lang="ko-KR" altLang="en-US" dirty="0" err="1">
                <a:ea typeface="맑은 고딕" panose="020B0503020000020004" pitchFamily="34" charset="-127"/>
              </a:rPr>
              <a:t>경사하강법</a:t>
            </a:r>
            <a:r>
              <a:rPr lang="en-US" altLang="ko-KR" dirty="0">
                <a:ea typeface="맑은 고딕" panose="020B0503020000020004" pitchFamily="34" charset="-127"/>
              </a:rPr>
              <a:t>(SGD)</a:t>
            </a:r>
          </a:p>
          <a:p>
            <a:r>
              <a:rPr lang="ko-KR" altLang="en-US" dirty="0">
                <a:ea typeface="맑은 고딕" panose="020B0503020000020004" pitchFamily="34" charset="-127"/>
              </a:rPr>
              <a:t>손실함수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en-US" altLang="ko-KR" dirty="0">
                <a:ea typeface="맑은 고딕" panose="020B0503020000020004" pitchFamily="34" charset="-127"/>
              </a:rPr>
              <a:t>Sparse categorical </a:t>
            </a:r>
            <a:r>
              <a:rPr lang="en-US" altLang="ko-KR" dirty="0" err="1">
                <a:ea typeface="맑은 고딕" panose="020B0503020000020004" pitchFamily="34" charset="-127"/>
              </a:rPr>
              <a:t>crossentropy</a:t>
            </a:r>
            <a:endParaRPr lang="en-US" altLang="ko-KR" dirty="0">
              <a:ea typeface="맑은 고딕" panose="020B0503020000020004" pitchFamily="34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F39094D-F742-4A5B-97C8-9A660D60E9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0" y="1690688"/>
            <a:ext cx="4544059" cy="4115374"/>
          </a:xfrm>
        </p:spPr>
      </p:pic>
    </p:spTree>
    <p:extLst>
      <p:ext uri="{BB962C8B-B14F-4D97-AF65-F5344CB8AC3E}">
        <p14:creationId xmlns:p14="http://schemas.microsoft.com/office/powerpoint/2010/main" val="48609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6B4DE-C18D-C1BB-7455-CC7DDB0A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LeNet</a:t>
            </a:r>
            <a:r>
              <a:rPr lang="en-US" altLang="ko-KR" dirty="0">
                <a:ea typeface="맑은 고딕"/>
              </a:rPr>
              <a:t>-5 </a:t>
            </a:r>
            <a:r>
              <a:rPr lang="ko-KR" altLang="en-US" dirty="0">
                <a:ea typeface="맑은 고딕"/>
              </a:rPr>
              <a:t>모델 결과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73D6BB4-79A6-4F46-B227-25614337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59125"/>
            <a:ext cx="4977778" cy="358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00FA76A-759E-469B-A486-D2DB452B02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59125"/>
            <a:ext cx="5055153" cy="358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86D064D-B6C1-4351-A5B8-A81523BF93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92349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 panose="020B0503020000020004" pitchFamily="34" charset="-127"/>
              </a:rPr>
              <a:t>Epoch </a:t>
            </a:r>
            <a:r>
              <a:rPr lang="ko-KR" altLang="en-US" dirty="0">
                <a:ea typeface="맑은 고딕" panose="020B0503020000020004" pitchFamily="34" charset="-127"/>
              </a:rPr>
              <a:t>횟수 </a:t>
            </a:r>
            <a:r>
              <a:rPr lang="en-US" altLang="ko-KR" dirty="0">
                <a:ea typeface="맑은 고딕" panose="020B0503020000020004" pitchFamily="34" charset="-127"/>
              </a:rPr>
              <a:t>: 20</a:t>
            </a:r>
          </a:p>
          <a:p>
            <a:r>
              <a:rPr lang="ko-KR" altLang="en-US" dirty="0">
                <a:ea typeface="맑은 고딕" panose="020B0503020000020004" pitchFamily="34" charset="-127"/>
              </a:rPr>
              <a:t>훈련데이터</a:t>
            </a:r>
            <a:r>
              <a:rPr lang="en-US" altLang="ko-KR" dirty="0"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ea typeface="맑은 고딕" panose="020B0503020000020004" pitchFamily="34" charset="-127"/>
              </a:rPr>
              <a:t>검증데이터 비율 </a:t>
            </a:r>
            <a:r>
              <a:rPr lang="en-US" altLang="ko-KR" dirty="0">
                <a:ea typeface="맑은 고딕" panose="020B0503020000020004" pitchFamily="34" charset="-127"/>
              </a:rPr>
              <a:t>= 80 : 20</a:t>
            </a:r>
          </a:p>
          <a:p>
            <a:pPr marL="0" indent="0">
              <a:buNone/>
            </a:pPr>
            <a:endParaRPr lang="en-US" altLang="ko-KR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18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6B4DE-C18D-C1BB-7455-CC7DDB0A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개선 방안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86D064D-B6C1-4351-A5B8-A81523BF93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92349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 panose="020B0503020000020004" pitchFamily="34" charset="-127"/>
              </a:rPr>
              <a:t>활성화 함수 변경</a:t>
            </a:r>
            <a:endParaRPr lang="en-US" alt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 panose="020B0503020000020004" pitchFamily="34" charset="-127"/>
              </a:rPr>
              <a:t>최적화 함수 변경</a:t>
            </a:r>
            <a:endParaRPr lang="en-US" altLang="ko-KR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 panose="020B0503020000020004" pitchFamily="34" charset="-127"/>
              </a:rPr>
              <a:t>풀링</a:t>
            </a:r>
            <a:r>
              <a:rPr lang="en-US" altLang="ko-KR" dirty="0">
                <a:ea typeface="맑은 고딕" panose="020B0503020000020004" pitchFamily="34" charset="-127"/>
              </a:rPr>
              <a:t>(Pooling) </a:t>
            </a:r>
            <a:r>
              <a:rPr lang="ko-KR" altLang="en-US" dirty="0">
                <a:ea typeface="맑은 고딕" panose="020B0503020000020004" pitchFamily="34" charset="-127"/>
              </a:rPr>
              <a:t>방법 변경</a:t>
            </a:r>
            <a:endParaRPr lang="en-US" alt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 panose="020B0503020000020004" pitchFamily="34" charset="-127"/>
              </a:rPr>
              <a:t>최적화 기법 도입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en-US" altLang="ko-KR" dirty="0">
                <a:ea typeface="맑은 고딕" panose="020B0503020000020004" pitchFamily="34" charset="-127"/>
              </a:rPr>
              <a:t>Dropout</a:t>
            </a:r>
          </a:p>
          <a:p>
            <a:pPr lvl="1"/>
            <a:r>
              <a:rPr lang="ko-KR" altLang="en-US" dirty="0">
                <a:ea typeface="맑은 고딕" panose="020B0503020000020004" pitchFamily="34" charset="-127"/>
              </a:rPr>
              <a:t>배치정규화</a:t>
            </a:r>
            <a:endParaRPr lang="en-US" alt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 panose="020B0503020000020004" pitchFamily="34" charset="-127"/>
              </a:rPr>
              <a:t>앙상블 학습</a:t>
            </a:r>
            <a:endParaRPr lang="en-US" altLang="ko-KR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66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C998D-827C-1F63-922B-79729EE4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개별 개선 방안 적용 결과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CB0DE54-BB2B-4EA1-9977-4D3E7FF22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496811"/>
              </p:ext>
            </p:extLst>
          </p:nvPr>
        </p:nvGraphicFramePr>
        <p:xfrm>
          <a:off x="421680" y="1530668"/>
          <a:ext cx="1137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0">
                  <a:extLst>
                    <a:ext uri="{9D8B030D-6E8A-4147-A177-3AD203B41FA5}">
                      <a16:colId xmlns:a16="http://schemas.microsoft.com/office/drawing/2014/main" val="181584929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92590261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400153871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301903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286349907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515419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84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LeNet-5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0.0287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0.0369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0.9878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3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0.0718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0.9943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0.0439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0.9866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성능저하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2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0.0065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0.9977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0.0630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0.9859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미비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54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0.0183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0.9953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0.0315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전반적 개선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3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DO(0.2)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0.0677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0.9786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0.0430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0.9853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성능저하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97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0.0107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0.9975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0.0252 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0.9909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전반적 개선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45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Relu+Adam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0.0055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0.9983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0.0640 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0.9895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182563" indent="-182563" algn="l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DO, BN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과적합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방지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182563" indent="-182563" algn="l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MP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효과미비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85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Relu+Adam+DO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0.0185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0.9938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0.0287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92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Relu+Adam+DO+MP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0.0208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0.9934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0.0323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Relu+Adam+DO+BN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0.0231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0.9927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0.0215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36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Relu+Adam+DO+MP+BN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0.0196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0.9933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0.0267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423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C66F55A-A88D-4823-9738-B5C34E5BB52B}"/>
              </a:ext>
            </a:extLst>
          </p:cNvPr>
          <p:cNvSpPr txBox="1"/>
          <p:nvPr/>
        </p:nvSpPr>
        <p:spPr>
          <a:xfrm>
            <a:off x="358140" y="6466443"/>
            <a:ext cx="7688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DO : Dropout, MP : </a:t>
            </a:r>
            <a:r>
              <a:rPr lang="en-US" altLang="ko-KR" dirty="0" err="1"/>
              <a:t>Maxpooling</a:t>
            </a:r>
            <a:r>
              <a:rPr lang="en-US" altLang="ko-KR" dirty="0"/>
              <a:t>, BN : Batch Normalization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84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7333-504C-40DE-9901-95329A93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/>
                <a:ea typeface="Malgun Gothic"/>
              </a:rPr>
              <a:t>배치크기에 따른 성능 비교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9BF7E-3712-454B-A713-1AB85992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Relu+Adam+DO+BN</a:t>
            </a:r>
            <a:r>
              <a:rPr lang="en-US" altLang="ko-KR" dirty="0"/>
              <a:t> </a:t>
            </a:r>
            <a:r>
              <a:rPr lang="ko-KR" altLang="en-US" dirty="0"/>
              <a:t>기반 배치 크기 조정</a:t>
            </a:r>
            <a:endParaRPr lang="en-US" altLang="ko-KR" dirty="0"/>
          </a:p>
          <a:p>
            <a:r>
              <a:rPr lang="ko-KR" altLang="en-US" dirty="0"/>
              <a:t>배치크기가 증가할수록 성능 개선 경향 보임</a:t>
            </a:r>
            <a:endParaRPr lang="en-US" altLang="ko-KR" dirty="0"/>
          </a:p>
          <a:p>
            <a:r>
              <a:rPr lang="ko-KR" altLang="en-US" dirty="0"/>
              <a:t>최적 배치크기 </a:t>
            </a:r>
            <a:r>
              <a:rPr lang="en-US" altLang="ko-KR" dirty="0"/>
              <a:t>: 96</a:t>
            </a:r>
          </a:p>
          <a:p>
            <a:pPr lvl="1"/>
            <a:r>
              <a:rPr lang="ko-KR" altLang="en-US" dirty="0"/>
              <a:t>설정치</a:t>
            </a:r>
            <a:r>
              <a:rPr lang="en-US" altLang="ko-KR" dirty="0"/>
              <a:t>(32, 65, 96, 128) </a:t>
            </a:r>
            <a:r>
              <a:rPr lang="ko-KR" altLang="en-US" dirty="0"/>
              <a:t>중 </a:t>
            </a:r>
            <a:r>
              <a:rPr lang="en-US" altLang="ko-KR" dirty="0"/>
              <a:t>128</a:t>
            </a:r>
            <a:r>
              <a:rPr lang="ko-KR" altLang="en-US" dirty="0"/>
              <a:t>에서 </a:t>
            </a:r>
            <a:r>
              <a:rPr lang="ko-KR" altLang="en-US" dirty="0" err="1"/>
              <a:t>과적합</a:t>
            </a:r>
            <a:r>
              <a:rPr lang="ko-KR" altLang="en-US" dirty="0"/>
              <a:t> 보임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2D2D335-DD9D-48EA-993A-F88FFD1B9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30605"/>
              </p:ext>
            </p:extLst>
          </p:nvPr>
        </p:nvGraphicFramePr>
        <p:xfrm>
          <a:off x="1572260" y="4327843"/>
          <a:ext cx="904748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496">
                  <a:extLst>
                    <a:ext uri="{9D8B030D-6E8A-4147-A177-3AD203B41FA5}">
                      <a16:colId xmlns:a16="http://schemas.microsoft.com/office/drawing/2014/main" val="2714246998"/>
                    </a:ext>
                  </a:extLst>
                </a:gridCol>
                <a:gridCol w="1809496">
                  <a:extLst>
                    <a:ext uri="{9D8B030D-6E8A-4147-A177-3AD203B41FA5}">
                      <a16:colId xmlns:a16="http://schemas.microsoft.com/office/drawing/2014/main" val="3044258591"/>
                    </a:ext>
                  </a:extLst>
                </a:gridCol>
                <a:gridCol w="1809496">
                  <a:extLst>
                    <a:ext uri="{9D8B030D-6E8A-4147-A177-3AD203B41FA5}">
                      <a16:colId xmlns:a16="http://schemas.microsoft.com/office/drawing/2014/main" val="2350299456"/>
                    </a:ext>
                  </a:extLst>
                </a:gridCol>
                <a:gridCol w="1809496">
                  <a:extLst>
                    <a:ext uri="{9D8B030D-6E8A-4147-A177-3AD203B41FA5}">
                      <a16:colId xmlns:a16="http://schemas.microsoft.com/office/drawing/2014/main" val="2716265912"/>
                    </a:ext>
                  </a:extLst>
                </a:gridCol>
                <a:gridCol w="1809496">
                  <a:extLst>
                    <a:ext uri="{9D8B030D-6E8A-4147-A177-3AD203B41FA5}">
                      <a16:colId xmlns:a16="http://schemas.microsoft.com/office/drawing/2014/main" val="2391928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90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Batchsize</a:t>
                      </a:r>
                      <a:r>
                        <a:rPr lang="en-US" altLang="ko-KR" dirty="0"/>
                        <a:t>=32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0.0231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0.9927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0.0215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9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Batchsize</a:t>
                      </a:r>
                      <a:r>
                        <a:rPr lang="en-US" altLang="ko-KR" dirty="0"/>
                        <a:t>=64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0.0167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0.9943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0.0209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19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Batchsize</a:t>
                      </a:r>
                      <a:r>
                        <a:rPr lang="en-US" altLang="ko-KR" dirty="0"/>
                        <a:t>=96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0.0158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0.9945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0.0191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0.9945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93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Batchsize</a:t>
                      </a:r>
                      <a:r>
                        <a:rPr lang="en-US" altLang="ko-KR" dirty="0"/>
                        <a:t>=128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0.0154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0.9953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0.0196 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6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4478D-5830-423C-8AB5-EB9AC61E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 err="1">
                <a:latin typeface="Malgun Gothic"/>
                <a:ea typeface="Malgun Gothic"/>
              </a:rPr>
              <a:t>하이퍼파라미터</a:t>
            </a:r>
            <a:r>
              <a:rPr lang="ko-KR" altLang="en-US" dirty="0">
                <a:latin typeface="Malgun Gothic"/>
                <a:ea typeface="Malgun Gothic"/>
              </a:rPr>
              <a:t> 최적화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530F1-B806-454D-959D-4500626A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Relu+Adam+DO+BN</a:t>
            </a:r>
            <a:r>
              <a:rPr lang="en-US" altLang="ko-KR" dirty="0"/>
              <a:t>, </a:t>
            </a:r>
            <a:r>
              <a:rPr lang="ko-KR" altLang="en-US" dirty="0"/>
              <a:t>배치크기 </a:t>
            </a:r>
            <a:r>
              <a:rPr lang="en-US" altLang="ko-KR" dirty="0"/>
              <a:t>: 96</a:t>
            </a:r>
          </a:p>
          <a:p>
            <a:r>
              <a:rPr lang="en-US" altLang="ko-KR" dirty="0"/>
              <a:t>Epoch</a:t>
            </a:r>
            <a:r>
              <a:rPr lang="ko-KR" altLang="en-US" dirty="0"/>
              <a:t> </a:t>
            </a:r>
            <a:r>
              <a:rPr lang="en-US" altLang="ko-KR" dirty="0"/>
              <a:t>67</a:t>
            </a:r>
            <a:r>
              <a:rPr lang="ko-KR" altLang="en-US" dirty="0"/>
              <a:t>회에서 최적 성능 보임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A465EB8-1A94-49B0-AF94-7672477CA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37878"/>
              </p:ext>
            </p:extLst>
          </p:nvPr>
        </p:nvGraphicFramePr>
        <p:xfrm>
          <a:off x="2032000" y="562070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0766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803605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6723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53780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128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2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Epoch=57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0.0127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0.9956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0.0198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0.9948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Epoch=67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0.0093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0.9969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0.0180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0.9940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99661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5DDE64A-0DFE-417D-A037-20D7FD68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905285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273ECAB-12CC-4369-9828-2FE8051B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05285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6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0B952-4AA1-43EF-BC34-F8FEBAB8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 err="1">
                <a:latin typeface="Malgun Gothic"/>
                <a:ea typeface="Malgun Gothic"/>
              </a:rPr>
              <a:t>하이퍼파라미터</a:t>
            </a:r>
            <a:r>
              <a:rPr lang="ko-KR" altLang="en-US" dirty="0">
                <a:latin typeface="Malgun Gothic"/>
                <a:ea typeface="Malgun Gothic"/>
              </a:rPr>
              <a:t> 최적화 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CB6EA-762F-4C26-BB15-F5AD4100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00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LeNet-5 </a:t>
            </a:r>
            <a:r>
              <a:rPr lang="ko-KR" altLang="en-US" dirty="0"/>
              <a:t>최적화 모델</a:t>
            </a:r>
            <a:endParaRPr lang="en-US" altLang="ko-KR" dirty="0"/>
          </a:p>
          <a:p>
            <a:pPr lvl="1"/>
            <a:r>
              <a:rPr lang="en-US" altLang="ko-KR" dirty="0"/>
              <a:t>C1+relu+Batch_normalization</a:t>
            </a:r>
          </a:p>
          <a:p>
            <a:pPr lvl="1"/>
            <a:r>
              <a:rPr lang="en-US" altLang="ko-KR" dirty="0"/>
              <a:t>Dropout (0.2)</a:t>
            </a:r>
          </a:p>
          <a:p>
            <a:pPr lvl="1"/>
            <a:r>
              <a:rPr lang="en-US" altLang="ko-KR" dirty="0"/>
              <a:t>S2</a:t>
            </a:r>
          </a:p>
          <a:p>
            <a:pPr lvl="1"/>
            <a:r>
              <a:rPr lang="en-US" altLang="ko-KR" dirty="0"/>
              <a:t>C3+relu+Batch_normalization</a:t>
            </a:r>
          </a:p>
          <a:p>
            <a:pPr lvl="1"/>
            <a:r>
              <a:rPr lang="en-US" altLang="ko-KR" dirty="0"/>
              <a:t>Dropout (0.2)</a:t>
            </a:r>
          </a:p>
          <a:p>
            <a:pPr lvl="1"/>
            <a:r>
              <a:rPr lang="en-US" altLang="ko-KR" dirty="0"/>
              <a:t>S4</a:t>
            </a:r>
          </a:p>
          <a:p>
            <a:pPr lvl="1"/>
            <a:r>
              <a:rPr lang="en-US" altLang="ko-KR" dirty="0"/>
              <a:t>C5+relu+Batch_normalization</a:t>
            </a:r>
          </a:p>
          <a:p>
            <a:pPr lvl="1"/>
            <a:r>
              <a:rPr lang="en-US" altLang="ko-KR" dirty="0"/>
              <a:t>Dropout (0.2)</a:t>
            </a:r>
          </a:p>
          <a:p>
            <a:pPr lvl="1"/>
            <a:r>
              <a:rPr lang="en-US" altLang="ko-KR" dirty="0"/>
              <a:t>Flatten</a:t>
            </a:r>
          </a:p>
          <a:p>
            <a:pPr lvl="1"/>
            <a:r>
              <a:rPr lang="en-US" altLang="ko-KR" dirty="0"/>
              <a:t>F6</a:t>
            </a:r>
          </a:p>
          <a:p>
            <a:pPr lvl="1"/>
            <a:r>
              <a:rPr lang="en-US" altLang="ko-KR" dirty="0"/>
              <a:t>Output</a:t>
            </a:r>
          </a:p>
          <a:p>
            <a:r>
              <a:rPr lang="en-US" altLang="ko-KR" dirty="0"/>
              <a:t>optimizer=</a:t>
            </a:r>
            <a:r>
              <a:rPr lang="en-US" altLang="ko-KR" dirty="0" err="1"/>
              <a:t>adam</a:t>
            </a:r>
            <a:endParaRPr lang="en-US" altLang="ko-KR" dirty="0"/>
          </a:p>
          <a:p>
            <a:r>
              <a:rPr lang="en-US" altLang="ko-KR" dirty="0"/>
              <a:t>loss=</a:t>
            </a:r>
            <a:r>
              <a:rPr lang="en-US" altLang="ko-KR" dirty="0" err="1"/>
              <a:t>sparse_categorical_crossentropy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A6910C0-5E30-434A-B2DA-C09C73B13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941" y="1479214"/>
            <a:ext cx="3075999" cy="51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1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805F-14F3-442E-8D89-7F2083DF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최종모델의 </a:t>
            </a:r>
            <a:r>
              <a:rPr lang="ko-KR" altLang="en-US" dirty="0" err="1"/>
              <a:t>손글씨</a:t>
            </a:r>
            <a:r>
              <a:rPr lang="ko-KR" altLang="en-US" dirty="0"/>
              <a:t> 이미지 인식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37F926-8018-49BC-8444-D8341EE57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39" y="1690688"/>
            <a:ext cx="5441522" cy="4087241"/>
          </a:xfrm>
        </p:spPr>
      </p:pic>
    </p:spTree>
    <p:extLst>
      <p:ext uri="{BB962C8B-B14F-4D97-AF65-F5344CB8AC3E}">
        <p14:creationId xmlns:p14="http://schemas.microsoft.com/office/powerpoint/2010/main" val="41244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B7B1-4DC1-5E98-7BC1-199D666B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프로젝트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1571-EED1-350F-F647-30FB0273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42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증강현실 등 다양한 혁신기술이 일상생활에 적용되고 있음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IoT</a:t>
            </a:r>
            <a:r>
              <a:rPr lang="ko-KR" altLang="en-US" dirty="0">
                <a:ea typeface="맑은 고딕"/>
              </a:rPr>
              <a:t>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결합 가능한 혁신기술의 지속적인 수요 증가 예상됨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OCR(Optical Character Reader)</a:t>
            </a:r>
            <a:r>
              <a:rPr lang="ko-KR" altLang="en-US" dirty="0">
                <a:ea typeface="맑은 고딕"/>
              </a:rPr>
              <a:t>은 활용성 높은 기술임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숫자는 온라인</a:t>
            </a:r>
            <a:r>
              <a:rPr lang="en-US" altLang="ko-KR" dirty="0">
                <a:ea typeface="맑은 고딕"/>
              </a:rPr>
              <a:t>/</a:t>
            </a:r>
            <a:r>
              <a:rPr lang="ko-KR" altLang="en-US" dirty="0">
                <a:ea typeface="맑은 고딕"/>
              </a:rPr>
              <a:t>오프라인에서 핵심적인 정보전달 수단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전화번호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우편번호 등 수기로 작성된 정보의 디지털화 수요 높음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전통적인 기계학습으로는 인식 성능이 낮음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인공신경망 기반의 </a:t>
            </a:r>
            <a:r>
              <a:rPr lang="ko-KR" altLang="en-US" dirty="0" err="1">
                <a:ea typeface="맑은 고딕"/>
              </a:rPr>
              <a:t>딥러닝은</a:t>
            </a:r>
            <a:r>
              <a:rPr lang="ko-KR" altLang="en-US" dirty="0">
                <a:ea typeface="맑은 고딕"/>
              </a:rPr>
              <a:t> 이미지 분석에서 우수한 성능을 보임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특정 분야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얼굴식별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>
                <a:ea typeface="맑은 고딕"/>
              </a:rPr>
              <a:t>CNN</a:t>
            </a:r>
            <a:r>
              <a:rPr lang="ko-KR" altLang="en-US" dirty="0">
                <a:ea typeface="맑은 고딕"/>
              </a:rPr>
              <a:t> 등의 모델이 사람에 근접한 성능 보임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2702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CEBD3-91A2-4AAB-BEE2-864042F0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인식 오류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3C1AC-593F-4EFF-BF8B-1DE0B82FA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정답 인식률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파란색 막대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오답 인식률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 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붉은색 막대</a:t>
            </a:r>
            <a:endParaRPr lang="en-US" altLang="ko-KR" dirty="0"/>
          </a:p>
          <a:p>
            <a:r>
              <a:rPr lang="ko-KR" altLang="en-US" dirty="0"/>
              <a:t>테스트데이터 </a:t>
            </a:r>
            <a:r>
              <a:rPr lang="en-US" altLang="ko-KR" dirty="0"/>
              <a:t>10000</a:t>
            </a:r>
            <a:r>
              <a:rPr lang="ko-KR" altLang="en-US" dirty="0"/>
              <a:t>건 중 오인식 총 </a:t>
            </a:r>
            <a:r>
              <a:rPr lang="en-US" altLang="ko-KR" dirty="0"/>
              <a:t>60</a:t>
            </a:r>
            <a:r>
              <a:rPr lang="ko-KR" altLang="en-US" dirty="0"/>
              <a:t>건</a:t>
            </a:r>
            <a:r>
              <a:rPr lang="en-US" altLang="ko-KR" dirty="0"/>
              <a:t>(0.6%)</a:t>
            </a:r>
          </a:p>
          <a:p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A9E5458-6E4F-43FD-8FFB-758F5A5193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76" y="2419923"/>
            <a:ext cx="4286848" cy="3162741"/>
          </a:xfrm>
        </p:spPr>
      </p:pic>
    </p:spTree>
    <p:extLst>
      <p:ext uri="{BB962C8B-B14F-4D97-AF65-F5344CB8AC3E}">
        <p14:creationId xmlns:p14="http://schemas.microsoft.com/office/powerpoint/2010/main" val="351596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5ED54-915A-4D0D-9223-F5F88D3A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오인식된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숫자의 분포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22204-B84D-4E0D-8ADD-17A9056C3F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최다 오인식 숫자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 : 6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총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12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18.33%)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최소 오인식 숫자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0,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총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3.33%)</a:t>
            </a: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5F9B26-38E3-46D8-A729-6424AB2A1B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92" y="2401294"/>
            <a:ext cx="4673016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41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0F572-19DF-4BF5-AF64-AEBD0298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오답의 분포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52BE0-1647-40C3-9067-1A5E068CD6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최다 오답 숫자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9 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총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15%)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최소 오답 숫자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1 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총 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건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3.33%)</a:t>
            </a: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6CF1F0-B2C1-4A0B-B751-C30B32291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92" y="2401294"/>
            <a:ext cx="4673016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8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EEF0-9905-1FD8-E3A4-E7621DF1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Malgun Gothic"/>
                <a:ea typeface="Malgun Gothic"/>
              </a:rPr>
              <a:t>LeNet</a:t>
            </a:r>
            <a:r>
              <a:rPr lang="en-US" altLang="ko-KR" dirty="0">
                <a:latin typeface="Malgun Gothic"/>
                <a:ea typeface="Malgun Gothic"/>
              </a:rPr>
              <a:t>-5 </a:t>
            </a:r>
            <a:r>
              <a:rPr lang="ko-KR" altLang="en-US" dirty="0">
                <a:latin typeface="Malgun Gothic"/>
                <a:ea typeface="Malgun Gothic"/>
              </a:rPr>
              <a:t>앙상블 모델 적용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BA5F9-10D9-3C18-FC7B-E5B36DB0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가중치 평균 적용</a:t>
            </a:r>
            <a:endParaRPr lang="en-US" altLang="ko-KR" dirty="0"/>
          </a:p>
          <a:p>
            <a:pPr lvl="1"/>
            <a:r>
              <a:rPr lang="ko-KR" altLang="en-US" dirty="0"/>
              <a:t>최적의 </a:t>
            </a:r>
            <a:r>
              <a:rPr lang="en-US" altLang="ko-KR" dirty="0"/>
              <a:t>test loss</a:t>
            </a:r>
            <a:r>
              <a:rPr lang="ko-KR" altLang="en-US" dirty="0"/>
              <a:t>를 갖는 </a:t>
            </a:r>
            <a:r>
              <a:rPr lang="en-US" altLang="ko-KR" dirty="0"/>
              <a:t>Epoch 57</a:t>
            </a:r>
            <a:r>
              <a:rPr lang="ko-KR" altLang="en-US" dirty="0"/>
              <a:t>회의 가중치</a:t>
            </a:r>
            <a:endParaRPr lang="en-US" altLang="ko-KR" dirty="0"/>
          </a:p>
          <a:p>
            <a:pPr lvl="1"/>
            <a:r>
              <a:rPr lang="ko-KR" altLang="en-US" dirty="0"/>
              <a:t>최적의 </a:t>
            </a:r>
            <a:r>
              <a:rPr lang="en-US" altLang="ko-KR" dirty="0"/>
              <a:t>test accuracy</a:t>
            </a:r>
            <a:r>
              <a:rPr lang="ko-KR" altLang="en-US" dirty="0"/>
              <a:t>를 갖는 </a:t>
            </a:r>
            <a:r>
              <a:rPr lang="en-US" altLang="ko-KR" dirty="0"/>
              <a:t>Epoch 67</a:t>
            </a:r>
            <a:r>
              <a:rPr lang="ko-KR" altLang="en-US" dirty="0"/>
              <a:t>회의 가중치</a:t>
            </a:r>
            <a:endParaRPr lang="en-US" altLang="ko-KR" dirty="0"/>
          </a:p>
          <a:p>
            <a:r>
              <a:rPr lang="en-US" altLang="ko-KR" dirty="0"/>
              <a:t>Epoch=30</a:t>
            </a:r>
            <a:r>
              <a:rPr lang="ko-KR" altLang="en-US" dirty="0"/>
              <a:t>에서 성능 개선 효과 보임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8653228-CA7F-41BD-B8FC-83EC748DB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86690"/>
              </p:ext>
            </p:extLst>
          </p:nvPr>
        </p:nvGraphicFramePr>
        <p:xfrm>
          <a:off x="495897" y="418631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37727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085563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2893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7393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3121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test_loss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test_accuracy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70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Epoch=57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0.0127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0.9956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0.0198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0.9948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68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Epoch=67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0.0093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0.9969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0.0180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0.9940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38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ensemble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0.0044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0.9991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0.0176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0.9951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84049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7E8AC3F0-F25A-4B65-ADAF-F6395A07F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931" y="1006756"/>
            <a:ext cx="2634172" cy="51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B7B1-4DC1-5E98-7BC1-199D666B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프로젝트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1571-EED1-350F-F647-30FB0273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인공신경망을 수기로 작성된 숫자인식에 적용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이미지 형태의 </a:t>
            </a:r>
            <a:r>
              <a:rPr lang="ko-KR" altLang="en-US" dirty="0" err="1">
                <a:ea typeface="맑은 고딕"/>
              </a:rPr>
              <a:t>숫자이미지를</a:t>
            </a:r>
            <a:r>
              <a:rPr lang="ko-KR" altLang="en-US" dirty="0">
                <a:ea typeface="맑은 고딕"/>
              </a:rPr>
              <a:t> 컴퓨터가 처리할 수 있는 디지털 형태 자료로 전환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베이스라인 모델을 구축 및 최적화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 err="1">
                <a:ea typeface="맑은 고딕"/>
              </a:rPr>
              <a:t>초매개변수</a:t>
            </a:r>
            <a:r>
              <a:rPr lang="en-US" altLang="ko-KR" dirty="0">
                <a:ea typeface="맑은 고딕"/>
              </a:rPr>
              <a:t>(hyper-parameter) </a:t>
            </a:r>
            <a:r>
              <a:rPr lang="ko-KR" altLang="en-US" dirty="0">
                <a:ea typeface="맑은 고딕"/>
              </a:rPr>
              <a:t>조정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최적화 기법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정규화 등</a:t>
            </a:r>
            <a:r>
              <a:rPr lang="en-US" altLang="ko-KR" dirty="0">
                <a:ea typeface="맑은 고딕"/>
              </a:rPr>
              <a:t>) </a:t>
            </a:r>
            <a:r>
              <a:rPr lang="ko-KR" altLang="en-US" dirty="0">
                <a:ea typeface="맑은 고딕"/>
              </a:rPr>
              <a:t>적용</a:t>
            </a:r>
            <a:endParaRPr lang="en-US" altLang="ko-KR" dirty="0">
              <a:ea typeface="맑은 고딕"/>
            </a:endParaRPr>
          </a:p>
          <a:p>
            <a:pPr lvl="1"/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441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B7B1-4DC1-5E98-7BC1-199D666B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프로젝트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1571-EED1-350F-F647-30FB0273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개발 환경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무료 플랫폼 활용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구글 </a:t>
            </a:r>
            <a:r>
              <a:rPr lang="en-US" altLang="ko-KR" dirty="0" err="1">
                <a:ea typeface="맑은 고딕"/>
              </a:rPr>
              <a:t>Colab</a:t>
            </a:r>
            <a:r>
              <a:rPr lang="en-US" altLang="ko-KR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사용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언어 </a:t>
            </a:r>
            <a:r>
              <a:rPr lang="en-US" altLang="ko-KR" dirty="0">
                <a:ea typeface="맑은 고딕"/>
              </a:rPr>
              <a:t>: Python, Linux</a:t>
            </a:r>
            <a:r>
              <a:rPr lang="ko-KR" altLang="en-US" dirty="0">
                <a:ea typeface="맑은 고딕"/>
              </a:rPr>
              <a:t> 기초 명령어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사용 프레임워크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도구</a:t>
            </a:r>
            <a:r>
              <a:rPr lang="en-US" altLang="ko-KR" dirty="0">
                <a:ea typeface="맑은 고딕"/>
              </a:rPr>
              <a:t>) : </a:t>
            </a:r>
            <a:r>
              <a:rPr lang="en-US" altLang="ko-KR" dirty="0" err="1">
                <a:ea typeface="맑은 고딕"/>
              </a:rPr>
              <a:t>Tensorflow</a:t>
            </a:r>
            <a:r>
              <a:rPr lang="en-US" altLang="ko-KR" dirty="0">
                <a:ea typeface="맑은 고딕"/>
              </a:rPr>
              <a:t> (</a:t>
            </a:r>
            <a:r>
              <a:rPr lang="en-US" altLang="ko-KR" dirty="0" err="1">
                <a:ea typeface="맑은 고딕"/>
              </a:rPr>
              <a:t>Keras</a:t>
            </a:r>
            <a:r>
              <a:rPr lang="en-US" altLang="ko-KR" dirty="0">
                <a:ea typeface="맑은 고딕"/>
              </a:rPr>
              <a:t> API</a:t>
            </a:r>
            <a:r>
              <a:rPr lang="ko-KR" altLang="en-US" dirty="0">
                <a:ea typeface="맑은 고딕"/>
              </a:rPr>
              <a:t> 활용</a:t>
            </a:r>
            <a:r>
              <a:rPr lang="en-US" altLang="ko-KR" dirty="0">
                <a:ea typeface="맑은 고딕"/>
              </a:rPr>
              <a:t>)</a:t>
            </a:r>
          </a:p>
          <a:p>
            <a:endParaRPr lang="en-US" altLang="ko-KR" dirty="0">
              <a:ea typeface="맑은 고딕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C20CF-26E4-4EBE-8614-E182176F9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50771"/>
            <a:ext cx="9525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305546E-0C37-455F-9625-11D33B38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647" y="4725194"/>
            <a:ext cx="2095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D92CEE0-9FFE-4FE7-8947-7678A885A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120" y="4245995"/>
            <a:ext cx="20955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DA56E311-00F3-4199-B2AD-8FC88DCF6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990" y="4393632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0B751125-57D6-4509-ADC0-927F3E654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5" y="4350771"/>
            <a:ext cx="2179352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04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B7B1-4DC1-5E98-7BC1-199D666B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프로젝트 구현 컨텐츠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1571-EED1-350F-F647-30FB0273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인공신경망 기반 </a:t>
            </a:r>
            <a:r>
              <a:rPr lang="ko-KR" altLang="en-US" dirty="0" err="1">
                <a:ea typeface="맑은 고딕"/>
              </a:rPr>
              <a:t>손글씨</a:t>
            </a:r>
            <a:r>
              <a:rPr lang="ko-KR" altLang="en-US" dirty="0">
                <a:ea typeface="맑은 고딕"/>
              </a:rPr>
              <a:t> 인식 모델 구현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합성곱신경망</a:t>
            </a:r>
            <a:r>
              <a:rPr lang="ko-KR" altLang="en-US" dirty="0">
                <a:ea typeface="맑은 고딕"/>
              </a:rPr>
              <a:t> 기반 </a:t>
            </a:r>
            <a:r>
              <a:rPr lang="ko-KR" altLang="en-US" dirty="0" err="1">
                <a:ea typeface="맑은 고딕"/>
              </a:rPr>
              <a:t>손글씨</a:t>
            </a:r>
            <a:r>
              <a:rPr lang="ko-KR" altLang="en-US" dirty="0">
                <a:ea typeface="맑은 고딕"/>
              </a:rPr>
              <a:t> 인식 모델 구현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모델 최적화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 err="1">
                <a:ea typeface="맑은 고딕"/>
              </a:rPr>
              <a:t>초매개변수</a:t>
            </a:r>
            <a:r>
              <a:rPr lang="ko-KR" altLang="en-US" dirty="0">
                <a:ea typeface="맑은 고딕"/>
              </a:rPr>
              <a:t> 도출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성능 개선 기법 적용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앙상블 모델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949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NIST 데이터베이스 - 위키백과, 우리 모두의 백과사전">
            <a:extLst>
              <a:ext uri="{FF2B5EF4-FFF2-40B4-BE49-F238E27FC236}">
                <a16:creationId xmlns:a16="http://schemas.microsoft.com/office/drawing/2014/main" id="{4A30F39F-3F29-4F34-977E-EE8D918C6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252776"/>
            <a:ext cx="5176446" cy="31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9C1EB5-F354-A5F7-AFA9-EC2D87F4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맑은 고딕"/>
              </a:rPr>
              <a:t>DataSet</a:t>
            </a:r>
            <a:r>
              <a:rPr lang="en-US" altLang="ko-KR" dirty="0">
                <a:ea typeface="맑은 고딕"/>
              </a:rPr>
              <a:t> :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17F4F-FD11-B929-1436-E6CCEDCB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0" i="0" dirty="0">
                <a:effectLst/>
              </a:rPr>
              <a:t>Modified </a:t>
            </a:r>
            <a:r>
              <a:rPr lang="en-US" altLang="ko-KR" b="0" i="0" u="none" strike="noStrike" dirty="0">
                <a:effectLst/>
              </a:rPr>
              <a:t>National Institute of Standards and Technology</a:t>
            </a:r>
            <a:r>
              <a:rPr lang="en-US" altLang="ko-KR" b="0" i="0" dirty="0">
                <a:effectLst/>
              </a:rPr>
              <a:t> database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손으로 쓴 숫자 이미지 모음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이미지 크기 </a:t>
            </a:r>
            <a:r>
              <a:rPr lang="en-US" altLang="ko-KR" dirty="0">
                <a:ea typeface="맑은 고딕"/>
              </a:rPr>
              <a:t>: 28 X 28 (</a:t>
            </a:r>
            <a:r>
              <a:rPr lang="ko-KR" altLang="en-US" dirty="0">
                <a:ea typeface="맑은 고딕"/>
              </a:rPr>
              <a:t>그레이 이미지</a:t>
            </a:r>
            <a:r>
              <a:rPr lang="en-US" altLang="ko-KR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훈련 데이터 </a:t>
            </a:r>
            <a:r>
              <a:rPr lang="en-US" altLang="ko-KR" dirty="0">
                <a:ea typeface="맑은 고딕"/>
              </a:rPr>
              <a:t>: 60000 </a:t>
            </a:r>
            <a:r>
              <a:rPr lang="ko-KR" altLang="en-US" dirty="0">
                <a:ea typeface="맑은 고딕"/>
              </a:rPr>
              <a:t>개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검증 데이터 </a:t>
            </a:r>
            <a:r>
              <a:rPr lang="en-US" altLang="ko-KR" dirty="0">
                <a:ea typeface="맑은 고딕"/>
              </a:rPr>
              <a:t>: 10000 </a:t>
            </a:r>
            <a:r>
              <a:rPr lang="ko-KR" altLang="en-US" dirty="0">
                <a:ea typeface="맑은 고딕"/>
              </a:rPr>
              <a:t>개</a:t>
            </a:r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Keras</a:t>
            </a:r>
            <a:r>
              <a:rPr lang="ko-KR" altLang="en-US" dirty="0">
                <a:ea typeface="맑은 고딕"/>
              </a:rPr>
              <a:t>에서 제공되는 형태 사용</a:t>
            </a:r>
            <a:endParaRPr lang="en-US" altLang="ko-KR" dirty="0">
              <a:ea typeface="맑은 고딕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BFFDEAE-4EE8-4142-B792-369F15A1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81011"/>
            <a:ext cx="2172972" cy="214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5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+mj-lt"/>
                <a:cs typeface="+mj-lt"/>
              </a:rPr>
              <a:t>베이스라인</a:t>
            </a:r>
            <a:endParaRPr lang="ko-KR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05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89EA9-7957-B6C7-DBB2-25373B83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베이스라인 모델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EB099-0AB6-75A3-DAFD-9DC07FD23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24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 panose="020B0503020000020004" pitchFamily="34" charset="-127"/>
              </a:rPr>
              <a:t>모델 </a:t>
            </a:r>
            <a:r>
              <a:rPr lang="en-US" altLang="ko-KR" dirty="0">
                <a:ea typeface="맑은 고딕" panose="020B0503020000020004" pitchFamily="34" charset="-127"/>
              </a:rPr>
              <a:t>: ANN(</a:t>
            </a:r>
            <a:r>
              <a:rPr lang="ko-KR" altLang="en-US" dirty="0">
                <a:ea typeface="맑은 고딕" panose="020B0503020000020004" pitchFamily="34" charset="-127"/>
              </a:rPr>
              <a:t>인공신경망</a:t>
            </a:r>
            <a:r>
              <a:rPr lang="en-US" altLang="ko-KR" dirty="0">
                <a:ea typeface="맑은 고딕" panose="020B0503020000020004" pitchFamily="34" charset="-127"/>
              </a:rPr>
              <a:t>)</a:t>
            </a:r>
          </a:p>
          <a:p>
            <a:pPr lvl="1"/>
            <a:r>
              <a:rPr lang="ko-KR" altLang="en-US" dirty="0" err="1">
                <a:ea typeface="맑은 고딕" panose="020B0503020000020004" pitchFamily="34" charset="-127"/>
              </a:rPr>
              <a:t>입력층</a:t>
            </a:r>
            <a:r>
              <a:rPr lang="ko-KR" altLang="en-US" dirty="0">
                <a:ea typeface="맑은 고딕" panose="020B0503020000020004" pitchFamily="34" charset="-127"/>
              </a:rPr>
              <a:t> 노드 개수 </a:t>
            </a:r>
            <a:r>
              <a:rPr lang="en-US" altLang="ko-KR" dirty="0">
                <a:ea typeface="맑은 고딕" panose="020B0503020000020004" pitchFamily="34" charset="-127"/>
              </a:rPr>
              <a:t>: 784 (28 X 28)</a:t>
            </a:r>
          </a:p>
          <a:p>
            <a:pPr lvl="1"/>
            <a:r>
              <a:rPr lang="ko-KR" altLang="en-US" dirty="0" err="1">
                <a:ea typeface="맑은 고딕" panose="020B0503020000020004" pitchFamily="34" charset="-127"/>
              </a:rPr>
              <a:t>은닉층</a:t>
            </a:r>
            <a:r>
              <a:rPr lang="ko-KR" altLang="en-US" dirty="0">
                <a:ea typeface="맑은 고딕" panose="020B0503020000020004" pitchFamily="34" charset="-127"/>
              </a:rPr>
              <a:t> 개수 </a:t>
            </a:r>
            <a:r>
              <a:rPr lang="en-US" altLang="ko-KR" dirty="0">
                <a:ea typeface="맑은 고딕" panose="020B0503020000020004" pitchFamily="34" charset="-127"/>
              </a:rPr>
              <a:t>: 6</a:t>
            </a:r>
            <a:r>
              <a:rPr lang="ko-KR" altLang="en-US" dirty="0">
                <a:ea typeface="맑은 고딕" panose="020B0503020000020004" pitchFamily="34" charset="-127"/>
              </a:rPr>
              <a:t>개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 err="1">
                <a:ea typeface="맑은 고딕" panose="020B0503020000020004" pitchFamily="34" charset="-127"/>
              </a:rPr>
              <a:t>은닉층</a:t>
            </a:r>
            <a:r>
              <a:rPr lang="ko-KR" altLang="en-US" dirty="0">
                <a:ea typeface="맑은 고딕" panose="020B0503020000020004" pitchFamily="34" charset="-127"/>
              </a:rPr>
              <a:t> 종류 </a:t>
            </a:r>
            <a:r>
              <a:rPr lang="en-US" altLang="ko-KR" dirty="0">
                <a:ea typeface="맑은 고딕" panose="020B0503020000020004" pitchFamily="34" charset="-127"/>
              </a:rPr>
              <a:t>: Fully Connected Layer</a:t>
            </a:r>
          </a:p>
          <a:p>
            <a:pPr lvl="1"/>
            <a:r>
              <a:rPr lang="ko-KR" altLang="en-US" dirty="0">
                <a:ea typeface="맑은 고딕" panose="020B0503020000020004" pitchFamily="34" charset="-127"/>
              </a:rPr>
              <a:t>각 </a:t>
            </a:r>
            <a:r>
              <a:rPr lang="ko-KR" altLang="en-US" dirty="0" err="1">
                <a:ea typeface="맑은 고딕" panose="020B0503020000020004" pitchFamily="34" charset="-127"/>
              </a:rPr>
              <a:t>은닉층</a:t>
            </a:r>
            <a:r>
              <a:rPr lang="ko-KR" altLang="en-US" dirty="0">
                <a:ea typeface="맑은 고딕" panose="020B0503020000020004" pitchFamily="34" charset="-127"/>
              </a:rPr>
              <a:t> 노드</a:t>
            </a:r>
            <a:r>
              <a:rPr lang="en-US" altLang="ko-KR" dirty="0"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ea typeface="맑은 고딕" panose="020B0503020000020004" pitchFamily="34" charset="-127"/>
              </a:rPr>
              <a:t>개수 </a:t>
            </a:r>
            <a:r>
              <a:rPr lang="en-US" altLang="ko-KR" dirty="0">
                <a:ea typeface="맑은 고딕" panose="020B0503020000020004" pitchFamily="34" charset="-127"/>
              </a:rPr>
              <a:t>: 64</a:t>
            </a:r>
            <a:r>
              <a:rPr lang="ko-KR" altLang="en-US" dirty="0">
                <a:ea typeface="맑은 고딕" panose="020B0503020000020004" pitchFamily="34" charset="-127"/>
              </a:rPr>
              <a:t>개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 err="1">
                <a:ea typeface="맑은 고딕" panose="020B0503020000020004" pitchFamily="34" charset="-127"/>
              </a:rPr>
              <a:t>출력층</a:t>
            </a:r>
            <a:r>
              <a:rPr lang="ko-KR" altLang="en-US" dirty="0">
                <a:ea typeface="맑은 고딕" panose="020B0503020000020004" pitchFamily="34" charset="-127"/>
              </a:rPr>
              <a:t> 노드 개수 </a:t>
            </a:r>
            <a:r>
              <a:rPr lang="en-US" altLang="ko-KR" dirty="0">
                <a:ea typeface="맑은 고딕" panose="020B0503020000020004" pitchFamily="34" charset="-127"/>
              </a:rPr>
              <a:t>: 10</a:t>
            </a:r>
            <a:r>
              <a:rPr lang="ko-KR" altLang="en-US" dirty="0">
                <a:ea typeface="맑은 고딕" panose="020B0503020000020004" pitchFamily="34" charset="-127"/>
              </a:rPr>
              <a:t>개</a:t>
            </a:r>
            <a:endParaRPr lang="en-US" alt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 panose="020B0503020000020004" pitchFamily="34" charset="-127"/>
              </a:rPr>
              <a:t>학습 방법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 panose="020B0503020000020004" pitchFamily="34" charset="-127"/>
              </a:rPr>
              <a:t>확률적 </a:t>
            </a:r>
            <a:r>
              <a:rPr lang="ko-KR" altLang="en-US" dirty="0" err="1">
                <a:ea typeface="맑은 고딕" panose="020B0503020000020004" pitchFamily="34" charset="-127"/>
              </a:rPr>
              <a:t>경사하강법</a:t>
            </a:r>
            <a:r>
              <a:rPr lang="en-US" altLang="ko-KR" dirty="0">
                <a:ea typeface="맑은 고딕" panose="020B0503020000020004" pitchFamily="34" charset="-127"/>
              </a:rPr>
              <a:t>(SGD)</a:t>
            </a:r>
          </a:p>
          <a:p>
            <a:r>
              <a:rPr lang="ko-KR" altLang="en-US" dirty="0">
                <a:ea typeface="맑은 고딕" panose="020B0503020000020004" pitchFamily="34" charset="-127"/>
              </a:rPr>
              <a:t>손실함수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en-US" altLang="ko-KR" dirty="0">
                <a:ea typeface="맑은 고딕" panose="020B0503020000020004" pitchFamily="34" charset="-127"/>
              </a:rPr>
              <a:t>Sparse categorical </a:t>
            </a:r>
            <a:r>
              <a:rPr lang="en-US" altLang="ko-KR" dirty="0" err="1">
                <a:ea typeface="맑은 고딕" panose="020B0503020000020004" pitchFamily="34" charset="-127"/>
              </a:rPr>
              <a:t>crossentropy</a:t>
            </a:r>
            <a:endParaRPr lang="en-US" altLang="ko-KR" dirty="0">
              <a:ea typeface="맑은 고딕" panose="020B0503020000020004" pitchFamily="34" charset="-127"/>
            </a:endParaRPr>
          </a:p>
          <a:p>
            <a:endParaRPr lang="en-US" altLang="ko-KR" dirty="0">
              <a:ea typeface="맑은 고딕" panose="020B0503020000020004" pitchFamily="34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D8F2F41-5DD8-410A-B226-733F78567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199" y="1795938"/>
            <a:ext cx="445832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5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7A880-25AF-F402-01C6-687D2334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베이스라인 모델 결과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F4086D1E-29E9-47E7-81CE-DEE679744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16" y="3663613"/>
            <a:ext cx="4355758" cy="313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17FFDA2-D90A-404C-8B18-8F80FE4B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90" y="3663614"/>
            <a:ext cx="4355758" cy="31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21B0874-FE7A-44A4-9F13-98A1EE6DEFC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92349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 panose="020B0503020000020004" pitchFamily="34" charset="-127"/>
              </a:rPr>
              <a:t>Epoch </a:t>
            </a:r>
            <a:r>
              <a:rPr lang="ko-KR" altLang="en-US" dirty="0">
                <a:ea typeface="맑은 고딕" panose="020B0503020000020004" pitchFamily="34" charset="-127"/>
              </a:rPr>
              <a:t>횟수 </a:t>
            </a:r>
            <a:r>
              <a:rPr lang="en-US" altLang="ko-KR" dirty="0">
                <a:ea typeface="맑은 고딕" panose="020B0503020000020004" pitchFamily="34" charset="-127"/>
              </a:rPr>
              <a:t>: 30, </a:t>
            </a:r>
            <a:r>
              <a:rPr lang="ko-KR" altLang="en-US" dirty="0">
                <a:ea typeface="맑은 고딕" panose="020B0503020000020004" pitchFamily="34" charset="-127"/>
              </a:rPr>
              <a:t>훈련데이터</a:t>
            </a:r>
            <a:r>
              <a:rPr lang="en-US" altLang="ko-KR" dirty="0">
                <a:ea typeface="맑은 고딕" panose="020B0503020000020004" pitchFamily="34" charset="-127"/>
              </a:rPr>
              <a:t>, </a:t>
            </a:r>
            <a:r>
              <a:rPr lang="ko-KR" altLang="en-US" dirty="0">
                <a:ea typeface="맑은 고딕" panose="020B0503020000020004" pitchFamily="34" charset="-127"/>
              </a:rPr>
              <a:t>검증데이터 비율 </a:t>
            </a:r>
            <a:r>
              <a:rPr lang="en-US" altLang="ko-KR" dirty="0">
                <a:ea typeface="맑은 고딕" panose="020B0503020000020004" pitchFamily="34" charset="-127"/>
              </a:rPr>
              <a:t>= 80 : 20</a:t>
            </a:r>
          </a:p>
          <a:p>
            <a:r>
              <a:rPr lang="en-US" altLang="ko-KR" dirty="0">
                <a:ea typeface="맑은 고딕" panose="020B0503020000020004" pitchFamily="34" charset="-127"/>
              </a:rPr>
              <a:t>Epoch 14</a:t>
            </a:r>
            <a:r>
              <a:rPr lang="ko-KR" altLang="en-US" dirty="0">
                <a:ea typeface="맑은 고딕" panose="020B0503020000020004" pitchFamily="34" charset="-127"/>
              </a:rPr>
              <a:t>에서 최적의 결과 보임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 panose="020B0503020000020004" pitchFamily="34" charset="-127"/>
              </a:rPr>
              <a:t>학습</a:t>
            </a:r>
            <a:r>
              <a:rPr lang="en-US" altLang="ko-KR" dirty="0">
                <a:ea typeface="맑은 고딕" panose="020B0503020000020004" pitchFamily="34" charset="-127"/>
              </a:rPr>
              <a:t>/</a:t>
            </a:r>
            <a:r>
              <a:rPr lang="ko-KR" altLang="en-US" dirty="0">
                <a:ea typeface="맑은 고딕" panose="020B0503020000020004" pitchFamily="34" charset="-127"/>
              </a:rPr>
              <a:t>검증 데이터 </a:t>
            </a:r>
            <a:r>
              <a:rPr lang="en-US" altLang="ko-KR" dirty="0">
                <a:ea typeface="맑은 고딕" panose="020B0503020000020004" pitchFamily="34" charset="-127"/>
              </a:rPr>
              <a:t>Loss : 0.0676/0.1159, Accuracy : 0.9799/0.9678</a:t>
            </a:r>
          </a:p>
          <a:p>
            <a:pPr lvl="1"/>
            <a:r>
              <a:rPr lang="ko-KR" altLang="en-US" dirty="0">
                <a:ea typeface="맑은 고딕" panose="020B0503020000020004" pitchFamily="34" charset="-127"/>
              </a:rPr>
              <a:t>테스트</a:t>
            </a:r>
            <a:r>
              <a:rPr lang="en-US" altLang="ko-KR" dirty="0"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ea typeface="맑은 고딕" panose="020B0503020000020004" pitchFamily="34" charset="-127"/>
              </a:rPr>
              <a:t>데이터 </a:t>
            </a:r>
            <a:r>
              <a:rPr lang="en-US" altLang="ko-KR" dirty="0">
                <a:ea typeface="맑은 고딕" panose="020B0503020000020004" pitchFamily="34" charset="-127"/>
              </a:rPr>
              <a:t>Loss : 0.1165, Accuracy : 0.9681</a:t>
            </a:r>
          </a:p>
          <a:p>
            <a:pPr marL="0" indent="0">
              <a:buNone/>
            </a:pPr>
            <a:endParaRPr lang="en-US" altLang="ko-KR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13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878</Words>
  <Application>Microsoft Office PowerPoint</Application>
  <PresentationFormat>와이드스크린</PresentationFormat>
  <Paragraphs>253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맑은 고딕</vt:lpstr>
      <vt:lpstr>Arial</vt:lpstr>
      <vt:lpstr>Roboto</vt:lpstr>
      <vt:lpstr>Office 테마</vt:lpstr>
      <vt:lpstr>딥러닝을 활용한 손글씨(숫자) 인식</vt:lpstr>
      <vt:lpstr>프로젝트 배경</vt:lpstr>
      <vt:lpstr>프로젝트 목적</vt:lpstr>
      <vt:lpstr>프로젝트 환경</vt:lpstr>
      <vt:lpstr>프로젝트 구현 컨텐츠</vt:lpstr>
      <vt:lpstr>DataSet : MNIST</vt:lpstr>
      <vt:lpstr>베이스라인</vt:lpstr>
      <vt:lpstr>베이스라인 모델</vt:lpstr>
      <vt:lpstr>베이스라인 모델 결과</vt:lpstr>
      <vt:lpstr>베이스라인 개선</vt:lpstr>
      <vt:lpstr>합성곱신경망(CNN) 모델 도입 (LeNet-5)</vt:lpstr>
      <vt:lpstr>LeNet-5 구조</vt:lpstr>
      <vt:lpstr>LeNet-5 모델 결과</vt:lpstr>
      <vt:lpstr>개선 방안</vt:lpstr>
      <vt:lpstr>개별 개선 방안 적용 결과</vt:lpstr>
      <vt:lpstr>배치크기에 따른 성능 비교</vt:lpstr>
      <vt:lpstr>LeNet-5 하이퍼파라미터 최적화</vt:lpstr>
      <vt:lpstr>LeNet-5 하이퍼파라미터 최적화 결과</vt:lpstr>
      <vt:lpstr>최종모델의 손글씨 이미지 인식 결과</vt:lpstr>
      <vt:lpstr>인식 오류 결과</vt:lpstr>
      <vt:lpstr>오인식된 숫자의 분포</vt:lpstr>
      <vt:lpstr>오답의 분포</vt:lpstr>
      <vt:lpstr>LeNet-5 앙상블 모델 적용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김사윤</cp:lastModifiedBy>
  <cp:revision>254</cp:revision>
  <dcterms:created xsi:type="dcterms:W3CDTF">2022-09-24T01:51:28Z</dcterms:created>
  <dcterms:modified xsi:type="dcterms:W3CDTF">2022-10-12T02:00:52Z</dcterms:modified>
</cp:coreProperties>
</file>