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</p:sldMasterIdLst>
  <p:notesMasterIdLst>
    <p:notesMasterId r:id="rId12"/>
  </p:notesMasterIdLst>
  <p:sldIdLst>
    <p:sldId id="5300126" r:id="rId3"/>
    <p:sldId id="5300054" r:id="rId4"/>
    <p:sldId id="5300100" r:id="rId5"/>
    <p:sldId id="5300099" r:id="rId6"/>
    <p:sldId id="5300147" r:id="rId7"/>
    <p:sldId id="5300129" r:id="rId8"/>
    <p:sldId id="5300148" r:id="rId9"/>
    <p:sldId id="5300127" r:id="rId10"/>
    <p:sldId id="5300149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ED4FF-F9E8-4704-9DF7-1486495D63D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23C0C-F11A-4936-8D0C-A47417D3F1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模板来自于： 第一</a:t>
            </a:r>
            <a:r>
              <a:rPr lang="en-US" altLang="zh-CN" dirty="0"/>
              <a:t>PPT https://www.1ppt.com/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hangy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B5D19B9-5AB9-4F6A-A0EC-2F7209A899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8CF6C5D-9890-48F7-9506-D1E31CA75246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1DA2E73-E53B-4CD5-9B3A-6593F3A7E10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867E50A-597E-443E-AEBD-AD1CEA8B3D5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墨迹 6"/>
          <p:cNvPicPr/>
          <p:nvPr/>
        </p:nvPicPr>
        <p:blipFill>
          <a:blip r:embed="rId2"/>
          <a:stretch>
            <a:fillRect/>
          </a:stretch>
        </p:blipFill>
        <p:spPr>
          <a:xfrm>
            <a:off x="-1286677" y="471795"/>
            <a:ext cx="36000" cy="16200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270030" y="494801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8873970" y="0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p:transition/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AF81E5-00EC-438E-9154-A3E0E32A4A06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DCD8A02-6115-40D3-8B70-40AD007C565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0DF2DE3-2749-48F7-93A7-358FAF775016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7B89C33-C0F9-4546-8625-68B22B923A1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79450AC-FAD5-4110-A4E2-D8A168EF007B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FFE2FF3-8C38-4514-9B92-C24C6168105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93E4B44-3194-4058-8024-B98DC06DDDF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2024/6/30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2024/6/30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2" r="38861"/>
          <a:stretch>
            <a:fillRect/>
          </a:stretch>
        </p:blipFill>
        <p:spPr>
          <a:xfrm flipH="1">
            <a:off x="6122510" y="-12090"/>
            <a:ext cx="6064613" cy="68579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34725" y="0"/>
            <a:ext cx="6551271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字魂58号-创中黑-Regular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735" y="1928319"/>
            <a:ext cx="4858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大宋简" panose="02010609000101010101" pitchFamily="49" charset="-122"/>
                <a:ea typeface="汉仪大宋简" panose="02010609000101010101" pitchFamily="49" charset="-122"/>
              </a:rPr>
              <a:t>课程设计答辩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58313" y="4352825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答辩人：潘绪康 罗怿 彭帝霖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4618" y="5141379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字魂58号-创中黑-Regular" panose="00000500000000000000" pitchFamily="2" charset="-122"/>
              </a:rPr>
              <a:t>答辩人：第一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字魂58号-创中黑-Regular" panose="00000500000000000000" pitchFamily="2" charset="-122"/>
              </a:rPr>
              <a:t>PPT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字魂58号-创中黑-Regular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8264" y="577741"/>
            <a:ext cx="5668078" cy="70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509854" y="-12091"/>
            <a:ext cx="5682146" cy="6857998"/>
          </a:xfrm>
          <a:prstGeom prst="rect">
            <a:avLst/>
          </a:prstGeom>
          <a:solidFill>
            <a:schemeClr val="dk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字魂58号-创中黑-Regular" panose="000005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09854" y="2230244"/>
            <a:ext cx="5682146" cy="4639846"/>
          </a:xfrm>
          <a:prstGeom prst="rect">
            <a:avLst/>
          </a:prstGeom>
          <a:solidFill>
            <a:schemeClr val="dk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字魂58号-创中黑-Regular" panose="000005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04977" y="4423539"/>
            <a:ext cx="5682146" cy="2440506"/>
          </a:xfrm>
          <a:prstGeom prst="rect">
            <a:avLst/>
          </a:prstGeom>
          <a:solidFill>
            <a:schemeClr val="dk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字魂58号-创中黑-Regular" panose="00000500000000000000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4279">
            <a:off x="7011352" y="754158"/>
            <a:ext cx="4797868" cy="479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 advClick="0"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6" grpId="0"/>
      <p:bldP spid="28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9"/>
          <p:cNvSpPr/>
          <p:nvPr/>
        </p:nvSpPr>
        <p:spPr>
          <a:xfrm>
            <a:off x="0" y="0"/>
            <a:ext cx="12192000" cy="3120344"/>
          </a:xfrm>
          <a:custGeom>
            <a:avLst/>
            <a:gdLst>
              <a:gd name="connsiteX0" fmla="*/ 0 w 12192000"/>
              <a:gd name="connsiteY0" fmla="*/ 0 h 3120344"/>
              <a:gd name="connsiteX1" fmla="*/ 12192000 w 12192000"/>
              <a:gd name="connsiteY1" fmla="*/ 0 h 3120344"/>
              <a:gd name="connsiteX2" fmla="*/ 12192000 w 12192000"/>
              <a:gd name="connsiteY2" fmla="*/ 29494 h 3120344"/>
              <a:gd name="connsiteX3" fmla="*/ 12153193 w 12192000"/>
              <a:gd name="connsiteY3" fmla="*/ 84066 h 3120344"/>
              <a:gd name="connsiteX4" fmla="*/ 6096001 w 12192000"/>
              <a:gd name="connsiteY4" fmla="*/ 3120344 h 3120344"/>
              <a:gd name="connsiteX5" fmla="*/ 38809 w 12192000"/>
              <a:gd name="connsiteY5" fmla="*/ 84066 h 3120344"/>
              <a:gd name="connsiteX6" fmla="*/ 0 w 12192000"/>
              <a:gd name="connsiteY6" fmla="*/ 29491 h 312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120344">
                <a:moveTo>
                  <a:pt x="0" y="0"/>
                </a:moveTo>
                <a:lnTo>
                  <a:pt x="12192000" y="0"/>
                </a:lnTo>
                <a:lnTo>
                  <a:pt x="12192000" y="29494"/>
                </a:lnTo>
                <a:lnTo>
                  <a:pt x="12153193" y="84066"/>
                </a:lnTo>
                <a:cubicBezTo>
                  <a:pt x="10774741" y="1927274"/>
                  <a:pt x="8574699" y="3120344"/>
                  <a:pt x="6096001" y="3120344"/>
                </a:cubicBezTo>
                <a:cubicBezTo>
                  <a:pt x="3617303" y="3120344"/>
                  <a:pt x="1417261" y="1927274"/>
                  <a:pt x="38809" y="84066"/>
                </a:cubicBezTo>
                <a:lnTo>
                  <a:pt x="0" y="2949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任意多边形: 形状 20"/>
          <p:cNvSpPr/>
          <p:nvPr/>
        </p:nvSpPr>
        <p:spPr>
          <a:xfrm>
            <a:off x="0" y="1203768"/>
            <a:ext cx="12192000" cy="2749955"/>
          </a:xfrm>
          <a:custGeom>
            <a:avLst/>
            <a:gdLst>
              <a:gd name="connsiteX0" fmla="*/ 12061751 w 12061751"/>
              <a:gd name="connsiteY0" fmla="*/ 0 h 3120344"/>
              <a:gd name="connsiteX1" fmla="*/ 12061751 w 12061751"/>
              <a:gd name="connsiteY1" fmla="*/ 29494 h 3120344"/>
              <a:gd name="connsiteX2" fmla="*/ 12022944 w 12061751"/>
              <a:gd name="connsiteY2" fmla="*/ 84066 h 3120344"/>
              <a:gd name="connsiteX3" fmla="*/ 5965752 w 12061751"/>
              <a:gd name="connsiteY3" fmla="*/ 3120344 h 3120344"/>
              <a:gd name="connsiteX4" fmla="*/ 0 w 12061751"/>
              <a:gd name="connsiteY4" fmla="*/ 192859 h 3120344"/>
              <a:gd name="connsiteX5" fmla="*/ 91440 w 12153191"/>
              <a:gd name="connsiteY5" fmla="*/ 192859 h 3120344"/>
              <a:gd name="connsiteX6" fmla="*/ 0 w 12192000"/>
              <a:gd name="connsiteY6" fmla="*/ 29491 h 312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1751" h="3120344">
                <a:moveTo>
                  <a:pt x="12061751" y="0"/>
                </a:moveTo>
                <a:lnTo>
                  <a:pt x="12061751" y="29494"/>
                </a:lnTo>
                <a:lnTo>
                  <a:pt x="12022944" y="84066"/>
                </a:lnTo>
                <a:cubicBezTo>
                  <a:pt x="10644492" y="1927274"/>
                  <a:pt x="8444450" y="3120344"/>
                  <a:pt x="5965752" y="3120344"/>
                </a:cubicBezTo>
                <a:cubicBezTo>
                  <a:pt x="3487054" y="3120344"/>
                  <a:pt x="1287012" y="1927274"/>
                  <a:pt x="0" y="192859"/>
                </a:cubicBezTo>
              </a:path>
            </a:pathLst>
          </a:custGeom>
          <a:noFill/>
          <a:ln>
            <a:solidFill>
              <a:schemeClr val="dk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57472" y="2189546"/>
            <a:ext cx="1054260" cy="1054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96161" y="3309398"/>
            <a:ext cx="1054260" cy="1054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41580" y="3309398"/>
            <a:ext cx="1054260" cy="1054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80268" y="2189546"/>
            <a:ext cx="1054260" cy="1054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PA-文本框 148"/>
          <p:cNvSpPr txBox="1"/>
          <p:nvPr>
            <p:custDataLst>
              <p:tags r:id="rId1"/>
            </p:custDataLst>
          </p:nvPr>
        </p:nvSpPr>
        <p:spPr>
          <a:xfrm>
            <a:off x="4502311" y="1701400"/>
            <a:ext cx="3187378" cy="763625"/>
          </a:xfrm>
          <a:prstGeom prst="rect">
            <a:avLst/>
          </a:prstGeom>
          <a:noFill/>
        </p:spPr>
        <p:txBody>
          <a:bodyPr wrap="square" lIns="86697" tIns="43348" rIns="86697" bIns="43348" rtlCol="0">
            <a:spAutoFit/>
          </a:bodyPr>
          <a:lstStyle/>
          <a:p>
            <a:pPr marL="0" marR="0" lvl="0" indent="0" algn="dist" defTabSz="12192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CONTENT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PA-文本框 148"/>
          <p:cNvSpPr txBox="1"/>
          <p:nvPr>
            <p:custDataLst>
              <p:tags r:id="rId2"/>
            </p:custDataLst>
          </p:nvPr>
        </p:nvSpPr>
        <p:spPr>
          <a:xfrm>
            <a:off x="5200842" y="583191"/>
            <a:ext cx="1790316" cy="1101666"/>
          </a:xfrm>
          <a:prstGeom prst="rect">
            <a:avLst/>
          </a:prstGeom>
          <a:noFill/>
        </p:spPr>
        <p:txBody>
          <a:bodyPr wrap="square" lIns="86697" tIns="43348" rIns="86697" bIns="43348" rtlCol="0">
            <a:spAutoFit/>
          </a:bodyPr>
          <a:lstStyle/>
          <a:p>
            <a:pPr marL="0" marR="0" lvl="0" indent="0" algn="dist" defTabSz="12192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目录</a:t>
            </a:r>
          </a:p>
        </p:txBody>
      </p:sp>
      <p:sp>
        <p:nvSpPr>
          <p:cNvPr id="10" name="TextBox 47"/>
          <p:cNvSpPr txBox="1"/>
          <p:nvPr/>
        </p:nvSpPr>
        <p:spPr>
          <a:xfrm>
            <a:off x="715953" y="3587788"/>
            <a:ext cx="19372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cs"/>
              </a:rPr>
              <a:t>选题背景</a:t>
            </a:r>
          </a:p>
        </p:txBody>
      </p:sp>
      <p:sp>
        <p:nvSpPr>
          <p:cNvPr id="12" name="TextBox 47"/>
          <p:cNvSpPr txBox="1"/>
          <p:nvPr/>
        </p:nvSpPr>
        <p:spPr>
          <a:xfrm>
            <a:off x="3533663" y="4502648"/>
            <a:ext cx="19372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cs"/>
              </a:rPr>
              <a:t>需求分析</a:t>
            </a:r>
          </a:p>
        </p:txBody>
      </p:sp>
      <p:sp>
        <p:nvSpPr>
          <p:cNvPr id="15" name="TextBox 47"/>
          <p:cNvSpPr txBox="1"/>
          <p:nvPr/>
        </p:nvSpPr>
        <p:spPr>
          <a:xfrm>
            <a:off x="6721044" y="4502648"/>
            <a:ext cx="19372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cs"/>
              </a:rPr>
              <a:t>小组分工</a:t>
            </a:r>
          </a:p>
        </p:txBody>
      </p:sp>
      <p:sp>
        <p:nvSpPr>
          <p:cNvPr id="16" name="TextBox 47"/>
          <p:cNvSpPr txBox="1"/>
          <p:nvPr/>
        </p:nvSpPr>
        <p:spPr>
          <a:xfrm>
            <a:off x="9588947" y="3587788"/>
            <a:ext cx="19372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cs"/>
              </a:rPr>
              <a:t>系统展示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0" y="5"/>
            <a:ext cx="604867" cy="13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doors dir="ver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2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85243" y="755811"/>
            <a:ext cx="22589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88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思源黑体—03" panose="020B0600000000000000" pitchFamily="34" charset="-122"/>
                <a:ea typeface="A思源黑体—03" panose="020B0600000000000000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9235" y="2767280"/>
            <a:ext cx="44935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4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选题背景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452"/>
            <a:ext cx="3352807" cy="30967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9193" y="0"/>
            <a:ext cx="3352807" cy="3096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38"/>
          <a:stretch>
            <a:fillRect/>
          </a:stretch>
        </p:blipFill>
        <p:spPr>
          <a:xfrm>
            <a:off x="962526" y="1290156"/>
            <a:ext cx="4884286" cy="4876800"/>
          </a:xfrm>
          <a:prstGeom prst="ellipse">
            <a:avLst/>
          </a:prstGeom>
        </p:spPr>
      </p:pic>
      <p:sp>
        <p:nvSpPr>
          <p:cNvPr id="3" name="圆角矩形 5"/>
          <p:cNvSpPr/>
          <p:nvPr/>
        </p:nvSpPr>
        <p:spPr>
          <a:xfrm>
            <a:off x="5122387" y="2110374"/>
            <a:ext cx="6370366" cy="2818571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>
            <a:outerShdw blurRad="304800" sx="102000" sy="102000" algn="ctr" rotWithShape="0">
              <a:srgbClr val="E4EAFA"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字魂58号-创中黑-Regular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8106" y="2343622"/>
            <a:ext cx="5552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l"/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项目旨在开发一个类似于飞鸽传书的软件，采用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C++ 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语言结合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C++ 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标准库和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UNIX 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网络编程的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Sockets API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，基于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ipmsg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协议的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messenger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。主要要求实现以下功能：</a:t>
            </a:r>
          </a:p>
          <a:p>
            <a:pPr indent="304800" algn="l"/>
            <a:r>
              <a:rPr lang="en-US" altLang="zh-CN" sz="18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局域网即时通讯：软件能够在局域网内提供即时通讯功能，用户可以实时发送和接收消息。</a:t>
            </a:r>
          </a:p>
          <a:p>
            <a:pPr indent="304800" algn="l"/>
            <a:r>
              <a:rPr lang="en-US" altLang="zh-CN" sz="18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局域网文件传输：除了消息通讯以外，还支持在局域网内进行方便的文件传输，用户可以轻松发送和接收文件。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63845" y="395337"/>
            <a:ext cx="1826129" cy="584769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选题背景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95748" y="982071"/>
            <a:ext cx="2336164" cy="276993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GRADUATION REPLY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 dir="u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85244" y="755811"/>
            <a:ext cx="225895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88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思源黑体—03" panose="020B0600000000000000" pitchFamily="34" charset="-122"/>
                <a:ea typeface="A思源黑体—03" panose="020B0600000000000000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9238" y="2767280"/>
            <a:ext cx="44935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spcBef>
                <a:spcPct val="0"/>
              </a:spcBef>
              <a:spcAft>
                <a:spcPct val="0"/>
              </a:spcAft>
            </a:pPr>
            <a:r>
              <a:rPr lang="zh-CN" altLang="en-US" sz="8000" b="1" spc="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需求分析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452"/>
            <a:ext cx="3352807" cy="30967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9193" y="0"/>
            <a:ext cx="3352807" cy="3096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9" b="18636"/>
          <a:stretch>
            <a:fillRect/>
          </a:stretch>
        </p:blipFill>
        <p:spPr>
          <a:xfrm>
            <a:off x="0" y="2214927"/>
            <a:ext cx="12192000" cy="267765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67664" y="447794"/>
            <a:ext cx="1826129" cy="584769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</a:p>
        </p:txBody>
      </p:sp>
      <p:sp>
        <p:nvSpPr>
          <p:cNvPr id="16" name="medical-records_195987"/>
          <p:cNvSpPr>
            <a:spLocks noChangeAspect="1"/>
          </p:cNvSpPr>
          <p:nvPr/>
        </p:nvSpPr>
        <p:spPr bwMode="auto">
          <a:xfrm>
            <a:off x="583570" y="740179"/>
            <a:ext cx="340990" cy="364702"/>
          </a:xfrm>
          <a:custGeom>
            <a:avLst/>
            <a:gdLst>
              <a:gd name="T0" fmla="*/ 6100 w 6373"/>
              <a:gd name="T1" fmla="*/ 0 h 6827"/>
              <a:gd name="T2" fmla="*/ 272 w 6373"/>
              <a:gd name="T3" fmla="*/ 0 h 6827"/>
              <a:gd name="T4" fmla="*/ 0 w 6373"/>
              <a:gd name="T5" fmla="*/ 272 h 6827"/>
              <a:gd name="T6" fmla="*/ 0 w 6373"/>
              <a:gd name="T7" fmla="*/ 6554 h 6827"/>
              <a:gd name="T8" fmla="*/ 272 w 6373"/>
              <a:gd name="T9" fmla="*/ 6827 h 6827"/>
              <a:gd name="T10" fmla="*/ 5283 w 6373"/>
              <a:gd name="T11" fmla="*/ 6827 h 6827"/>
              <a:gd name="T12" fmla="*/ 5555 w 6373"/>
              <a:gd name="T13" fmla="*/ 6554 h 6827"/>
              <a:gd name="T14" fmla="*/ 5555 w 6373"/>
              <a:gd name="T15" fmla="*/ 1747 h 6827"/>
              <a:gd name="T16" fmla="*/ 6100 w 6373"/>
              <a:gd name="T17" fmla="*/ 1747 h 6827"/>
              <a:gd name="T18" fmla="*/ 6373 w 6373"/>
              <a:gd name="T19" fmla="*/ 1474 h 6827"/>
              <a:gd name="T20" fmla="*/ 6373 w 6373"/>
              <a:gd name="T21" fmla="*/ 272 h 6827"/>
              <a:gd name="T22" fmla="*/ 6100 w 6373"/>
              <a:gd name="T23" fmla="*/ 0 h 6827"/>
              <a:gd name="T24" fmla="*/ 2097 w 6373"/>
              <a:gd name="T25" fmla="*/ 1786 h 6827"/>
              <a:gd name="T26" fmla="*/ 2505 w 6373"/>
              <a:gd name="T27" fmla="*/ 1786 h 6827"/>
              <a:gd name="T28" fmla="*/ 2505 w 6373"/>
              <a:gd name="T29" fmla="*/ 1378 h 6827"/>
              <a:gd name="T30" fmla="*/ 2778 w 6373"/>
              <a:gd name="T31" fmla="*/ 1106 h 6827"/>
              <a:gd name="T32" fmla="*/ 3050 w 6373"/>
              <a:gd name="T33" fmla="*/ 1378 h 6827"/>
              <a:gd name="T34" fmla="*/ 3050 w 6373"/>
              <a:gd name="T35" fmla="*/ 1786 h 6827"/>
              <a:gd name="T36" fmla="*/ 3458 w 6373"/>
              <a:gd name="T37" fmla="*/ 1786 h 6827"/>
              <a:gd name="T38" fmla="*/ 3730 w 6373"/>
              <a:gd name="T39" fmla="*/ 2059 h 6827"/>
              <a:gd name="T40" fmla="*/ 3458 w 6373"/>
              <a:gd name="T41" fmla="*/ 2331 h 6827"/>
              <a:gd name="T42" fmla="*/ 3050 w 6373"/>
              <a:gd name="T43" fmla="*/ 2331 h 6827"/>
              <a:gd name="T44" fmla="*/ 3050 w 6373"/>
              <a:gd name="T45" fmla="*/ 2739 h 6827"/>
              <a:gd name="T46" fmla="*/ 2778 w 6373"/>
              <a:gd name="T47" fmla="*/ 3011 h 6827"/>
              <a:gd name="T48" fmla="*/ 2505 w 6373"/>
              <a:gd name="T49" fmla="*/ 2739 h 6827"/>
              <a:gd name="T50" fmla="*/ 2505 w 6373"/>
              <a:gd name="T51" fmla="*/ 2331 h 6827"/>
              <a:gd name="T52" fmla="*/ 2097 w 6373"/>
              <a:gd name="T53" fmla="*/ 2331 h 6827"/>
              <a:gd name="T54" fmla="*/ 1825 w 6373"/>
              <a:gd name="T55" fmla="*/ 2059 h 6827"/>
              <a:gd name="T56" fmla="*/ 2097 w 6373"/>
              <a:gd name="T57" fmla="*/ 1786 h 6827"/>
              <a:gd name="T58" fmla="*/ 4294 w 6373"/>
              <a:gd name="T59" fmla="*/ 5803 h 6827"/>
              <a:gd name="T60" fmla="*/ 1261 w 6373"/>
              <a:gd name="T61" fmla="*/ 5803 h 6827"/>
              <a:gd name="T62" fmla="*/ 989 w 6373"/>
              <a:gd name="T63" fmla="*/ 5531 h 6827"/>
              <a:gd name="T64" fmla="*/ 1261 w 6373"/>
              <a:gd name="T65" fmla="*/ 5258 h 6827"/>
              <a:gd name="T66" fmla="*/ 4294 w 6373"/>
              <a:gd name="T67" fmla="*/ 5258 h 6827"/>
              <a:gd name="T68" fmla="*/ 4567 w 6373"/>
              <a:gd name="T69" fmla="*/ 5531 h 6827"/>
              <a:gd name="T70" fmla="*/ 4294 w 6373"/>
              <a:gd name="T71" fmla="*/ 5803 h 6827"/>
              <a:gd name="T72" fmla="*/ 4294 w 6373"/>
              <a:gd name="T73" fmla="*/ 4967 h 6827"/>
              <a:gd name="T74" fmla="*/ 1261 w 6373"/>
              <a:gd name="T75" fmla="*/ 4967 h 6827"/>
              <a:gd name="T76" fmla="*/ 989 w 6373"/>
              <a:gd name="T77" fmla="*/ 4695 h 6827"/>
              <a:gd name="T78" fmla="*/ 1261 w 6373"/>
              <a:gd name="T79" fmla="*/ 4423 h 6827"/>
              <a:gd name="T80" fmla="*/ 4294 w 6373"/>
              <a:gd name="T81" fmla="*/ 4423 h 6827"/>
              <a:gd name="T82" fmla="*/ 4567 w 6373"/>
              <a:gd name="T83" fmla="*/ 4695 h 6827"/>
              <a:gd name="T84" fmla="*/ 4294 w 6373"/>
              <a:gd name="T85" fmla="*/ 4967 h 6827"/>
              <a:gd name="T86" fmla="*/ 4294 w 6373"/>
              <a:gd name="T87" fmla="*/ 4131 h 6827"/>
              <a:gd name="T88" fmla="*/ 1261 w 6373"/>
              <a:gd name="T89" fmla="*/ 4131 h 6827"/>
              <a:gd name="T90" fmla="*/ 989 w 6373"/>
              <a:gd name="T91" fmla="*/ 3859 h 6827"/>
              <a:gd name="T92" fmla="*/ 1261 w 6373"/>
              <a:gd name="T93" fmla="*/ 3587 h 6827"/>
              <a:gd name="T94" fmla="*/ 4294 w 6373"/>
              <a:gd name="T95" fmla="*/ 3587 h 6827"/>
              <a:gd name="T96" fmla="*/ 4567 w 6373"/>
              <a:gd name="T97" fmla="*/ 3859 h 6827"/>
              <a:gd name="T98" fmla="*/ 4294 w 6373"/>
              <a:gd name="T99" fmla="*/ 4131 h 6827"/>
              <a:gd name="T100" fmla="*/ 5828 w 6373"/>
              <a:gd name="T101" fmla="*/ 1202 h 6827"/>
              <a:gd name="T102" fmla="*/ 5555 w 6373"/>
              <a:gd name="T103" fmla="*/ 1202 h 6827"/>
              <a:gd name="T104" fmla="*/ 5555 w 6373"/>
              <a:gd name="T105" fmla="*/ 545 h 6827"/>
              <a:gd name="T106" fmla="*/ 5828 w 6373"/>
              <a:gd name="T107" fmla="*/ 545 h 6827"/>
              <a:gd name="T108" fmla="*/ 5828 w 6373"/>
              <a:gd name="T109" fmla="*/ 1202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73" h="6826">
                <a:moveTo>
                  <a:pt x="6100" y="0"/>
                </a:moveTo>
                <a:lnTo>
                  <a:pt x="272" y="0"/>
                </a:lnTo>
                <a:cubicBezTo>
                  <a:pt x="122" y="0"/>
                  <a:pt x="0" y="122"/>
                  <a:pt x="0" y="272"/>
                </a:cubicBezTo>
                <a:lnTo>
                  <a:pt x="0" y="6554"/>
                </a:lnTo>
                <a:cubicBezTo>
                  <a:pt x="0" y="6705"/>
                  <a:pt x="122" y="6827"/>
                  <a:pt x="272" y="6827"/>
                </a:cubicBezTo>
                <a:lnTo>
                  <a:pt x="5283" y="6827"/>
                </a:lnTo>
                <a:cubicBezTo>
                  <a:pt x="5433" y="6827"/>
                  <a:pt x="5555" y="6705"/>
                  <a:pt x="5555" y="6554"/>
                </a:cubicBezTo>
                <a:lnTo>
                  <a:pt x="5555" y="1747"/>
                </a:lnTo>
                <a:lnTo>
                  <a:pt x="6100" y="1747"/>
                </a:lnTo>
                <a:cubicBezTo>
                  <a:pt x="6251" y="1747"/>
                  <a:pt x="6373" y="1625"/>
                  <a:pt x="6373" y="1474"/>
                </a:cubicBezTo>
                <a:lnTo>
                  <a:pt x="6373" y="272"/>
                </a:lnTo>
                <a:cubicBezTo>
                  <a:pt x="6373" y="122"/>
                  <a:pt x="6251" y="0"/>
                  <a:pt x="6100" y="0"/>
                </a:cubicBezTo>
                <a:close/>
                <a:moveTo>
                  <a:pt x="2097" y="1786"/>
                </a:moveTo>
                <a:lnTo>
                  <a:pt x="2505" y="1786"/>
                </a:lnTo>
                <a:lnTo>
                  <a:pt x="2505" y="1378"/>
                </a:lnTo>
                <a:cubicBezTo>
                  <a:pt x="2505" y="1228"/>
                  <a:pt x="2627" y="1106"/>
                  <a:pt x="2778" y="1106"/>
                </a:cubicBezTo>
                <a:cubicBezTo>
                  <a:pt x="2928" y="1106"/>
                  <a:pt x="3050" y="1228"/>
                  <a:pt x="3050" y="1378"/>
                </a:cubicBezTo>
                <a:lnTo>
                  <a:pt x="3050" y="1786"/>
                </a:lnTo>
                <a:lnTo>
                  <a:pt x="3458" y="1786"/>
                </a:lnTo>
                <a:cubicBezTo>
                  <a:pt x="3608" y="1786"/>
                  <a:pt x="3730" y="1908"/>
                  <a:pt x="3730" y="2059"/>
                </a:cubicBezTo>
                <a:cubicBezTo>
                  <a:pt x="3730" y="2209"/>
                  <a:pt x="3609" y="2331"/>
                  <a:pt x="3458" y="2331"/>
                </a:cubicBezTo>
                <a:lnTo>
                  <a:pt x="3050" y="2331"/>
                </a:lnTo>
                <a:lnTo>
                  <a:pt x="3050" y="2739"/>
                </a:lnTo>
                <a:cubicBezTo>
                  <a:pt x="3050" y="2889"/>
                  <a:pt x="2928" y="3011"/>
                  <a:pt x="2778" y="3011"/>
                </a:cubicBezTo>
                <a:cubicBezTo>
                  <a:pt x="2627" y="3011"/>
                  <a:pt x="2505" y="2889"/>
                  <a:pt x="2505" y="2739"/>
                </a:cubicBezTo>
                <a:lnTo>
                  <a:pt x="2505" y="2331"/>
                </a:lnTo>
                <a:lnTo>
                  <a:pt x="2097" y="2331"/>
                </a:lnTo>
                <a:cubicBezTo>
                  <a:pt x="1947" y="2331"/>
                  <a:pt x="1825" y="2209"/>
                  <a:pt x="1825" y="2059"/>
                </a:cubicBezTo>
                <a:cubicBezTo>
                  <a:pt x="1825" y="1908"/>
                  <a:pt x="1947" y="1786"/>
                  <a:pt x="2097" y="1786"/>
                </a:cubicBezTo>
                <a:close/>
                <a:moveTo>
                  <a:pt x="4294" y="5803"/>
                </a:moveTo>
                <a:lnTo>
                  <a:pt x="1261" y="5803"/>
                </a:lnTo>
                <a:cubicBezTo>
                  <a:pt x="1111" y="5803"/>
                  <a:pt x="989" y="5681"/>
                  <a:pt x="989" y="5531"/>
                </a:cubicBezTo>
                <a:cubicBezTo>
                  <a:pt x="989" y="5380"/>
                  <a:pt x="1111" y="5258"/>
                  <a:pt x="1261" y="5258"/>
                </a:cubicBezTo>
                <a:lnTo>
                  <a:pt x="4294" y="5258"/>
                </a:lnTo>
                <a:cubicBezTo>
                  <a:pt x="4445" y="5258"/>
                  <a:pt x="4567" y="5380"/>
                  <a:pt x="4567" y="5531"/>
                </a:cubicBezTo>
                <a:cubicBezTo>
                  <a:pt x="4567" y="5681"/>
                  <a:pt x="4445" y="5803"/>
                  <a:pt x="4294" y="5803"/>
                </a:cubicBezTo>
                <a:close/>
                <a:moveTo>
                  <a:pt x="4294" y="4967"/>
                </a:moveTo>
                <a:lnTo>
                  <a:pt x="1261" y="4967"/>
                </a:lnTo>
                <a:cubicBezTo>
                  <a:pt x="1111" y="4967"/>
                  <a:pt x="989" y="4845"/>
                  <a:pt x="989" y="4695"/>
                </a:cubicBezTo>
                <a:cubicBezTo>
                  <a:pt x="989" y="4544"/>
                  <a:pt x="1111" y="4423"/>
                  <a:pt x="1261" y="4423"/>
                </a:cubicBezTo>
                <a:lnTo>
                  <a:pt x="4294" y="4423"/>
                </a:lnTo>
                <a:cubicBezTo>
                  <a:pt x="4445" y="4423"/>
                  <a:pt x="4567" y="4544"/>
                  <a:pt x="4567" y="4695"/>
                </a:cubicBezTo>
                <a:cubicBezTo>
                  <a:pt x="4567" y="4845"/>
                  <a:pt x="4445" y="4967"/>
                  <a:pt x="4294" y="4967"/>
                </a:cubicBezTo>
                <a:close/>
                <a:moveTo>
                  <a:pt x="4294" y="4131"/>
                </a:moveTo>
                <a:lnTo>
                  <a:pt x="1261" y="4131"/>
                </a:lnTo>
                <a:cubicBezTo>
                  <a:pt x="1111" y="4131"/>
                  <a:pt x="989" y="4009"/>
                  <a:pt x="989" y="3859"/>
                </a:cubicBezTo>
                <a:cubicBezTo>
                  <a:pt x="989" y="3709"/>
                  <a:pt x="1111" y="3587"/>
                  <a:pt x="1261" y="3587"/>
                </a:cubicBezTo>
                <a:lnTo>
                  <a:pt x="4294" y="3587"/>
                </a:lnTo>
                <a:cubicBezTo>
                  <a:pt x="4445" y="3587"/>
                  <a:pt x="4567" y="3709"/>
                  <a:pt x="4567" y="3859"/>
                </a:cubicBezTo>
                <a:cubicBezTo>
                  <a:pt x="4567" y="4009"/>
                  <a:pt x="4445" y="4131"/>
                  <a:pt x="4294" y="4131"/>
                </a:cubicBezTo>
                <a:close/>
                <a:moveTo>
                  <a:pt x="5828" y="1202"/>
                </a:moveTo>
                <a:lnTo>
                  <a:pt x="5555" y="1202"/>
                </a:lnTo>
                <a:lnTo>
                  <a:pt x="5555" y="545"/>
                </a:lnTo>
                <a:lnTo>
                  <a:pt x="5828" y="545"/>
                </a:lnTo>
                <a:lnTo>
                  <a:pt x="5828" y="12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字魂58号-创中黑-Regular" panose="000005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24430" y="1779840"/>
            <a:ext cx="3679825" cy="36798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字魂58号-创中黑-Regular" panose="000005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04255" y="2148931"/>
            <a:ext cx="3679825" cy="280964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字魂58号-创中黑-Regular" panose="000005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6096000" y="1779840"/>
            <a:ext cx="0" cy="3679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8E2A108-D9EA-C282-A4D9-08CC6E13C99E}"/>
              </a:ext>
            </a:extLst>
          </p:cNvPr>
          <p:cNvSpPr txBox="1"/>
          <p:nvPr/>
        </p:nvSpPr>
        <p:spPr>
          <a:xfrm>
            <a:off x="2608729" y="2214927"/>
            <a:ext cx="6893858" cy="267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l"/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这个项目的需求可以分为两部分：</a:t>
            </a:r>
          </a:p>
          <a:p>
            <a:pPr indent="304800" algn="l"/>
            <a:r>
              <a:rPr lang="en-US" altLang="zh-CN" sz="1800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局域网即时通讯：</a:t>
            </a:r>
          </a:p>
          <a:p>
            <a:pPr indent="304800" algn="l"/>
            <a:r>
              <a:rPr lang="en-US" altLang="zh-CN" sz="1800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I.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在线状态显示：显示用户当前的在线状态。</a:t>
            </a:r>
          </a:p>
          <a:p>
            <a:pPr indent="304800" algn="l"/>
            <a:r>
              <a:rPr lang="en-US" altLang="zh-CN" sz="1800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II.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实时消息发送和接收：用户可以即时发送和接收消息。</a:t>
            </a:r>
          </a:p>
          <a:p>
            <a:pPr indent="304800" algn="l"/>
            <a:r>
              <a:rPr lang="en-US" altLang="zh-CN" sz="1800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III.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消息记录查看：用户可以查看历史消息记录。</a:t>
            </a:r>
          </a:p>
          <a:p>
            <a:pPr indent="304800" algn="l"/>
            <a:r>
              <a:rPr lang="en-US" altLang="zh-CN" sz="1800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局域网文件传输：</a:t>
            </a:r>
          </a:p>
          <a:p>
            <a:pPr indent="304800" algn="l"/>
            <a:r>
              <a:rPr lang="en-US" altLang="zh-CN" sz="1800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I.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文件发送和接收：用户可以直接发送和接收文件。</a:t>
            </a:r>
          </a:p>
          <a:p>
            <a:pPr indent="304800" algn="l"/>
            <a:r>
              <a:rPr lang="en-US" altLang="zh-CN" sz="1800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II.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文件保存和打开：接收的文件可以保存到本地，并支持打开查看。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2000">
        <p14:warp dir="i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85244" y="755811"/>
            <a:ext cx="225895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88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思源黑体—03" panose="020B0600000000000000" pitchFamily="34" charset="-122"/>
                <a:ea typeface="A思源黑体—03" panose="020B0600000000000000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452"/>
            <a:ext cx="3352807" cy="30967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9193" y="0"/>
            <a:ext cx="3352807" cy="309677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1453FE-1161-8F67-9CB6-FB0603D6F388}"/>
              </a:ext>
            </a:extLst>
          </p:cNvPr>
          <p:cNvSpPr/>
          <p:nvPr/>
        </p:nvSpPr>
        <p:spPr>
          <a:xfrm>
            <a:off x="3849242" y="2767280"/>
            <a:ext cx="44935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spcBef>
                <a:spcPct val="0"/>
              </a:spcBef>
              <a:spcAft>
                <a:spcPct val="0"/>
              </a:spcAft>
            </a:pPr>
            <a:r>
              <a:rPr lang="zh-CN" altLang="en-US" sz="8000" b="1" spc="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小组分工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63845" y="395337"/>
            <a:ext cx="1826129" cy="584769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小组分工</a:t>
            </a:r>
          </a:p>
        </p:txBody>
      </p:sp>
      <p:sp>
        <p:nvSpPr>
          <p:cNvPr id="16" name="medical-records_195987"/>
          <p:cNvSpPr>
            <a:spLocks noChangeAspect="1"/>
          </p:cNvSpPr>
          <p:nvPr/>
        </p:nvSpPr>
        <p:spPr bwMode="auto">
          <a:xfrm>
            <a:off x="583570" y="740179"/>
            <a:ext cx="340990" cy="364702"/>
          </a:xfrm>
          <a:custGeom>
            <a:avLst/>
            <a:gdLst>
              <a:gd name="T0" fmla="*/ 6100 w 6373"/>
              <a:gd name="T1" fmla="*/ 0 h 6827"/>
              <a:gd name="T2" fmla="*/ 272 w 6373"/>
              <a:gd name="T3" fmla="*/ 0 h 6827"/>
              <a:gd name="T4" fmla="*/ 0 w 6373"/>
              <a:gd name="T5" fmla="*/ 272 h 6827"/>
              <a:gd name="T6" fmla="*/ 0 w 6373"/>
              <a:gd name="T7" fmla="*/ 6554 h 6827"/>
              <a:gd name="T8" fmla="*/ 272 w 6373"/>
              <a:gd name="T9" fmla="*/ 6827 h 6827"/>
              <a:gd name="T10" fmla="*/ 5283 w 6373"/>
              <a:gd name="T11" fmla="*/ 6827 h 6827"/>
              <a:gd name="T12" fmla="*/ 5555 w 6373"/>
              <a:gd name="T13" fmla="*/ 6554 h 6827"/>
              <a:gd name="T14" fmla="*/ 5555 w 6373"/>
              <a:gd name="T15" fmla="*/ 1747 h 6827"/>
              <a:gd name="T16" fmla="*/ 6100 w 6373"/>
              <a:gd name="T17" fmla="*/ 1747 h 6827"/>
              <a:gd name="T18" fmla="*/ 6373 w 6373"/>
              <a:gd name="T19" fmla="*/ 1474 h 6827"/>
              <a:gd name="T20" fmla="*/ 6373 w 6373"/>
              <a:gd name="T21" fmla="*/ 272 h 6827"/>
              <a:gd name="T22" fmla="*/ 6100 w 6373"/>
              <a:gd name="T23" fmla="*/ 0 h 6827"/>
              <a:gd name="T24" fmla="*/ 2097 w 6373"/>
              <a:gd name="T25" fmla="*/ 1786 h 6827"/>
              <a:gd name="T26" fmla="*/ 2505 w 6373"/>
              <a:gd name="T27" fmla="*/ 1786 h 6827"/>
              <a:gd name="T28" fmla="*/ 2505 w 6373"/>
              <a:gd name="T29" fmla="*/ 1378 h 6827"/>
              <a:gd name="T30" fmla="*/ 2778 w 6373"/>
              <a:gd name="T31" fmla="*/ 1106 h 6827"/>
              <a:gd name="T32" fmla="*/ 3050 w 6373"/>
              <a:gd name="T33" fmla="*/ 1378 h 6827"/>
              <a:gd name="T34" fmla="*/ 3050 w 6373"/>
              <a:gd name="T35" fmla="*/ 1786 h 6827"/>
              <a:gd name="T36" fmla="*/ 3458 w 6373"/>
              <a:gd name="T37" fmla="*/ 1786 h 6827"/>
              <a:gd name="T38" fmla="*/ 3730 w 6373"/>
              <a:gd name="T39" fmla="*/ 2059 h 6827"/>
              <a:gd name="T40" fmla="*/ 3458 w 6373"/>
              <a:gd name="T41" fmla="*/ 2331 h 6827"/>
              <a:gd name="T42" fmla="*/ 3050 w 6373"/>
              <a:gd name="T43" fmla="*/ 2331 h 6827"/>
              <a:gd name="T44" fmla="*/ 3050 w 6373"/>
              <a:gd name="T45" fmla="*/ 2739 h 6827"/>
              <a:gd name="T46" fmla="*/ 2778 w 6373"/>
              <a:gd name="T47" fmla="*/ 3011 h 6827"/>
              <a:gd name="T48" fmla="*/ 2505 w 6373"/>
              <a:gd name="T49" fmla="*/ 2739 h 6827"/>
              <a:gd name="T50" fmla="*/ 2505 w 6373"/>
              <a:gd name="T51" fmla="*/ 2331 h 6827"/>
              <a:gd name="T52" fmla="*/ 2097 w 6373"/>
              <a:gd name="T53" fmla="*/ 2331 h 6827"/>
              <a:gd name="T54" fmla="*/ 1825 w 6373"/>
              <a:gd name="T55" fmla="*/ 2059 h 6827"/>
              <a:gd name="T56" fmla="*/ 2097 w 6373"/>
              <a:gd name="T57" fmla="*/ 1786 h 6827"/>
              <a:gd name="T58" fmla="*/ 4294 w 6373"/>
              <a:gd name="T59" fmla="*/ 5803 h 6827"/>
              <a:gd name="T60" fmla="*/ 1261 w 6373"/>
              <a:gd name="T61" fmla="*/ 5803 h 6827"/>
              <a:gd name="T62" fmla="*/ 989 w 6373"/>
              <a:gd name="T63" fmla="*/ 5531 h 6827"/>
              <a:gd name="T64" fmla="*/ 1261 w 6373"/>
              <a:gd name="T65" fmla="*/ 5258 h 6827"/>
              <a:gd name="T66" fmla="*/ 4294 w 6373"/>
              <a:gd name="T67" fmla="*/ 5258 h 6827"/>
              <a:gd name="T68" fmla="*/ 4567 w 6373"/>
              <a:gd name="T69" fmla="*/ 5531 h 6827"/>
              <a:gd name="T70" fmla="*/ 4294 w 6373"/>
              <a:gd name="T71" fmla="*/ 5803 h 6827"/>
              <a:gd name="T72" fmla="*/ 4294 w 6373"/>
              <a:gd name="T73" fmla="*/ 4967 h 6827"/>
              <a:gd name="T74" fmla="*/ 1261 w 6373"/>
              <a:gd name="T75" fmla="*/ 4967 h 6827"/>
              <a:gd name="T76" fmla="*/ 989 w 6373"/>
              <a:gd name="T77" fmla="*/ 4695 h 6827"/>
              <a:gd name="T78" fmla="*/ 1261 w 6373"/>
              <a:gd name="T79" fmla="*/ 4423 h 6827"/>
              <a:gd name="T80" fmla="*/ 4294 w 6373"/>
              <a:gd name="T81" fmla="*/ 4423 h 6827"/>
              <a:gd name="T82" fmla="*/ 4567 w 6373"/>
              <a:gd name="T83" fmla="*/ 4695 h 6827"/>
              <a:gd name="T84" fmla="*/ 4294 w 6373"/>
              <a:gd name="T85" fmla="*/ 4967 h 6827"/>
              <a:gd name="T86" fmla="*/ 4294 w 6373"/>
              <a:gd name="T87" fmla="*/ 4131 h 6827"/>
              <a:gd name="T88" fmla="*/ 1261 w 6373"/>
              <a:gd name="T89" fmla="*/ 4131 h 6827"/>
              <a:gd name="T90" fmla="*/ 989 w 6373"/>
              <a:gd name="T91" fmla="*/ 3859 h 6827"/>
              <a:gd name="T92" fmla="*/ 1261 w 6373"/>
              <a:gd name="T93" fmla="*/ 3587 h 6827"/>
              <a:gd name="T94" fmla="*/ 4294 w 6373"/>
              <a:gd name="T95" fmla="*/ 3587 h 6827"/>
              <a:gd name="T96" fmla="*/ 4567 w 6373"/>
              <a:gd name="T97" fmla="*/ 3859 h 6827"/>
              <a:gd name="T98" fmla="*/ 4294 w 6373"/>
              <a:gd name="T99" fmla="*/ 4131 h 6827"/>
              <a:gd name="T100" fmla="*/ 5828 w 6373"/>
              <a:gd name="T101" fmla="*/ 1202 h 6827"/>
              <a:gd name="T102" fmla="*/ 5555 w 6373"/>
              <a:gd name="T103" fmla="*/ 1202 h 6827"/>
              <a:gd name="T104" fmla="*/ 5555 w 6373"/>
              <a:gd name="T105" fmla="*/ 545 h 6827"/>
              <a:gd name="T106" fmla="*/ 5828 w 6373"/>
              <a:gd name="T107" fmla="*/ 545 h 6827"/>
              <a:gd name="T108" fmla="*/ 5828 w 6373"/>
              <a:gd name="T109" fmla="*/ 1202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73" h="6826">
                <a:moveTo>
                  <a:pt x="6100" y="0"/>
                </a:moveTo>
                <a:lnTo>
                  <a:pt x="272" y="0"/>
                </a:lnTo>
                <a:cubicBezTo>
                  <a:pt x="122" y="0"/>
                  <a:pt x="0" y="122"/>
                  <a:pt x="0" y="272"/>
                </a:cubicBezTo>
                <a:lnTo>
                  <a:pt x="0" y="6554"/>
                </a:lnTo>
                <a:cubicBezTo>
                  <a:pt x="0" y="6705"/>
                  <a:pt x="122" y="6827"/>
                  <a:pt x="272" y="6827"/>
                </a:cubicBezTo>
                <a:lnTo>
                  <a:pt x="5283" y="6827"/>
                </a:lnTo>
                <a:cubicBezTo>
                  <a:pt x="5433" y="6827"/>
                  <a:pt x="5555" y="6705"/>
                  <a:pt x="5555" y="6554"/>
                </a:cubicBezTo>
                <a:lnTo>
                  <a:pt x="5555" y="1747"/>
                </a:lnTo>
                <a:lnTo>
                  <a:pt x="6100" y="1747"/>
                </a:lnTo>
                <a:cubicBezTo>
                  <a:pt x="6251" y="1747"/>
                  <a:pt x="6373" y="1625"/>
                  <a:pt x="6373" y="1474"/>
                </a:cubicBezTo>
                <a:lnTo>
                  <a:pt x="6373" y="272"/>
                </a:lnTo>
                <a:cubicBezTo>
                  <a:pt x="6373" y="122"/>
                  <a:pt x="6251" y="0"/>
                  <a:pt x="6100" y="0"/>
                </a:cubicBezTo>
                <a:close/>
                <a:moveTo>
                  <a:pt x="2097" y="1786"/>
                </a:moveTo>
                <a:lnTo>
                  <a:pt x="2505" y="1786"/>
                </a:lnTo>
                <a:lnTo>
                  <a:pt x="2505" y="1378"/>
                </a:lnTo>
                <a:cubicBezTo>
                  <a:pt x="2505" y="1228"/>
                  <a:pt x="2627" y="1106"/>
                  <a:pt x="2778" y="1106"/>
                </a:cubicBezTo>
                <a:cubicBezTo>
                  <a:pt x="2928" y="1106"/>
                  <a:pt x="3050" y="1228"/>
                  <a:pt x="3050" y="1378"/>
                </a:cubicBezTo>
                <a:lnTo>
                  <a:pt x="3050" y="1786"/>
                </a:lnTo>
                <a:lnTo>
                  <a:pt x="3458" y="1786"/>
                </a:lnTo>
                <a:cubicBezTo>
                  <a:pt x="3608" y="1786"/>
                  <a:pt x="3730" y="1908"/>
                  <a:pt x="3730" y="2059"/>
                </a:cubicBezTo>
                <a:cubicBezTo>
                  <a:pt x="3730" y="2209"/>
                  <a:pt x="3609" y="2331"/>
                  <a:pt x="3458" y="2331"/>
                </a:cubicBezTo>
                <a:lnTo>
                  <a:pt x="3050" y="2331"/>
                </a:lnTo>
                <a:lnTo>
                  <a:pt x="3050" y="2739"/>
                </a:lnTo>
                <a:cubicBezTo>
                  <a:pt x="3050" y="2889"/>
                  <a:pt x="2928" y="3011"/>
                  <a:pt x="2778" y="3011"/>
                </a:cubicBezTo>
                <a:cubicBezTo>
                  <a:pt x="2627" y="3011"/>
                  <a:pt x="2505" y="2889"/>
                  <a:pt x="2505" y="2739"/>
                </a:cubicBezTo>
                <a:lnTo>
                  <a:pt x="2505" y="2331"/>
                </a:lnTo>
                <a:lnTo>
                  <a:pt x="2097" y="2331"/>
                </a:lnTo>
                <a:cubicBezTo>
                  <a:pt x="1947" y="2331"/>
                  <a:pt x="1825" y="2209"/>
                  <a:pt x="1825" y="2059"/>
                </a:cubicBezTo>
                <a:cubicBezTo>
                  <a:pt x="1825" y="1908"/>
                  <a:pt x="1947" y="1786"/>
                  <a:pt x="2097" y="1786"/>
                </a:cubicBezTo>
                <a:close/>
                <a:moveTo>
                  <a:pt x="4294" y="5803"/>
                </a:moveTo>
                <a:lnTo>
                  <a:pt x="1261" y="5803"/>
                </a:lnTo>
                <a:cubicBezTo>
                  <a:pt x="1111" y="5803"/>
                  <a:pt x="989" y="5681"/>
                  <a:pt x="989" y="5531"/>
                </a:cubicBezTo>
                <a:cubicBezTo>
                  <a:pt x="989" y="5380"/>
                  <a:pt x="1111" y="5258"/>
                  <a:pt x="1261" y="5258"/>
                </a:cubicBezTo>
                <a:lnTo>
                  <a:pt x="4294" y="5258"/>
                </a:lnTo>
                <a:cubicBezTo>
                  <a:pt x="4445" y="5258"/>
                  <a:pt x="4567" y="5380"/>
                  <a:pt x="4567" y="5531"/>
                </a:cubicBezTo>
                <a:cubicBezTo>
                  <a:pt x="4567" y="5681"/>
                  <a:pt x="4445" y="5803"/>
                  <a:pt x="4294" y="5803"/>
                </a:cubicBezTo>
                <a:close/>
                <a:moveTo>
                  <a:pt x="4294" y="4967"/>
                </a:moveTo>
                <a:lnTo>
                  <a:pt x="1261" y="4967"/>
                </a:lnTo>
                <a:cubicBezTo>
                  <a:pt x="1111" y="4967"/>
                  <a:pt x="989" y="4845"/>
                  <a:pt x="989" y="4695"/>
                </a:cubicBezTo>
                <a:cubicBezTo>
                  <a:pt x="989" y="4544"/>
                  <a:pt x="1111" y="4423"/>
                  <a:pt x="1261" y="4423"/>
                </a:cubicBezTo>
                <a:lnTo>
                  <a:pt x="4294" y="4423"/>
                </a:lnTo>
                <a:cubicBezTo>
                  <a:pt x="4445" y="4423"/>
                  <a:pt x="4567" y="4544"/>
                  <a:pt x="4567" y="4695"/>
                </a:cubicBezTo>
                <a:cubicBezTo>
                  <a:pt x="4567" y="4845"/>
                  <a:pt x="4445" y="4967"/>
                  <a:pt x="4294" y="4967"/>
                </a:cubicBezTo>
                <a:close/>
                <a:moveTo>
                  <a:pt x="4294" y="4131"/>
                </a:moveTo>
                <a:lnTo>
                  <a:pt x="1261" y="4131"/>
                </a:lnTo>
                <a:cubicBezTo>
                  <a:pt x="1111" y="4131"/>
                  <a:pt x="989" y="4009"/>
                  <a:pt x="989" y="3859"/>
                </a:cubicBezTo>
                <a:cubicBezTo>
                  <a:pt x="989" y="3709"/>
                  <a:pt x="1111" y="3587"/>
                  <a:pt x="1261" y="3587"/>
                </a:cubicBezTo>
                <a:lnTo>
                  <a:pt x="4294" y="3587"/>
                </a:lnTo>
                <a:cubicBezTo>
                  <a:pt x="4445" y="3587"/>
                  <a:pt x="4567" y="3709"/>
                  <a:pt x="4567" y="3859"/>
                </a:cubicBezTo>
                <a:cubicBezTo>
                  <a:pt x="4567" y="4009"/>
                  <a:pt x="4445" y="4131"/>
                  <a:pt x="4294" y="4131"/>
                </a:cubicBezTo>
                <a:close/>
                <a:moveTo>
                  <a:pt x="5828" y="1202"/>
                </a:moveTo>
                <a:lnTo>
                  <a:pt x="5555" y="1202"/>
                </a:lnTo>
                <a:lnTo>
                  <a:pt x="5555" y="545"/>
                </a:lnTo>
                <a:lnTo>
                  <a:pt x="5828" y="545"/>
                </a:lnTo>
                <a:lnTo>
                  <a:pt x="5828" y="12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字魂58号-创中黑-Regular" panose="00000500000000000000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282F70-57A7-AD8D-B8AC-5F307D594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36" y="48511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F4A196-178D-477F-926F-F72CAEFB93D0}"/>
              </a:ext>
            </a:extLst>
          </p:cNvPr>
          <p:cNvSpPr txBox="1"/>
          <p:nvPr/>
        </p:nvSpPr>
        <p:spPr>
          <a:xfrm>
            <a:off x="1263845" y="1163370"/>
            <a:ext cx="9619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潘绪康：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、连接</a:t>
            </a:r>
            <a:r>
              <a:rPr lang="en-US" altLang="zh-CN" dirty="0"/>
              <a:t>UI</a:t>
            </a:r>
            <a:r>
              <a:rPr lang="zh-CN" altLang="en-US" dirty="0"/>
              <a:t>界面，</a:t>
            </a:r>
            <a:r>
              <a:rPr lang="en-US" altLang="zh-CN" dirty="0"/>
              <a:t>UDP</a:t>
            </a:r>
            <a:r>
              <a:rPr lang="zh-CN" altLang="en-US" dirty="0"/>
              <a:t>连接</a:t>
            </a:r>
            <a:endParaRPr lang="en-US" altLang="zh-CN" dirty="0"/>
          </a:p>
          <a:p>
            <a:r>
              <a:rPr lang="zh-CN" altLang="en-US" dirty="0"/>
              <a:t>彭帝霖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、对话</a:t>
            </a:r>
            <a:r>
              <a:rPr lang="en-US" altLang="zh-CN" dirty="0"/>
              <a:t>UI</a:t>
            </a:r>
            <a:r>
              <a:rPr lang="zh-CN" altLang="en-US" dirty="0"/>
              <a:t>界面，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endParaRPr lang="en-US" altLang="zh-CN" dirty="0"/>
          </a:p>
          <a:p>
            <a:r>
              <a:rPr lang="zh-CN" altLang="en-US" dirty="0"/>
              <a:t>罗怿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、文件接收管理即生命周期管理，文件传输服务器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FB4032-4836-DF44-B375-71FE56E71309}"/>
              </a:ext>
            </a:extLst>
          </p:cNvPr>
          <p:cNvSpPr txBox="1"/>
          <p:nvPr/>
        </p:nvSpPr>
        <p:spPr>
          <a:xfrm>
            <a:off x="1263845" y="3290047"/>
            <a:ext cx="5370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完成度：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、即时通信基本完成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、文件传输部分完成（有部分问题无法解决）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文档演示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85244" y="755811"/>
            <a:ext cx="225895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88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思源黑体—03" panose="020B0600000000000000" pitchFamily="34" charset="-122"/>
                <a:ea typeface="A思源黑体—03" panose="020B0600000000000000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9238" y="2767280"/>
            <a:ext cx="44935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spcBef>
                <a:spcPct val="0"/>
              </a:spcBef>
              <a:spcAft>
                <a:spcPct val="0"/>
              </a:spcAft>
            </a:pPr>
            <a:r>
              <a:rPr lang="zh-CN" altLang="en-US" sz="8000" b="1" spc="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系统演示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452"/>
            <a:ext cx="3352807" cy="30967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839193" y="0"/>
            <a:ext cx="3352807" cy="3096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第一PPT，www.1ppt.com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​​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18</TotalTime>
  <Words>325</Words>
  <Application>Microsoft Office PowerPoint</Application>
  <PresentationFormat>宽屏</PresentationFormat>
  <Paragraphs>50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汉仪大宋简</vt:lpstr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医学答辩</dc:title>
  <dc:creator>第一PPT</dc:creator>
  <cp:keywords>www.1ppt.com</cp:keywords>
  <dc:description>www.1ppt.com</dc:description>
  <cp:lastModifiedBy>帝霖 彭</cp:lastModifiedBy>
  <cp:revision>55</cp:revision>
  <dcterms:created xsi:type="dcterms:W3CDTF">2021-05-26T09:20:00Z</dcterms:created>
  <dcterms:modified xsi:type="dcterms:W3CDTF">2024-06-30T10:16:01Z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281304FD94C74F58A39A1A7CBD1A697E_12</vt:lpwstr>
  </property>
  <property fmtid="{D5CDD505-2E9C-101B-9397-08002B2CF9AE}" pid="3" name="KSOProductBuildVer">
    <vt:lpwstr>2052-12.1.0.15990</vt:lpwstr>
  </property>
</Properties>
</file>